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948" r:id="rId1"/>
  </p:sldMasterIdLst>
  <p:notesMasterIdLst>
    <p:notesMasterId r:id="rId43"/>
  </p:notesMasterIdLst>
  <p:sldIdLst>
    <p:sldId id="293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5" r:id="rId36"/>
    <p:sldId id="290" r:id="rId37"/>
    <p:sldId id="296" r:id="rId38"/>
    <p:sldId id="300" r:id="rId39"/>
    <p:sldId id="298" r:id="rId40"/>
    <p:sldId id="299" r:id="rId41"/>
    <p:sldId id="301" r:id="rId4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2178" y="-10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47867D-B866-45BF-B26A-6561E98AA7C8}" type="datetimeFigureOut">
              <a:rPr lang="cs-CZ" smtClean="0"/>
              <a:t>16.10.2013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735434-97DE-4345-8CB4-116A48F728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0630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735434-97DE-4345-8CB4-116A48F7287D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4799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599" y="2819400"/>
            <a:ext cx="8686800" cy="1470025"/>
          </a:xfrm>
        </p:spPr>
        <p:txBody>
          <a:bodyPr anchor="b">
            <a:noAutofit/>
          </a:bodyPr>
          <a:lstStyle>
            <a:lvl1pPr>
              <a:defRPr sz="7200" b="0" cap="none" spc="0">
                <a:ln w="13970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499" y="4800600"/>
            <a:ext cx="8001000" cy="5334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DC7C0-8C36-434F-801E-BC53FF520272}" type="datetime1">
              <a:rPr lang="cs-CZ" smtClean="0"/>
              <a:t>16.10.2013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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62399" y="4392168"/>
            <a:ext cx="1219200" cy="365125"/>
          </a:xfrm>
        </p:spPr>
        <p:txBody>
          <a:bodyPr/>
          <a:lstStyle>
            <a:lvl1pPr algn="ctr">
              <a:defRPr sz="2400">
                <a:latin typeface="+mj-lt"/>
              </a:defRPr>
            </a:lvl1pPr>
          </a:lstStyle>
          <a:p>
            <a:fld id="{E6B89E2B-E5C6-4545-AD8C-CD5133DC872C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TextBox 14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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F793A-FB80-4867-ADB4-3EAFB81F0D6D}" type="datetime1">
              <a:rPr lang="cs-CZ" smtClean="0"/>
              <a:t>16.10.2013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599" y="2819400"/>
            <a:ext cx="8686800" cy="1463040"/>
          </a:xfrm>
        </p:spPr>
        <p:txBody>
          <a:bodyPr anchor="b" anchorCtr="0">
            <a:noAutofit/>
          </a:bodyPr>
          <a:lstStyle>
            <a:lvl1pPr algn="ctr">
              <a:defRPr sz="72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499" y="4800600"/>
            <a:ext cx="8001000" cy="548640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31375-3E91-4B2E-B55A-6C12D45CE0A3}" type="datetime1">
              <a:rPr lang="cs-CZ" smtClean="0"/>
              <a:t>16.10.2013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59352" y="4389120"/>
            <a:ext cx="1216152" cy="365125"/>
          </a:xfrm>
        </p:spPr>
        <p:txBody>
          <a:bodyPr/>
          <a:lstStyle>
            <a:lvl1pPr algn="ctr">
              <a:defRPr sz="2400">
                <a:solidFill>
                  <a:srgbClr val="FFFFFF"/>
                </a:solidFill>
              </a:defRPr>
            </a:lvl1pPr>
          </a:lstStyle>
          <a:p>
            <a:fld id="{E6B89E2B-E5C6-4545-AD8C-CD5133DC872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</a:t>
            </a:r>
            <a:endParaRPr lang="en-US" sz="3200" spc="150" dirty="0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</a:t>
            </a:r>
            <a:endParaRPr lang="en-US" sz="3200" spc="150" dirty="0">
              <a:solidFill>
                <a:srgbClr val="FFFFFF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2844F-B393-42A3-BD02-25E5129C833E}" type="datetime1">
              <a:rPr lang="cs-CZ" smtClean="0"/>
              <a:t>16.10.2013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08F41-31AA-4873-9F08-A1EB6F1D0D8F}" type="datetime1">
              <a:rPr lang="cs-CZ" smtClean="0"/>
              <a:t>16.10.2013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431FB-3B6C-4356-87CB-D0D5D06BFBAC}" type="datetime1">
              <a:rPr lang="cs-CZ" smtClean="0"/>
              <a:t>16.10.2013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61B3C-2914-4D49-ABFD-7BEFD4CBAFCE}" type="datetime1">
              <a:rPr lang="cs-CZ" smtClean="0"/>
              <a:t>16.10.2013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5638800" cy="94615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912" y="1719072"/>
            <a:ext cx="8247888" cy="45354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7689B-7A48-42A8-8C18-4633BDB42657}" type="datetime1">
              <a:rPr lang="cs-CZ" smtClean="0"/>
              <a:t>16.10.2013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74320"/>
            <a:ext cx="2743200" cy="94488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6880" y="1717040"/>
            <a:ext cx="8249920" cy="4531360"/>
          </a:xfrm>
          <a:solidFill>
            <a:schemeClr val="bg2">
              <a:lumMod val="60000"/>
              <a:lumOff val="40000"/>
            </a:schemeClr>
          </a:solidFill>
          <a:effectLst>
            <a:outerShdw blurRad="76200" dist="38100" dir="3600000" algn="ctr" rotWithShape="0">
              <a:srgbClr val="000000">
                <a:alpha val="50000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20DF-9CE1-43F2-AB7B-47AC8F6B42D2}" type="datetime1">
              <a:rPr lang="cs-CZ" smtClean="0"/>
              <a:t>16.10.2013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5638800" cy="100584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28600"/>
            <a:ext cx="2819400" cy="100584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84F34-345B-41B9-930E-10270E5AFA5C}" type="datetime1">
              <a:rPr lang="cs-CZ" smtClean="0"/>
              <a:t>16.10.2013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4591050" y="2409824"/>
            <a:ext cx="6858000" cy="2038351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5400000">
            <a:off x="4668203" y="2570797"/>
            <a:ext cx="6858000" cy="1716405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5200" y="274638"/>
            <a:ext cx="1447800" cy="5851525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274638"/>
            <a:ext cx="6353175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27817-3287-4527-B03F-9283F6270257}" type="datetime1">
              <a:rPr lang="cs-CZ" smtClean="0"/>
              <a:t>16.10.2013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96000" y="6356350"/>
            <a:ext cx="762000" cy="365125"/>
          </a:xfrm>
        </p:spPr>
        <p:txBody>
          <a:bodyPr/>
          <a:lstStyle/>
          <a:p>
            <a:fld id="{E6B89E2B-E5C6-4545-AD8C-CD5133DC872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 rot="5400000">
            <a:off x="3681476" y="3354324"/>
            <a:ext cx="6858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7813"/>
            <a:ext cx="8229600" cy="58531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D62FD7-15A4-4924-BA07-72A083644C8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4074438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/>
            </a:gs>
            <a:gs pos="47500">
              <a:schemeClr val="bg2">
                <a:tint val="90000"/>
                <a:shade val="89000"/>
                <a:satMod val="105000"/>
              </a:schemeClr>
            </a:gs>
            <a:gs pos="58500">
              <a:schemeClr val="bg2">
                <a:tint val="85000"/>
                <a:shade val="89000"/>
                <a:satMod val="105000"/>
              </a:schemeClr>
            </a:gs>
            <a:gs pos="100000">
              <a:schemeClr val="bg2">
                <a:tint val="100000"/>
                <a:shade val="52000"/>
                <a:satMod val="105000"/>
              </a:schemeClr>
            </a:gs>
          </a:gsLst>
          <a:lin ang="36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00584"/>
            <a:ext cx="9144000" cy="1453896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67641"/>
            <a:ext cx="9144000" cy="1154314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8229600" cy="11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5E4F28B-C8CC-4AA3-BDDF-4E08C06EF34E}" type="datetime1">
              <a:rPr lang="cs-CZ" smtClean="0"/>
              <a:t>16.10.2013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6B89E2B-E5C6-4545-AD8C-CD5133DC872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0" y="1368552"/>
            <a:ext cx="9144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  <p:sldLayoutId id="2147483960" r:id="rId12"/>
  </p:sldLayoutIdLst>
  <p:transition spd="slow">
    <p:pull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5400" b="0" kern="1200" cap="none" spc="0">
          <a:ln w="13970" cmpd="sng">
            <a:solidFill>
              <a:srgbClr val="FFFFFF"/>
            </a:solidFill>
            <a:prstDash val="solid"/>
          </a:ln>
          <a:solidFill>
            <a:srgbClr val="FFFFFF"/>
          </a:solidFill>
          <a:effectLst>
            <a:outerShdw blurRad="63500" dir="3600000" algn="tl" rotWithShape="0">
              <a:srgbClr val="000000">
                <a:alpha val="7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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Courier New" pitchFamily="49" charset="0"/>
        <a:buChar char="o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5661248"/>
            <a:ext cx="6192688" cy="11967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8640"/>
            <a:ext cx="6706891" cy="936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96002" name="Group 66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888053370"/>
              </p:ext>
            </p:extLst>
          </p:nvPr>
        </p:nvGraphicFramePr>
        <p:xfrm>
          <a:off x="1331913" y="1200150"/>
          <a:ext cx="6707187" cy="4463169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1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        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CZ.1.07/1.5.00/34.0029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1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materiálu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VY_32_INOVACE_16-17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670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Střední průmyslová škola stavební, Resslova 2,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České Budějovice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1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Dana Mužíková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1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Tematický celek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Společenskovědní vzdělávání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07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2.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1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24. 9. 2013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142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Tato prezentace  obsahuje test, který slouží </a:t>
                      </a: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k praktickému vyzkoušení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lang="cs-CZ" sz="1100" b="0" i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problematiky rozdílnosti ženského a mužského myšlení.</a:t>
                      </a:r>
                      <a:r>
                        <a:rPr lang="cs-CZ" sz="11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cs-CZ" sz="1100" b="0" i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Navazuje na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prezentaci „Mozek ženy a muže“. 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949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Test projít společně, žáci si dělají poznámky do sešitu. Následuje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vyhodnocení a závěr.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19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Pokud není uvedeno jinak, použitý materiál je z vlastních zdrojů autora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3286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484784"/>
            <a:ext cx="9144000" cy="2808312"/>
          </a:xfrm>
        </p:spPr>
        <p:txBody>
          <a:bodyPr>
            <a:normAutofit/>
          </a:bodyPr>
          <a:lstStyle/>
          <a:p>
            <a:r>
              <a:rPr lang="cs-CZ" sz="4400" b="1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4400" b="1" dirty="0" smtClean="0">
                <a:latin typeface="Arial" pitchFamily="34" charset="0"/>
                <a:cs typeface="Arial" pitchFamily="34" charset="0"/>
              </a:rPr>
              <a:t>EST  NAPROGRAMOVÁNÍ  MOZKU</a:t>
            </a:r>
            <a:endParaRPr lang="cs-CZ" sz="4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07044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260649"/>
            <a:ext cx="9144000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</a:t>
            </a:r>
          </a:p>
          <a:p>
            <a:pPr algn="just"/>
            <a:endParaRPr lang="cs-CZ" sz="36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just"/>
            <a:endParaRPr lang="cs-CZ" sz="36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Pomocí   následujícího  testu   určíte</a:t>
            </a:r>
          </a:p>
          <a:p>
            <a:pPr algn="just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3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maskulinitu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("mužskost") či </a:t>
            </a: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feminitu</a:t>
            </a:r>
          </a:p>
          <a:p>
            <a:pPr algn="just"/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("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ženskost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") svého mozku. </a:t>
            </a:r>
          </a:p>
          <a:p>
            <a:pPr algn="just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</a:t>
            </a:r>
          </a:p>
          <a:p>
            <a:pPr algn="just"/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Tato </a:t>
            </a:r>
            <a:r>
              <a:rPr lang="cs-CZ" sz="36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maskulinita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či </a:t>
            </a: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feminita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mozku </a:t>
            </a:r>
            <a:endParaRPr lang="cs-CZ" sz="36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se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odráží  ve 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vašem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chování,  stylu, </a:t>
            </a:r>
          </a:p>
          <a:p>
            <a:pPr algn="just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sklonech, volbách a v hodnotách,</a:t>
            </a:r>
          </a:p>
          <a:p>
            <a:pPr algn="just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jimž dáváte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přednost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36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71839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556792"/>
            <a:ext cx="9143999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cs-CZ" sz="36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Napište si  pod sebe písmena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a)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36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b)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c) </a:t>
            </a:r>
          </a:p>
          <a:p>
            <a:pPr algn="just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zaznamenávejte čárkou své odpovědi</a:t>
            </a:r>
          </a:p>
          <a:p>
            <a:pPr algn="just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 otázky. </a:t>
            </a:r>
          </a:p>
          <a:p>
            <a:pPr algn="just"/>
            <a:endParaRPr lang="cs-CZ" sz="36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Otázky, jejichž odpovědi nevyjadřují přesně vaše chování si  označte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čárkou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zvlášť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just"/>
            <a:endParaRPr lang="cs-CZ" sz="36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just"/>
            <a:endParaRPr lang="cs-CZ" sz="36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157942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556792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1</a:t>
            </a:r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. Je-li třeba, abyste se orientovali podle mapy:</a:t>
            </a:r>
            <a:br>
              <a:rPr lang="cs-CZ" sz="3600" b="1" dirty="0">
                <a:effectLst/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dělá vám to potíže a často někoho </a:t>
            </a:r>
            <a:endParaRPr lang="cs-CZ" sz="36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žádáte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pomoc</a:t>
            </a:r>
          </a:p>
          <a:p>
            <a:pPr marL="0" indent="0">
              <a:buNone/>
            </a:pPr>
            <a:endParaRPr lang="cs-CZ" sz="18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držíte mapu shodně se směrem, jímž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jdete</a:t>
            </a:r>
          </a:p>
          <a:p>
            <a:pPr marL="0" indent="0">
              <a:buNone/>
            </a:pPr>
            <a:endParaRPr lang="cs-CZ" sz="18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nemáte s orientací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podle mapy 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potíže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36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97916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188640"/>
            <a:ext cx="9577064" cy="1512168"/>
          </a:xfrm>
        </p:spPr>
        <p:txBody>
          <a:bodyPr>
            <a:noAutofit/>
          </a:bodyPr>
          <a:lstStyle/>
          <a:p>
            <a:pPr algn="l"/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2. Vaříte </a:t>
            </a:r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složíte jídlo, hraje rádio a </a:t>
            </a: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do toho</a:t>
            </a:r>
            <a:b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        telefonuje váš přítel. </a:t>
            </a:r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Co uděláte?</a:t>
            </a:r>
            <a:r>
              <a:rPr lang="cs-CZ" sz="3600" dirty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effectLst/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necháte hrát rádio, dál vaříte a </a:t>
            </a:r>
            <a:endParaRPr lang="cs-CZ" sz="36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přitom telefonujete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8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ztlumíte rádio, vaříte a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hovoříte</a:t>
            </a:r>
          </a:p>
          <a:p>
            <a:pPr marL="0" indent="0">
              <a:buNone/>
            </a:pP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18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řeknete svému příteli (přítelkyni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),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že zatelefonujete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jakmile skončíte </a:t>
            </a:r>
            <a:endParaRPr lang="cs-CZ" sz="36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s  vařením</a:t>
            </a:r>
            <a:r>
              <a:rPr lang="cs-CZ" sz="3600" b="1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3600" b="1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27329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182880"/>
            <a:ext cx="9144000" cy="1589936"/>
          </a:xfrm>
        </p:spPr>
        <p:txBody>
          <a:bodyPr>
            <a:noAutofit/>
          </a:bodyPr>
          <a:lstStyle/>
          <a:p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3. Přátelé vás chtějí navštívit ve vašem novém domě. Co uděláte:</a:t>
            </a:r>
            <a:r>
              <a:rPr lang="cs-CZ" sz="3600" dirty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effectLst/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406185"/>
            <a:ext cx="9144000" cy="5445224"/>
          </a:xfrm>
        </p:spPr>
        <p:txBody>
          <a:bodyPr>
            <a:noAutofit/>
          </a:bodyPr>
          <a:lstStyle/>
          <a:p>
            <a:pPr marL="0" indent="0" algn="just">
              <a:spcBef>
                <a:spcPts val="0"/>
              </a:spcBef>
              <a:buNone/>
            </a:pPr>
            <a:r>
              <a:rPr lang="cs-CZ" sz="3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a)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nakreslíte </a:t>
            </a: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mapku s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přesnými instrukcemi,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kterou </a:t>
            </a: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jim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pošlete nebo </a:t>
            </a: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seženete někoho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kdo </a:t>
            </a: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jim vysvětlí, jak se k vám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dostanou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12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1200" b="1" dirty="0"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b) </a:t>
            </a: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zeptáte se přátel, která místa ve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vašem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okolí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znají, a </a:t>
            </a: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zkusíte jim vysvětlit, jak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se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vám dostanou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1200" b="1" dirty="0"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c)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verbálně vysvětlíte, jak se k vám dostanou: 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"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Jeďte okolo divadla, pak zahněte doleva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jeďte rovně, druhou odbočkou doprava, 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okolo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semaforu, potom doleva..."</a:t>
            </a:r>
            <a:br>
              <a:rPr lang="cs-CZ" sz="3200" b="1" dirty="0">
                <a:latin typeface="Arial" pitchFamily="34" charset="0"/>
                <a:cs typeface="Arial" pitchFamily="34" charset="0"/>
              </a:rPr>
            </a:b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635430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82880"/>
            <a:ext cx="9144000" cy="1805960"/>
          </a:xfrm>
        </p:spPr>
        <p:txBody>
          <a:bodyPr>
            <a:noAutofit/>
          </a:bodyPr>
          <a:lstStyle/>
          <a:p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4. Vysvětlujete-li někomu svou myšlenku nebo </a:t>
            </a: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představu:</a:t>
            </a:r>
            <a:r>
              <a:rPr lang="cs-CZ" sz="3600" dirty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effectLst/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>
              <a:buNone/>
            </a:pP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a) 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použijete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papír, tužku a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gestikulaci</a:t>
            </a:r>
          </a:p>
          <a:p>
            <a:pPr marL="0" indent="0">
              <a:buNone/>
            </a:pPr>
            <a:endParaRPr lang="cs-CZ" sz="3600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b) 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vysvětlujete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verbálně s pomocí </a:t>
            </a:r>
            <a:endParaRPr lang="cs-CZ" sz="36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gestikulace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c)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vysvětlujete jasně a stručně verbálně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78616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82880"/>
            <a:ext cx="9144000" cy="1661944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5. Vracíte </a:t>
            </a:r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se z kina, kde jste shlédli vynikající film. Čemu dáváte přednost?</a:t>
            </a:r>
            <a:r>
              <a:rPr lang="cs-CZ" sz="3600" dirty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effectLst/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a)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duchu si představujete scény z </a:t>
            </a:r>
            <a:endParaRPr lang="cs-CZ" sz="36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filmu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b) 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hovoříte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 shlédnutém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filmu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c) 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přesně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citujete, co kdo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ve filmu řekl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97006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82880"/>
            <a:ext cx="9144000" cy="1589936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6. Na </a:t>
            </a:r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které straně v kině či v divadle </a:t>
            </a: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raději sedíte</a:t>
            </a:r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?</a:t>
            </a:r>
            <a:r>
              <a:rPr lang="cs-CZ" sz="3600" dirty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effectLst/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069160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a) 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pravé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straně</a:t>
            </a:r>
          </a:p>
          <a:p>
            <a:pPr marL="742950" indent="-742950">
              <a:buAutoNum type="alphaLcParenR"/>
            </a:pPr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b) 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kdekoli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je vám to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jedno</a:t>
            </a:r>
          </a:p>
          <a:p>
            <a:pPr marL="0" indent="0"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c) 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levé straně</a:t>
            </a:r>
            <a:b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36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84705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82880"/>
            <a:ext cx="9144000" cy="1661944"/>
          </a:xfrm>
        </p:spPr>
        <p:txBody>
          <a:bodyPr>
            <a:noAutofit/>
          </a:bodyPr>
          <a:lstStyle/>
          <a:p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7. Vašemu příteli (přítelkyni) se něco porouchalo. Co uděláte?</a:t>
            </a:r>
            <a:r>
              <a:rPr lang="cs-CZ" sz="3600" dirty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effectLst/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</a:pPr>
            <a:endParaRPr lang="cs-CZ" sz="3600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a) 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projevíte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porozumění a mluvíte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tom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jak se asi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cítí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b)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doporučíte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spolehlivého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opraváře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c)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zjistíte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jak přístroj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funguje 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zkusíte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ho opravit</a:t>
            </a:r>
            <a:b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36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03682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82880"/>
            <a:ext cx="9144000" cy="1661944"/>
          </a:xfrm>
        </p:spPr>
        <p:txBody>
          <a:bodyPr>
            <a:noAutofit/>
          </a:bodyPr>
          <a:lstStyle/>
          <a:p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8. Jste na neznámém místě a někdo </a:t>
            </a: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se</a:t>
            </a:r>
            <a:b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   vás </a:t>
            </a:r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zeptá, kde je sever. Co uděláte?</a:t>
            </a:r>
            <a:br>
              <a:rPr lang="cs-CZ" sz="3600" b="1" dirty="0">
                <a:effectLst/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1844824"/>
            <a:ext cx="9144000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a) 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přiznáte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že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nevíte</a:t>
            </a:r>
          </a:p>
          <a:p>
            <a:pPr marL="742950" indent="-742950">
              <a:buAutoNum type="alphaLcParenR"/>
            </a:pPr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b) 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chvilce přemýšlení odhadnete, </a:t>
            </a:r>
            <a:endParaRPr lang="cs-CZ" sz="36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kde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by mohl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být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bez problémů ukážete na severní </a:t>
            </a:r>
            <a:endParaRPr lang="cs-CZ" sz="36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stranu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36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41965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16632"/>
            <a:ext cx="9324528" cy="1656184"/>
          </a:xfrm>
        </p:spPr>
        <p:txBody>
          <a:bodyPr>
            <a:noAutofit/>
          </a:bodyPr>
          <a:lstStyle/>
          <a:p>
            <a:pPr algn="l"/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9. </a:t>
            </a: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Na parkovišti </a:t>
            </a:r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jste </a:t>
            </a: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našli jen úzké místo</a:t>
            </a:r>
            <a:b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a museli </a:t>
            </a:r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byste </a:t>
            </a: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couvat</a:t>
            </a:r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. Co uděláte?</a:t>
            </a:r>
            <a:r>
              <a:rPr lang="cs-CZ" sz="3600" dirty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effectLst/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52292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a) 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raději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zkusíte najít jiné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místo</a:t>
            </a:r>
          </a:p>
          <a:p>
            <a:pPr marL="742950" indent="-742950">
              <a:buAutoNum type="alphaLcParenR"/>
            </a:pPr>
            <a:endParaRPr lang="cs-CZ" sz="36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b) 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opatrně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se tam pokusíte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zacouvat</a:t>
            </a:r>
          </a:p>
          <a:p>
            <a:pPr marL="0" indent="0"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zacouváte bez sebemenších potíží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267247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82880"/>
            <a:ext cx="9144000" cy="1589936"/>
          </a:xfrm>
        </p:spPr>
        <p:txBody>
          <a:bodyPr>
            <a:noAutofit/>
          </a:bodyPr>
          <a:lstStyle/>
          <a:p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10. Díváte se na televizi a zazvoní telefon. Co uděláte?</a:t>
            </a:r>
            <a:br>
              <a:rPr lang="cs-CZ" sz="3600" b="1" dirty="0">
                <a:effectLst/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a)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zvednete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sluchátko, aniž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ztlumíte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televizi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b)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ztlumíte televizi a potom zvednete </a:t>
            </a:r>
            <a:endParaRPr lang="cs-CZ" sz="36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sluchátko</a:t>
            </a:r>
          </a:p>
          <a:p>
            <a:pPr marL="0" indent="0"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c)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vypnete televizi, řeknete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ostatním,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aby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byli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potichu, a potom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zvednete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sluchátko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cs-CZ" dirty="0">
                <a:solidFill>
                  <a:schemeClr val="accent2">
                    <a:lumMod val="50000"/>
                  </a:schemeClr>
                </a:solidFill>
              </a:rPr>
            </a:b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74163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82880"/>
            <a:ext cx="9144000" cy="1589936"/>
          </a:xfrm>
        </p:spPr>
        <p:txBody>
          <a:bodyPr>
            <a:noAutofit/>
          </a:bodyPr>
          <a:lstStyle/>
          <a:p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11. Právě jste slyšeli novou píseň svého oblíbeného zpěváka. Většinou:</a:t>
            </a:r>
            <a:br>
              <a:rPr lang="cs-CZ" sz="3600" b="1" dirty="0">
                <a:effectLst/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1627584"/>
            <a:ext cx="9144000" cy="52578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a) 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jste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schopni bez potíží zazpívat </a:t>
            </a:r>
            <a:endParaRPr lang="cs-CZ" sz="36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kousek písně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b)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jste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schopni zazpívat kousek písně, 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pokud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je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jednoduchá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c)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obtížemi si pamatujete melodii, ale </a:t>
            </a:r>
            <a:endParaRPr lang="cs-CZ" sz="36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vybavujete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si některá slova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80866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82880"/>
            <a:ext cx="9144000" cy="1661944"/>
          </a:xfrm>
        </p:spPr>
        <p:txBody>
          <a:bodyPr>
            <a:noAutofit/>
          </a:bodyPr>
          <a:lstStyle/>
          <a:p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12. Průběh nějaké situace předvídáte pomocí:</a:t>
            </a:r>
            <a:r>
              <a:rPr lang="cs-CZ" sz="3600" dirty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effectLst/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a) 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intuice</a:t>
            </a:r>
          </a:p>
          <a:p>
            <a:pPr marL="0" indent="0"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dostupných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informací a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intuice</a:t>
            </a:r>
          </a:p>
          <a:p>
            <a:pPr marL="0" indent="0"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faktů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, statistiky a přesných údajů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40241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2880"/>
            <a:ext cx="9144000" cy="1589936"/>
          </a:xfrm>
        </p:spPr>
        <p:txBody>
          <a:bodyPr>
            <a:noAutofit/>
          </a:bodyPr>
          <a:lstStyle/>
          <a:p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13. Někam jste založili klíče. Co děláte?</a:t>
            </a:r>
            <a:br>
              <a:rPr lang="cs-CZ" sz="3600" b="1" dirty="0">
                <a:effectLst/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00808"/>
            <a:ext cx="9252520" cy="5157192"/>
          </a:xfr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9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a)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9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budete </a:t>
            </a:r>
            <a:r>
              <a:rPr lang="cs-CZ" sz="39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se zabývat něčím jiným, dokud </a:t>
            </a:r>
            <a:endParaRPr lang="cs-CZ" sz="39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9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9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vás </a:t>
            </a:r>
            <a:r>
              <a:rPr lang="cs-CZ" sz="39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nenapadne, kde jste je </a:t>
            </a:r>
            <a:r>
              <a:rPr lang="cs-CZ" sz="39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nechali</a:t>
            </a:r>
          </a:p>
          <a:p>
            <a:pPr marL="0" indent="0">
              <a:spcBef>
                <a:spcPts val="0"/>
              </a:spcBef>
              <a:buNone/>
            </a:pPr>
            <a:endParaRPr lang="cs-CZ" sz="19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9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1900" b="1" dirty="0">
                <a:latin typeface="Arial" pitchFamily="34" charset="0"/>
                <a:cs typeface="Arial" pitchFamily="34" charset="0"/>
              </a:rPr>
            </a:br>
            <a:r>
              <a:rPr lang="cs-CZ" sz="39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9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b) </a:t>
            </a:r>
            <a:r>
              <a:rPr lang="cs-CZ" sz="39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budete se zabývat něčím jiným, </a:t>
            </a:r>
            <a:r>
              <a:rPr lang="cs-CZ" sz="39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ale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9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9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stále </a:t>
            </a:r>
            <a:r>
              <a:rPr lang="cs-CZ" sz="39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se budete snažit vzpomenout si, </a:t>
            </a:r>
            <a:endParaRPr lang="cs-CZ" sz="39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9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9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kde </a:t>
            </a:r>
            <a:r>
              <a:rPr lang="cs-CZ" sz="39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jste je </a:t>
            </a:r>
            <a:r>
              <a:rPr lang="cs-CZ" sz="39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nechali</a:t>
            </a:r>
            <a:endParaRPr lang="cs-CZ" sz="19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9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900" b="1" dirty="0">
                <a:latin typeface="Arial" pitchFamily="34" charset="0"/>
                <a:cs typeface="Arial" pitchFamily="34" charset="0"/>
              </a:rPr>
            </a:br>
            <a:r>
              <a:rPr lang="cs-CZ" sz="39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9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c) </a:t>
            </a:r>
            <a:r>
              <a:rPr lang="cs-CZ" sz="39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 </a:t>
            </a:r>
            <a:r>
              <a:rPr lang="cs-CZ" sz="39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duchu si projdete místa, kudy </a:t>
            </a:r>
            <a:r>
              <a:rPr lang="cs-CZ" sz="39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jste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9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9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chodili</a:t>
            </a:r>
            <a:r>
              <a:rPr lang="cs-CZ" sz="39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až si vzpomenete, kde jste </a:t>
            </a:r>
            <a:r>
              <a:rPr lang="cs-CZ" sz="39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9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9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nechali</a:t>
            </a:r>
            <a:r>
              <a:rPr lang="cs-CZ" sz="39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9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39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92594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2880"/>
            <a:ext cx="9144000" cy="1517928"/>
          </a:xfrm>
        </p:spPr>
        <p:txBody>
          <a:bodyPr>
            <a:noAutofit/>
          </a:bodyPr>
          <a:lstStyle/>
          <a:p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14. Jste v hotelovém pokoji a uslyšíte vzdálený zvuk sirén:</a:t>
            </a:r>
            <a:r>
              <a:rPr lang="cs-CZ" sz="3600" dirty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effectLst/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a) 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dokážete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přesně určit, odkud zvuk </a:t>
            </a:r>
            <a:endParaRPr lang="cs-CZ" sz="36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přichází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soustředíte-li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se, dokážete přibližně </a:t>
            </a:r>
            <a:endParaRPr lang="cs-CZ" sz="36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určit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odkud zvuk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přichází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nedokážete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stanovit, odkud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zvuk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přichází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885300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182880"/>
            <a:ext cx="9361040" cy="1589936"/>
          </a:xfrm>
        </p:spPr>
        <p:txBody>
          <a:bodyPr>
            <a:noAutofit/>
          </a:bodyPr>
          <a:lstStyle/>
          <a:p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15. Na večírku jste představeni </a:t>
            </a: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sedmi </a:t>
            </a:r>
            <a:b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dosud </a:t>
            </a:r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neznámým lidem. </a:t>
            </a: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Druhý den si:</a:t>
            </a:r>
            <a:r>
              <a:rPr lang="cs-CZ" sz="3600" dirty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effectLst/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00808"/>
            <a:ext cx="9144000" cy="515719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snadno vybavíte jejich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podobu</a:t>
            </a:r>
          </a:p>
          <a:p>
            <a:pPr marL="0" indent="0"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vybavíte některé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tváře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budete spíš pamatovat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jejich </a:t>
            </a:r>
            <a:endParaRPr lang="cs-CZ" sz="36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jména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046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182880"/>
            <a:ext cx="9252520" cy="1589936"/>
          </a:xfrm>
        </p:spPr>
        <p:txBody>
          <a:bodyPr>
            <a:noAutofit/>
          </a:bodyPr>
          <a:lstStyle/>
          <a:p>
            <a:pPr algn="l"/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16. </a:t>
            </a:r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C</a:t>
            </a: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hcete </a:t>
            </a:r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strávit dovolenou na venkově</a:t>
            </a: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,    váš </a:t>
            </a:r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partner u</a:t>
            </a: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 moře. Jak ho přesvědčíte?</a:t>
            </a:r>
            <a:r>
              <a:rPr lang="cs-CZ" sz="3600" dirty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effectLst/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a)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vlídně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mile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mu povíte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svých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pocitech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 o tom, že milujete venkov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že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si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tam vždy užijete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spoustu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legrace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12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b)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řeknete, že pojedete-li na venkov,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budete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 oplátku ochotni jet příště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moři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necháte mluvit fakta: venkov je blíž,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levnější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dá se tam výborně 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sportovat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trávit volný čas</a:t>
            </a:r>
            <a:b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08041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2880"/>
            <a:ext cx="9144000" cy="1589936"/>
          </a:xfrm>
        </p:spPr>
        <p:txBody>
          <a:bodyPr>
            <a:noAutofit/>
          </a:bodyPr>
          <a:lstStyle/>
          <a:p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17. Plánujete-li si program dne, většinou:</a:t>
            </a:r>
            <a:r>
              <a:rPr lang="cs-CZ" sz="3600" dirty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effectLst/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00808"/>
            <a:ext cx="9144000" cy="5157192"/>
          </a:xfrm>
        </p:spPr>
        <p:txBody>
          <a:bodyPr>
            <a:normAutofit fontScale="925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39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a) </a:t>
            </a:r>
            <a:r>
              <a:rPr lang="cs-CZ" sz="39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si </a:t>
            </a:r>
            <a:r>
              <a:rPr lang="cs-CZ" sz="39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napíšete </a:t>
            </a:r>
            <a:r>
              <a:rPr lang="cs-CZ" sz="39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seznam</a:t>
            </a:r>
            <a:r>
              <a:rPr lang="cs-CZ" sz="39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abyste viděli, </a:t>
            </a:r>
            <a:r>
              <a:rPr lang="cs-CZ" sz="39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co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9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9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je třeba udělat</a:t>
            </a:r>
          </a:p>
          <a:p>
            <a:pPr marL="0" indent="0">
              <a:buNone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2200" b="1" dirty="0">
                <a:latin typeface="Arial" pitchFamily="34" charset="0"/>
                <a:cs typeface="Arial" pitchFamily="34" charset="0"/>
              </a:rPr>
            </a:br>
            <a:r>
              <a:rPr lang="cs-CZ" sz="39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b) </a:t>
            </a:r>
            <a:r>
              <a:rPr lang="cs-CZ" sz="39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myslíte na věci, které musíte </a:t>
            </a:r>
            <a:r>
              <a:rPr lang="cs-CZ" sz="39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udělat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2200" b="1" dirty="0">
                <a:latin typeface="Arial" pitchFamily="34" charset="0"/>
                <a:cs typeface="Arial" pitchFamily="34" charset="0"/>
              </a:rPr>
            </a:br>
            <a:r>
              <a:rPr lang="cs-CZ" sz="39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c) </a:t>
            </a:r>
            <a:r>
              <a:rPr lang="cs-CZ" sz="39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představujete si lidi, se kterými se </a:t>
            </a:r>
            <a:endParaRPr lang="cs-CZ" sz="39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9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9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setkáte</a:t>
            </a:r>
            <a:r>
              <a:rPr lang="cs-CZ" sz="39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místa, na kterých se budete </a:t>
            </a:r>
            <a:endParaRPr lang="cs-CZ" sz="39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9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9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pohybovat</a:t>
            </a:r>
            <a:r>
              <a:rPr lang="cs-CZ" sz="39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a věci, kterými se budete </a:t>
            </a:r>
            <a:endParaRPr lang="cs-CZ" sz="39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9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9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zabývat</a:t>
            </a:r>
            <a:r>
              <a:rPr lang="cs-CZ" sz="39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9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39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38230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2880"/>
            <a:ext cx="9144000" cy="1589936"/>
          </a:xfrm>
        </p:spPr>
        <p:txBody>
          <a:bodyPr>
            <a:noAutofit/>
          </a:bodyPr>
          <a:lstStyle/>
          <a:p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18. Váš přítel </a:t>
            </a: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má </a:t>
            </a:r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osobní problém a přišel </a:t>
            </a: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ho </a:t>
            </a:r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s vámi prodiskutovat:</a:t>
            </a:r>
            <a:r>
              <a:rPr lang="cs-CZ" sz="3600" dirty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effectLst/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5446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a) 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jste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soucitní a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chápaví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b)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řeknete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že problémy nejsou nikdy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tak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zlé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jak vypadají, a vysvětlíte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proč</a:t>
            </a:r>
          </a:p>
          <a:p>
            <a:pPr marL="0" indent="0"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c)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navrhnete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řešení anebo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poskytnete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racionální  rady  týkající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se řešení </a:t>
            </a:r>
            <a:endParaRPr lang="cs-CZ" sz="36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problému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36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77833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963488"/>
            <a:ext cx="9252520" cy="3240360"/>
          </a:xfrm>
        </p:spPr>
        <p:txBody>
          <a:bodyPr>
            <a:noAutofit/>
          </a:bodyPr>
          <a:lstStyle/>
          <a:p>
            <a:pPr algn="l"/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19. Dva vaši známí z různých manželství </a:t>
            </a: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mají spolu vztah. Pravděpodobně: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5229200"/>
          </a:xfrm>
        </p:spPr>
        <p:txBody>
          <a:bodyPr/>
          <a:lstStyle/>
          <a:p>
            <a:pPr marL="0" indent="0"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a) 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to velmi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brzy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přijdete </a:t>
            </a:r>
            <a:endParaRPr lang="cs-CZ" sz="36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b)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 to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přijdete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časem </a:t>
            </a:r>
            <a:endParaRPr lang="cs-CZ" sz="36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to nepřijdete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9988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2880"/>
            <a:ext cx="9144000" cy="1589936"/>
          </a:xfrm>
        </p:spPr>
        <p:txBody>
          <a:bodyPr>
            <a:noAutofit/>
          </a:bodyPr>
          <a:lstStyle/>
          <a:p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20. Na čem podle vašeho názoru v životě záleží:</a:t>
            </a:r>
            <a:r>
              <a:rPr lang="cs-CZ" sz="3600" dirty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effectLst/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5688632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a) 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přátelských vztazích a harmonii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blízkými lidmi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18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 přátelském chování k ostatním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osobní nezávislosti</a:t>
            </a:r>
          </a:p>
          <a:p>
            <a:pPr marL="0" indent="0">
              <a:buNone/>
            </a:pP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c) 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cestě k hodnotným cílům,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získávání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respektu ostatních, na </a:t>
            </a:r>
            <a:endParaRPr lang="cs-CZ" sz="36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prestiži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úspěchu</a:t>
            </a:r>
            <a:br>
              <a:rPr lang="cs-CZ" sz="36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112009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2880"/>
            <a:ext cx="9144000" cy="1111664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21</a:t>
            </a:r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. Pokud byste si mohli vybrat, raději byste pracovali:</a:t>
            </a:r>
            <a:r>
              <a:rPr lang="cs-CZ" sz="3600" dirty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effectLst/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a) 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týmu doplňujících se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lidí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mezi lidmi, ale dělali byste si svou 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práci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c)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sami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35498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1584176"/>
          </a:xfrm>
        </p:spPr>
        <p:txBody>
          <a:bodyPr>
            <a:noAutofit/>
          </a:bodyPr>
          <a:lstStyle/>
          <a:p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22. Co nejraději čtete?</a:t>
            </a:r>
            <a:r>
              <a:rPr lang="cs-CZ" sz="3600" dirty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effectLst/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a) 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romány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a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povídky</a:t>
            </a:r>
          </a:p>
          <a:p>
            <a:pPr marL="0" indent="0"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b) 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časopisy a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noviny</a:t>
            </a:r>
          </a:p>
          <a:p>
            <a:pPr marL="0" indent="0"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c) 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autobiografie a literaturu faktu</a:t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971036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2880"/>
            <a:ext cx="9144000" cy="1661944"/>
          </a:xfrm>
        </p:spPr>
        <p:txBody>
          <a:bodyPr>
            <a:noAutofit/>
          </a:bodyPr>
          <a:lstStyle/>
          <a:p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23. Při nakupování spíše:</a:t>
            </a:r>
            <a:r>
              <a:rPr lang="cs-CZ" sz="3600" dirty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effectLst/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72816"/>
            <a:ext cx="9144000" cy="5085184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postupujete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impulzivně,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zejména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pokud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jde o mimořádné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nákupy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máte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všeobecný plán, ale nedržíte se 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ho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zcela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striktně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čtete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popisy zboží a porovnáváte 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ceny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963142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2880"/>
            <a:ext cx="9144000" cy="1661944"/>
          </a:xfrm>
        </p:spPr>
        <p:txBody>
          <a:bodyPr>
            <a:noAutofit/>
          </a:bodyPr>
          <a:lstStyle/>
          <a:p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24. Uléháte, vstáváte a jíte raději:</a:t>
            </a:r>
            <a:r>
              <a:rPr lang="cs-CZ" sz="3600" dirty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effectLst/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3"/>
            <a:ext cx="9144000" cy="530120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a)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kdykoli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se vám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chce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přibližně každý den ve stejnou dobu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ale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jste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přizpůsobiví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c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každý den ve stejnou dobu</a:t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07758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433048" cy="1111664"/>
          </a:xfrm>
        </p:spPr>
        <p:txBody>
          <a:bodyPr>
            <a:noAutofit/>
          </a:bodyPr>
          <a:lstStyle/>
          <a:p>
            <a:pPr algn="l"/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25.  Zatelefonuje  vám  jeden  z  nových </a:t>
            </a:r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spolupracovníků</a:t>
            </a: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. Poznáte </a:t>
            </a:r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ho podle hlasu: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snadno</a:t>
            </a:r>
          </a:p>
          <a:p>
            <a:pPr marL="0" indent="0"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poznáte ho asi v polovině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rozhovoru</a:t>
            </a:r>
          </a:p>
          <a:p>
            <a:pPr marL="0" indent="0"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máte potíže, nemůžete ho poznat</a:t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1492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2880"/>
            <a:ext cx="9144000" cy="1111664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26</a:t>
            </a:r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. Co vás rozčiluje nejvíce, když se s někým přete?</a:t>
            </a:r>
            <a:br>
              <a:rPr lang="cs-CZ" sz="3600" b="1" dirty="0">
                <a:effectLst/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a) 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jeho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nebo její mlčení a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nedostatečná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odezva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b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to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, že neuznává vaše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stanovisko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c) 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jeho anebo její zkoumavé či 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provokativní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otázky a poznámky</a:t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94396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2880"/>
            <a:ext cx="9144000" cy="1111664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27</a:t>
            </a:r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. Jaký </a:t>
            </a: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máte názor </a:t>
            </a:r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na testy </a:t>
            </a: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z pravopisu </a:t>
            </a:r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a psaní slohových úkolů?</a:t>
            </a:r>
            <a:r>
              <a:rPr lang="cs-CZ" sz="3600" dirty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effectLst/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obojí je pro vás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docela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snadné</a:t>
            </a:r>
          </a:p>
          <a:p>
            <a:pPr marL="0" indent="0"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jedno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vám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jde,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ale druhé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nikoli</a:t>
            </a:r>
          </a:p>
          <a:p>
            <a:pPr marL="0" indent="0"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c) 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nejde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vám ani jedno, ani druhé</a:t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51773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2880"/>
            <a:ext cx="9144000" cy="1517928"/>
          </a:xfrm>
        </p:spPr>
        <p:txBody>
          <a:bodyPr>
            <a:noAutofit/>
          </a:bodyPr>
          <a:lstStyle/>
          <a:p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28. Když dojde na tanec či cvičení:</a:t>
            </a:r>
            <a:r>
              <a:rPr lang="cs-CZ" sz="3600" dirty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effectLst/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5"/>
            <a:ext cx="9144000" cy="5373216"/>
          </a:xfrm>
        </p:spPr>
        <p:txBody>
          <a:bodyPr>
            <a:normAutofit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jakmile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se naučíte kroky, "cítíte" 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hudbu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některé tance či cvičení jste 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šikovní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, na jiné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c) 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máte potíže s tempem či rytmem</a:t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28758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2880"/>
            <a:ext cx="9144000" cy="1111664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effectLst/>
                <a:latin typeface="Arial" pitchFamily="34" charset="0"/>
                <a:cs typeface="Arial" pitchFamily="34" charset="0"/>
              </a:rPr>
              <a:t>29</a:t>
            </a:r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. Jste schopni určovat a napodobovat zvuky zvířat?</a:t>
            </a:r>
            <a:r>
              <a:rPr lang="cs-CZ" sz="3600" dirty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effectLst/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a) 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ne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moc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dobře</a:t>
            </a:r>
          </a:p>
          <a:p>
            <a:pPr marL="0" indent="0"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b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trochu</a:t>
            </a:r>
          </a:p>
          <a:p>
            <a:pPr marL="0" indent="0"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c) 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velmi dobře</a:t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33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5644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2880"/>
            <a:ext cx="9144000" cy="1661944"/>
          </a:xfrm>
        </p:spPr>
        <p:txBody>
          <a:bodyPr>
            <a:noAutofit/>
          </a:bodyPr>
          <a:lstStyle/>
          <a:p>
            <a:r>
              <a:rPr lang="cs-CZ" sz="3600" b="1" dirty="0">
                <a:effectLst/>
                <a:latin typeface="Arial" pitchFamily="34" charset="0"/>
                <a:cs typeface="Arial" pitchFamily="34" charset="0"/>
              </a:rPr>
              <a:t>30. Po dlouhém dni si raději:</a:t>
            </a:r>
            <a:r>
              <a:rPr lang="cs-CZ" sz="3600" dirty="0"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>
                <a:effectLst/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a)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vyprávíte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s rodinou či přáteli o tom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co jste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prožili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nasloucháte ostatním, kteří hovoří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o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tom, co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prožili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čtete si noviny, díváte se na televizi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jste potichu</a:t>
            </a:r>
            <a:br>
              <a:rPr lang="cs-CZ" sz="3600" b="1" dirty="0">
                <a:latin typeface="Arial" pitchFamily="34" charset="0"/>
                <a:cs typeface="Arial" pitchFamily="34" charset="0"/>
              </a:rPr>
            </a:b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602499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869856"/>
          </a:xfrm>
          <a:ln>
            <a:noFill/>
          </a:ln>
        </p:spPr>
        <p:txBody>
          <a:bodyPr>
            <a:noAutofit/>
          </a:bodyPr>
          <a:lstStyle/>
          <a:p>
            <a:r>
              <a:rPr lang="cs-CZ" altLang="cs-CZ" sz="3600" b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cs-CZ" altLang="cs-CZ" sz="3600" b="1" dirty="0" smtClean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ak  vyhodnotit  test? </a:t>
            </a:r>
            <a:endParaRPr lang="cs-CZ" sz="360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08520" y="1412776"/>
            <a:ext cx="9468544" cy="5616624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alt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Nejprve si sečtěte odpovědi A, B a C.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Celkové skóre spočítejte podle tabulky:</a:t>
            </a:r>
            <a:r>
              <a:rPr lang="cs-CZ" altLang="cs-CZ" sz="3600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altLang="cs-CZ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alt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</a:t>
            </a:r>
            <a:r>
              <a:rPr lang="cs-CZ" altLang="cs-CZ" sz="36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MUŽI</a:t>
            </a:r>
            <a:r>
              <a:rPr lang="cs-CZ" altLang="cs-CZ" sz="3600" b="1" dirty="0" smtClean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alt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</a:t>
            </a:r>
            <a:r>
              <a:rPr lang="cs-CZ" altLang="cs-CZ" sz="36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ŽENY</a:t>
            </a:r>
          </a:p>
          <a:p>
            <a:pPr marL="0" indent="0">
              <a:buNone/>
            </a:pPr>
            <a:r>
              <a:rPr lang="cs-CZ" alt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Počet A x 15 bodů =    Počet A x 10 bodů =</a:t>
            </a:r>
          </a:p>
          <a:p>
            <a:pPr marL="0" indent="0">
              <a:buNone/>
            </a:pPr>
            <a:r>
              <a:rPr lang="cs-CZ" alt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Počet B x   5 bodů =    Počet B x  5 bodů =</a:t>
            </a:r>
          </a:p>
          <a:p>
            <a:pPr marL="0" indent="0">
              <a:buNone/>
            </a:pPr>
            <a:r>
              <a:rPr lang="cs-CZ" alt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Počet C x  -5 bodů =    Počet C x -5 bodů =</a:t>
            </a:r>
          </a:p>
          <a:p>
            <a:pPr marL="0" indent="0">
              <a:buNone/>
            </a:pPr>
            <a:r>
              <a:rPr lang="cs-CZ" altLang="cs-CZ" sz="36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Celkové skóre =           </a:t>
            </a:r>
            <a:r>
              <a:rPr lang="cs-CZ" altLang="cs-CZ" sz="36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Celkové skóre =</a:t>
            </a:r>
          </a:p>
          <a:p>
            <a:pPr marL="0" indent="0" algn="ctr">
              <a:buNone/>
            </a:pPr>
            <a:r>
              <a:rPr 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Připočíst</a:t>
            </a:r>
            <a:r>
              <a:rPr lang="cs-CZ" sz="3600" b="1" dirty="0" smtClean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5 bodů </a:t>
            </a:r>
            <a:r>
              <a:rPr 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za každou </a:t>
            </a:r>
            <a:r>
              <a:rPr lang="cs-CZ" sz="3600" b="1" dirty="0" smtClean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nezodpovězenou</a:t>
            </a:r>
            <a:r>
              <a:rPr 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otázku</a:t>
            </a:r>
            <a:endParaRPr lang="cs-CZ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cs-CZ" sz="3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cs-CZ" sz="36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35</a:t>
            </a:fld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34290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196008" y="3581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75861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36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182563"/>
            <a:ext cx="8229600" cy="1111250"/>
          </a:xfrm>
        </p:spPr>
        <p:txBody>
          <a:bodyPr/>
          <a:lstStyle/>
          <a:p>
            <a:r>
              <a:rPr lang="cs-CZ" sz="3600" b="1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 Vyhodnocení:</a:t>
            </a:r>
            <a:endParaRPr lang="cs-CZ" sz="36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484784"/>
            <a:ext cx="9144000" cy="5373216"/>
          </a:xfrm>
          <a:solidFill>
            <a:schemeClr val="accent2"/>
          </a:solidFill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0 a méně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  </a:t>
            </a:r>
            <a:endParaRPr lang="cs-CZ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cs-CZ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cs-CZ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ysoká </a:t>
            </a:r>
            <a:r>
              <a:rPr lang="cs-CZ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maskulinita ("mužskost") </a:t>
            </a:r>
            <a:r>
              <a:rPr lang="cs-CZ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mozku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0 – 150 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cs-CZ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cs-CZ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askulinita mozku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 150 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– 180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cs-CZ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cs-CZ" sz="28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cs-CZ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cs-CZ" sz="28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</a:t>
            </a:r>
            <a:r>
              <a:rPr lang="cs-CZ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ř</a:t>
            </a:r>
            <a:r>
              <a:rPr lang="cs-CZ" sz="28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cs-CZ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r>
              <a:rPr lang="cs-CZ" sz="28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cs-CZ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ý</a:t>
            </a:r>
            <a:r>
              <a:rPr lang="cs-CZ" sz="28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cs-CZ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á</a:t>
            </a:r>
            <a:r>
              <a:rPr lang="cs-CZ" sz="28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cs-CZ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í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cs-CZ" sz="12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12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 180 - 300 </a:t>
            </a:r>
            <a:endParaRPr lang="cs-CZ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cs-CZ" sz="28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cs-CZ" sz="28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eminita </a:t>
            </a:r>
            <a:r>
              <a:rPr lang="cs-CZ" sz="28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("ženskost") </a:t>
            </a:r>
            <a:r>
              <a:rPr lang="cs-CZ" sz="28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mozku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cs-CZ" sz="12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12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300 a více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cs-CZ" sz="28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cs-CZ" sz="28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ysoká feminita mozku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673008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1008112"/>
          </a:xfrm>
          <a:noFill/>
          <a:ln>
            <a:noFill/>
          </a:ln>
        </p:spPr>
        <p:txBody>
          <a:bodyPr>
            <a:noAutofit/>
          </a:bodyPr>
          <a:lstStyle/>
          <a:p>
            <a:r>
              <a:rPr lang="cs-CZ" altLang="cs-CZ" sz="3600" b="1" dirty="0" smtClean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altLang="cs-CZ" sz="3600" b="1" dirty="0" smtClean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altLang="cs-CZ" sz="3600" b="1" dirty="0" smtClean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Mozek naprogramovaný </a:t>
            </a:r>
            <a:r>
              <a:rPr lang="cs-CZ" altLang="cs-CZ" sz="3600" b="1" dirty="0" smtClean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mužsky</a:t>
            </a:r>
            <a:r>
              <a:rPr lang="cs-CZ" altLang="cs-CZ" sz="3600" b="1" dirty="0" smtClean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cs-CZ" altLang="cs-CZ" sz="3600" b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altLang="cs-CZ" sz="3600" b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s-CZ" sz="3600" b="1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>
              <a:buClr>
                <a:srgbClr val="002060"/>
              </a:buClr>
              <a:buFont typeface="Wingdings" panose="05000000000000000000" pitchFamily="2" charset="2"/>
              <a:buChar char="§"/>
            </a:pPr>
            <a:endParaRPr lang="cs-CZ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většina mužů dosáhne výsledku 0 - 180 </a:t>
            </a:r>
          </a:p>
          <a:p>
            <a:pPr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alt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čím blíže k nule, tím větší míra maskulinity a vyšší množství testosteronu</a:t>
            </a:r>
          </a:p>
          <a:p>
            <a:pPr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alt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logické a analytické dovednosti</a:t>
            </a:r>
          </a:p>
          <a:p>
            <a:pPr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alt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sklon k disciplíně a organizovanosti</a:t>
            </a:r>
          </a:p>
          <a:p>
            <a:pPr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alt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méně se nechávají ovlivnit emocemi</a:t>
            </a:r>
          </a:p>
          <a:p>
            <a:pPr>
              <a:buClr>
                <a:srgbClr val="002060"/>
              </a:buClr>
              <a:buFont typeface="Wingdings" panose="05000000000000000000" pitchFamily="2" charset="2"/>
              <a:buChar char="§"/>
            </a:pPr>
            <a:endParaRPr lang="cs-CZ" altLang="cs-CZ" sz="3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002060"/>
              </a:buClr>
              <a:buFont typeface="Wingdings" panose="05000000000000000000" pitchFamily="2" charset="2"/>
              <a:buChar char="§"/>
            </a:pPr>
            <a:endParaRPr lang="cs-CZ" altLang="cs-CZ" sz="3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002060"/>
              </a:buClr>
              <a:buFont typeface="Wingdings" panose="05000000000000000000" pitchFamily="2" charset="2"/>
              <a:buChar char="§"/>
            </a:pPr>
            <a:endParaRPr lang="cs-CZ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37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11986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Mozek naprogramovaný </a:t>
            </a:r>
            <a:r>
              <a:rPr lang="cs-CZ" sz="3600" b="1" dirty="0" smtClean="0">
                <a:solidFill>
                  <a:srgbClr val="C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žensky</a:t>
            </a:r>
            <a:r>
              <a:rPr lang="cs-CZ" sz="3600" b="1" dirty="0" smtClean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cs-CZ" sz="36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r>
              <a:rPr lang="cs-CZ" alt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3600" dirty="0" smtClean="0"/>
              <a:t> </a:t>
            </a:r>
            <a:endParaRPr lang="cs-CZ" altLang="cs-CZ" sz="3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C00000"/>
              </a:buClr>
              <a:buFont typeface="Wingdings" panose="05000000000000000000" pitchFamily="2" charset="2"/>
              <a:buChar char="§"/>
            </a:pPr>
            <a:r>
              <a:rPr lang="cs-CZ" altLang="cs-CZ" sz="3600" b="1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cs-CZ" alt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ětšina žen dosáhne výsledku 150 - 300</a:t>
            </a:r>
          </a:p>
          <a:p>
            <a:pPr>
              <a:buClr>
                <a:srgbClr val="C00000"/>
              </a:buClr>
              <a:buFont typeface="Wingdings" panose="05000000000000000000" pitchFamily="2" charset="2"/>
              <a:buChar char="§"/>
            </a:pPr>
            <a:endParaRPr lang="cs-CZ" altLang="cs-CZ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C00000"/>
              </a:buClr>
              <a:buFont typeface="Wingdings" panose="05000000000000000000" pitchFamily="2" charset="2"/>
              <a:buChar char="§"/>
            </a:pPr>
            <a:r>
              <a:rPr lang="cs-CZ" altLang="cs-CZ" sz="3600" b="1" dirty="0">
                <a:latin typeface="Arial" panose="020B0604020202020204" pitchFamily="34" charset="0"/>
                <a:cs typeface="Arial" panose="020B0604020202020204" pitchFamily="34" charset="0"/>
              </a:rPr>
              <a:t>č</a:t>
            </a:r>
            <a:r>
              <a:rPr lang="cs-CZ" alt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ím vyšší skóre, tím lepší tvůrčí schopnosti, umělecké a hudební nadání</a:t>
            </a:r>
          </a:p>
          <a:p>
            <a:pPr marL="0" indent="0">
              <a:buClr>
                <a:srgbClr val="C00000"/>
              </a:buClr>
              <a:buNone/>
            </a:pPr>
            <a:endParaRPr lang="cs-CZ" altLang="cs-CZ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buClr>
                <a:srgbClr val="C00000"/>
              </a:buClr>
              <a:buFont typeface="Wingdings" panose="05000000000000000000" pitchFamily="2" charset="2"/>
              <a:buChar char="§"/>
            </a:pPr>
            <a:r>
              <a:rPr lang="cs-CZ" alt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přijímá </a:t>
            </a:r>
            <a:r>
              <a:rPr lang="cs-CZ" altLang="cs-CZ" sz="3600" b="1" dirty="0">
                <a:latin typeface="Arial" panose="020B0604020202020204" pitchFamily="34" charset="0"/>
                <a:cs typeface="Arial" panose="020B0604020202020204" pitchFamily="34" charset="0"/>
              </a:rPr>
              <a:t>většinu svých rozhodnutí </a:t>
            </a:r>
            <a:r>
              <a:rPr lang="cs-CZ" alt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</a:p>
          <a:p>
            <a:pPr marL="0" indent="0">
              <a:spcBef>
                <a:spcPts val="0"/>
              </a:spcBef>
              <a:buClr>
                <a:srgbClr val="C00000"/>
              </a:buClr>
              <a:buNone/>
            </a:pPr>
            <a:r>
              <a:rPr lang="cs-CZ" altLang="cs-CZ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alt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základě </a:t>
            </a:r>
            <a:r>
              <a:rPr lang="cs-CZ" altLang="cs-CZ" sz="3600" b="1" dirty="0">
                <a:latin typeface="Arial" panose="020B0604020202020204" pitchFamily="34" charset="0"/>
                <a:cs typeface="Arial" panose="020B0604020202020204" pitchFamily="34" charset="0"/>
              </a:rPr>
              <a:t>intuice a </a:t>
            </a:r>
            <a:r>
              <a:rPr lang="cs-CZ" alt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instinktů </a:t>
            </a:r>
          </a:p>
          <a:p>
            <a:pPr marL="0" indent="0">
              <a:buClr>
                <a:srgbClr val="C00000"/>
              </a:buClr>
              <a:buNone/>
            </a:pPr>
            <a:r>
              <a:rPr lang="cs-CZ" altLang="cs-CZ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>
                <a:srgbClr val="C00000"/>
              </a:buClr>
              <a:buNone/>
            </a:pPr>
            <a:endParaRPr lang="cs-CZ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38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84759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4955" y="188640"/>
            <a:ext cx="9144000" cy="1013872"/>
          </a:xfrm>
        </p:spPr>
        <p:txBody>
          <a:bodyPr>
            <a:noAutofit/>
          </a:bodyPr>
          <a:lstStyle/>
          <a:p>
            <a:r>
              <a:rPr lang="cs-CZ" altLang="cs-CZ" sz="3600" b="1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altLang="cs-CZ" sz="3600" b="1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altLang="cs-CZ" sz="3600" b="1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Pole </a:t>
            </a:r>
            <a:r>
              <a:rPr lang="cs-CZ" altLang="cs-CZ" sz="3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překrývání</a:t>
            </a:r>
            <a:br>
              <a:rPr lang="cs-CZ" altLang="cs-CZ" sz="3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s-CZ" sz="36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  <a:buFont typeface="Wingdings" panose="05000000000000000000" pitchFamily="2" charset="2"/>
              <a:buChar char="§"/>
            </a:pPr>
            <a:r>
              <a:rPr lang="cs-CZ" alt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skóre </a:t>
            </a:r>
            <a:r>
              <a:rPr lang="cs-CZ" altLang="cs-CZ" sz="3600" b="1" dirty="0">
                <a:latin typeface="Arial" panose="020B0604020202020204" pitchFamily="34" charset="0"/>
                <a:cs typeface="Arial" panose="020B0604020202020204" pitchFamily="34" charset="0"/>
              </a:rPr>
              <a:t>v rozmezí 150–180 svědčí o slučitelnosti </a:t>
            </a:r>
            <a:r>
              <a:rPr lang="cs-CZ" alt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altLang="cs-CZ" sz="3600" b="1" dirty="0">
                <a:latin typeface="Arial" panose="020B0604020202020204" pitchFamily="34" charset="0"/>
                <a:cs typeface="Arial" panose="020B0604020202020204" pitchFamily="34" charset="0"/>
              </a:rPr>
              <a:t>zaměnitelnosti myšlení obou </a:t>
            </a:r>
            <a:r>
              <a:rPr lang="cs-CZ" alt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pohlaví </a:t>
            </a:r>
          </a:p>
          <a:p>
            <a:pPr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altLang="cs-CZ" sz="3600" b="1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s-CZ" alt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ni typicky ženské ani typicky mužské uvažování </a:t>
            </a:r>
            <a:endParaRPr lang="cs-CZ" altLang="cs-CZ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C00000"/>
              </a:buClr>
              <a:buFont typeface="Wingdings" panose="05000000000000000000" pitchFamily="2" charset="2"/>
              <a:buChar char="§"/>
            </a:pPr>
            <a:r>
              <a:rPr lang="cs-CZ" alt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ve </a:t>
            </a:r>
            <a:r>
              <a:rPr lang="cs-CZ" altLang="cs-CZ" sz="3600" b="1" dirty="0">
                <a:latin typeface="Arial" panose="020B0604020202020204" pitchFamily="34" charset="0"/>
                <a:cs typeface="Arial" panose="020B0604020202020204" pitchFamily="34" charset="0"/>
              </a:rPr>
              <a:t>svých úvahách </a:t>
            </a:r>
            <a:r>
              <a:rPr lang="cs-CZ" alt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jsou přizpůsobiví </a:t>
            </a:r>
          </a:p>
          <a:p>
            <a:pPr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altLang="cs-CZ" sz="3600" b="1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cs-CZ" altLang="cs-CZ" sz="3600" b="1" smtClean="0">
                <a:latin typeface="Arial" panose="020B0604020202020204" pitchFamily="34" charset="0"/>
                <a:cs typeface="Arial" panose="020B0604020202020204" pitchFamily="34" charset="0"/>
              </a:rPr>
              <a:t>ají </a:t>
            </a:r>
            <a:r>
              <a:rPr lang="cs-CZ" alt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předpoklady k </a:t>
            </a:r>
            <a:r>
              <a:rPr lang="cs-CZ" altLang="cs-CZ" sz="3600" b="1" dirty="0">
                <a:latin typeface="Arial" panose="020B0604020202020204" pitchFamily="34" charset="0"/>
                <a:cs typeface="Arial" panose="020B0604020202020204" pitchFamily="34" charset="0"/>
              </a:rPr>
              <a:t>přátelským vztahům jak s muži, tak se </a:t>
            </a:r>
            <a:r>
              <a:rPr lang="cs-CZ" alt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ženami</a:t>
            </a:r>
            <a:endParaRPr lang="cs-CZ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39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20618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2880"/>
            <a:ext cx="9144000" cy="1111664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Závěr:</a:t>
            </a:r>
            <a:endParaRPr lang="cs-CZ" sz="36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-2983" y="1268760"/>
            <a:ext cx="4497388" cy="1122139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cs-CZ" altLang="cs-CZ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altLang="cs-CZ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r>
              <a:rPr lang="cs-CZ" altLang="cs-CZ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Mozek naprogramovaný</a:t>
            </a:r>
            <a:endParaRPr lang="cs-CZ" altLang="cs-CZ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r>
              <a:rPr lang="cs-CZ" altLang="cs-CZ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cs-CZ" altLang="cs-CZ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užsky </a:t>
            </a:r>
            <a:endParaRPr lang="cs-CZ" altLang="cs-CZ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0" y="2276872"/>
            <a:ext cx="5076056" cy="4581128"/>
          </a:xfrm>
        </p:spPr>
        <p:txBody>
          <a:bodyPr>
            <a:normAutofit/>
          </a:bodyPr>
          <a:lstStyle/>
          <a:p>
            <a:pPr marL="266700" indent="-266700">
              <a:buNone/>
            </a:pPr>
            <a:r>
              <a:rPr lang="cs-CZ" altLang="cs-CZ" sz="2800" b="1" dirty="0" smtClean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Má lepší:</a:t>
            </a:r>
          </a:p>
          <a:p>
            <a:pPr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alt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prostorovou představivost</a:t>
            </a:r>
          </a:p>
          <a:p>
            <a:pPr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alt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cs-CZ" alt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atematické schopnosti</a:t>
            </a:r>
          </a:p>
          <a:p>
            <a:pPr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alt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cs-CZ" alt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rientační schopnosti</a:t>
            </a:r>
          </a:p>
          <a:p>
            <a:pPr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alt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cs-CZ" alt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ohybové schopnosti</a:t>
            </a:r>
          </a:p>
          <a:p>
            <a:pPr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alt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soustředění</a:t>
            </a:r>
          </a:p>
          <a:p>
            <a:pPr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alt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cs-CZ" alt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chopnost vytvářet systémy a pravidla</a:t>
            </a:r>
          </a:p>
          <a:p>
            <a:pPr>
              <a:buClr>
                <a:srgbClr val="002060"/>
              </a:buClr>
              <a:buFont typeface="Wingdings" panose="05000000000000000000" pitchFamily="2" charset="2"/>
              <a:buChar char="§"/>
            </a:pPr>
            <a:endParaRPr lang="cs-CZ" altLang="cs-CZ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002060"/>
              </a:buClr>
              <a:buFont typeface="Wingdings" panose="05000000000000000000" pitchFamily="2" charset="2"/>
              <a:buChar char="§"/>
            </a:pPr>
            <a:endParaRPr lang="cs-CZ" alt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6700" indent="-266700"/>
            <a:endParaRPr lang="cs-CZ" altLang="cs-CZ" sz="2800" dirty="0"/>
          </a:p>
          <a:p>
            <a:endParaRPr lang="cs-CZ" sz="28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427984" y="1412776"/>
            <a:ext cx="4716016" cy="1296144"/>
          </a:xfrm>
        </p:spPr>
        <p:txBody>
          <a:bodyPr>
            <a:normAutofit fontScale="92500" lnSpcReduction="10000"/>
          </a:bodyPr>
          <a:lstStyle/>
          <a:p>
            <a:endParaRPr lang="cs-CZ" alt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r>
              <a:rPr lang="cs-CZ" altLang="cs-CZ" sz="30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Mozek naprogramovaný </a:t>
            </a:r>
            <a:r>
              <a:rPr lang="cs-CZ" altLang="cs-CZ" sz="3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žensky</a:t>
            </a:r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5148064" y="2204864"/>
            <a:ext cx="3995936" cy="465313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altLang="cs-CZ" sz="2800" b="1" dirty="0" smtClean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Má lepší</a:t>
            </a:r>
            <a:r>
              <a:rPr lang="cs-CZ" altLang="cs-CZ" sz="2800" dirty="0" smtClean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Clr>
                <a:srgbClr val="C00000"/>
              </a:buClr>
              <a:buFont typeface="Wingdings" panose="05000000000000000000" pitchFamily="2" charset="2"/>
              <a:buChar char="§"/>
            </a:pPr>
            <a:r>
              <a:rPr lang="cs-CZ" alt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rychlost vnímání</a:t>
            </a:r>
            <a:endParaRPr lang="cs-CZ" alt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rgbClr val="C00000"/>
              </a:buClr>
              <a:buFont typeface="Wingdings" panose="05000000000000000000" pitchFamily="2" charset="2"/>
              <a:buChar char="§"/>
            </a:pPr>
            <a:r>
              <a:rPr lang="cs-CZ" alt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verbální schopnosti</a:t>
            </a:r>
          </a:p>
          <a:p>
            <a:pPr>
              <a:buClr>
                <a:srgbClr val="C00000"/>
              </a:buClr>
              <a:buFont typeface="Wingdings" panose="05000000000000000000" pitchFamily="2" charset="2"/>
              <a:buChar char="§"/>
            </a:pPr>
            <a:r>
              <a:rPr lang="cs-CZ" alt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jemnou motoriku </a:t>
            </a:r>
          </a:p>
          <a:p>
            <a:pPr>
              <a:buClr>
                <a:srgbClr val="C00000"/>
              </a:buClr>
              <a:buFont typeface="Wingdings" panose="05000000000000000000" pitchFamily="2" charset="2"/>
              <a:buChar char="§"/>
            </a:pPr>
            <a:r>
              <a:rPr lang="cs-CZ" alt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cs-CZ" alt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ětší vytrvalost</a:t>
            </a:r>
          </a:p>
          <a:p>
            <a:pPr>
              <a:buClr>
                <a:srgbClr val="C00000"/>
              </a:buClr>
              <a:buFont typeface="Wingdings" panose="05000000000000000000" pitchFamily="2" charset="2"/>
              <a:buChar char="§"/>
            </a:pPr>
            <a:r>
              <a:rPr lang="cs-CZ" alt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cs-CZ" alt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chopnost učení  se cizím jazykům</a:t>
            </a:r>
          </a:p>
          <a:p>
            <a:pPr>
              <a:buClr>
                <a:srgbClr val="C00000"/>
              </a:buClr>
              <a:buFont typeface="Wingdings" panose="05000000000000000000" pitchFamily="2" charset="2"/>
              <a:buChar char="§"/>
            </a:pPr>
            <a:r>
              <a:rPr lang="cs-CZ" alt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cs-CZ" alt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chopnost empatie</a:t>
            </a:r>
            <a:endParaRPr lang="cs-CZ" alt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s-CZ" alt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alt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alt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8172400" y="6356350"/>
            <a:ext cx="514400" cy="385018"/>
          </a:xfrm>
        </p:spPr>
        <p:txBody>
          <a:bodyPr/>
          <a:lstStyle/>
          <a:p>
            <a:fld id="{E6B89E2B-E5C6-4545-AD8C-CD5133DC872C}" type="slidenum">
              <a:rPr lang="cs-CZ" smtClean="0"/>
              <a:t>40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585325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0" y="182880"/>
            <a:ext cx="9144000" cy="1111664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Zdroje:</a:t>
            </a:r>
            <a:endParaRPr lang="cs-CZ" sz="36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>
              <a:buNone/>
            </a:pPr>
            <a:r>
              <a:rPr lang="cs-CZ" altLang="cs-CZ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Peasovi</a:t>
            </a:r>
            <a:r>
              <a:rPr lang="cs-CZ" altLang="cs-CZ" dirty="0">
                <a:latin typeface="Arial" panose="020B0604020202020204" pitchFamily="34" charset="0"/>
                <a:cs typeface="Arial" panose="020B0604020202020204" pitchFamily="34" charset="0"/>
              </a:rPr>
              <a:t>, Allan a </a:t>
            </a:r>
            <a:r>
              <a:rPr lang="cs-CZ" altLang="cs-CZ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Barbara,</a:t>
            </a:r>
            <a:r>
              <a:rPr lang="cs-CZ" altLang="cs-CZ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Proč</a:t>
            </a:r>
            <a:r>
              <a:rPr lang="cs-CZ" altLang="cs-CZ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altLang="cs-CZ" i="1" dirty="0">
                <a:latin typeface="Arial" panose="020B0604020202020204" pitchFamily="34" charset="0"/>
                <a:cs typeface="Arial" panose="020B0604020202020204" pitchFamily="34" charset="0"/>
              </a:rPr>
              <a:t>muži neposlouchají a ženy neumí číst v </a:t>
            </a:r>
            <a:r>
              <a:rPr lang="cs-CZ" altLang="cs-CZ" i="1" dirty="0" smtClean="0">
                <a:latin typeface="Arial" panose="020B0604020202020204" pitchFamily="34" charset="0"/>
                <a:cs typeface="Arial" panose="020B0604020202020204" pitchFamily="34" charset="0"/>
              </a:rPr>
              <a:t>mapách, </a:t>
            </a:r>
            <a:r>
              <a:rPr lang="cs-CZ" alt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3. vyd</a:t>
            </a:r>
            <a:r>
              <a:rPr lang="cs-CZ" altLang="cs-CZ" dirty="0">
                <a:latin typeface="Arial" panose="020B0604020202020204" pitchFamily="34" charset="0"/>
                <a:cs typeface="Arial" panose="020B0604020202020204" pitchFamily="34" charset="0"/>
              </a:rPr>
              <a:t>., nakladatelství </a:t>
            </a:r>
            <a:r>
              <a:rPr lang="cs-CZ" altLang="cs-CZ" dirty="0" err="1">
                <a:latin typeface="Arial" panose="020B0604020202020204" pitchFamily="34" charset="0"/>
                <a:cs typeface="Arial" panose="020B0604020202020204" pitchFamily="34" charset="0"/>
              </a:rPr>
              <a:t>Ikar</a:t>
            </a:r>
            <a:r>
              <a:rPr lang="cs-CZ" altLang="cs-CZ" dirty="0">
                <a:latin typeface="Arial" panose="020B0604020202020204" pitchFamily="34" charset="0"/>
                <a:cs typeface="Arial" panose="020B0604020202020204" pitchFamily="34" charset="0"/>
              </a:rPr>
              <a:t>, rok vydání 2012, ISBN: 978-80-249-1804-4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89E2B-E5C6-4545-AD8C-CD5133DC872C}" type="slidenum">
              <a:rPr lang="cs-CZ" smtClean="0"/>
              <a:t>41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901317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catur">
  <a:themeElements>
    <a:clrScheme name="Decatur">
      <a:dk1>
        <a:sysClr val="windowText" lastClr="000000"/>
      </a:dk1>
      <a:lt1>
        <a:sysClr val="window" lastClr="FFFFFF"/>
      </a:lt1>
      <a:dk2>
        <a:srgbClr val="55554A"/>
      </a:dk2>
      <a:lt2>
        <a:srgbClr val="D7DAE1"/>
      </a:lt2>
      <a:accent1>
        <a:srgbClr val="F4680B"/>
      </a:accent1>
      <a:accent2>
        <a:srgbClr val="ABB19F"/>
      </a:accent2>
      <a:accent3>
        <a:srgbClr val="948774"/>
      </a:accent3>
      <a:accent4>
        <a:srgbClr val="7EB8E7"/>
      </a:accent4>
      <a:accent5>
        <a:srgbClr val="E3B651"/>
      </a:accent5>
      <a:accent6>
        <a:srgbClr val="96756C"/>
      </a:accent6>
      <a:hlink>
        <a:srgbClr val="66AACD"/>
      </a:hlink>
      <a:folHlink>
        <a:srgbClr val="809DB3"/>
      </a:folHlink>
    </a:clrScheme>
    <a:fontScheme name="Decatur">
      <a:majorFont>
        <a:latin typeface="Bodoni MT Condensed"/>
        <a:ea typeface=""/>
        <a:cs typeface=""/>
        <a:font script="Grek" typeface="Times New Roman"/>
        <a:font script="Cyrl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catur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10000"/>
              </a:schemeClr>
            </a:gs>
            <a:gs pos="47500">
              <a:schemeClr val="phClr">
                <a:tint val="53000"/>
                <a:satMod val="120000"/>
              </a:schemeClr>
            </a:gs>
            <a:gs pos="58500">
              <a:schemeClr val="phClr">
                <a:tint val="53000"/>
                <a:satMod val="120000"/>
              </a:schemeClr>
            </a:gs>
            <a:gs pos="100000">
              <a:schemeClr val="phClr">
                <a:tint val="9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4000"/>
                <a:satMod val="105000"/>
              </a:schemeClr>
            </a:gs>
            <a:gs pos="47500">
              <a:schemeClr val="phClr">
                <a:shade val="88000"/>
                <a:satMod val="105000"/>
              </a:schemeClr>
            </a:gs>
            <a:gs pos="58500">
              <a:schemeClr val="phClr">
                <a:shade val="88000"/>
                <a:satMod val="105000"/>
              </a:schemeClr>
            </a:gs>
            <a:gs pos="100000">
              <a:schemeClr val="phClr">
                <a:shade val="54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82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3600000" algn="r" rotWithShape="0">
              <a:srgbClr val="000000">
                <a:alpha val="30000"/>
              </a:srgbClr>
            </a:outerShdw>
          </a:effectLst>
        </a:effectStyle>
        <a:effectStyle>
          <a:effectLst>
            <a:outerShdw blurRad="63500" dist="25400" dir="3600000" algn="r" rotWithShape="0">
              <a:srgbClr val="000000">
                <a:alpha val="36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76200" dist="38100" dir="3600000" algn="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contourW="44450" prstMaterial="flat">
            <a:bevelT w="38100" h="508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52000"/>
                <a:satMod val="105000"/>
              </a:schemeClr>
            </a:gs>
            <a:gs pos="47500">
              <a:schemeClr val="phClr">
                <a:tint val="90000"/>
                <a:shade val="89000"/>
                <a:satMod val="105000"/>
              </a:schemeClr>
            </a:gs>
            <a:gs pos="58500">
              <a:schemeClr val="phClr">
                <a:tint val="85000"/>
                <a:shade val="89000"/>
                <a:satMod val="105000"/>
              </a:schemeClr>
            </a:gs>
            <a:gs pos="100000">
              <a:schemeClr val="phClr">
                <a:tint val="100000"/>
                <a:shade val="52000"/>
                <a:satMod val="105000"/>
              </a:schemeClr>
            </a:gs>
          </a:gsLst>
          <a:lin ang="36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5000"/>
                <a:satMod val="120000"/>
              </a:schemeClr>
            </a:duotone>
          </a:blip>
          <a:tile tx="0" ty="0" sx="52000" sy="5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1018</TotalTime>
  <Words>1097</Words>
  <Application>Microsoft Office PowerPoint</Application>
  <PresentationFormat>Předvádění na obrazovce (4:3)</PresentationFormat>
  <Paragraphs>359</Paragraphs>
  <Slides>41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41</vt:i4>
      </vt:variant>
    </vt:vector>
  </HeadingPairs>
  <TitlesOfParts>
    <vt:vector size="42" baseType="lpstr">
      <vt:lpstr>Decatur</vt:lpstr>
      <vt:lpstr>Prezentace aplikace PowerPoint</vt:lpstr>
      <vt:lpstr>TEST  NAPROGRAMOVÁNÍ  MOZKU</vt:lpstr>
      <vt:lpstr>Prezentace aplikace PowerPoint</vt:lpstr>
      <vt:lpstr>Prezentace aplikace PowerPoint</vt:lpstr>
      <vt:lpstr> 1. Je-li třeba, abyste se orientovali podle mapy: </vt:lpstr>
      <vt:lpstr>2. Vaříte složíte jídlo, hraje rádio a do toho         telefonuje váš přítel. Co uděláte? </vt:lpstr>
      <vt:lpstr>3. Přátelé vás chtějí navštívit ve vašem novém domě. Co uděláte: </vt:lpstr>
      <vt:lpstr>4. Vysvětlujete-li někomu svou myšlenku nebo představu: </vt:lpstr>
      <vt:lpstr>5. Vracíte se z kina, kde jste shlédli vynikající film. Čemu dáváte přednost? </vt:lpstr>
      <vt:lpstr>6. Na které straně v kině či v divadle raději sedíte? </vt:lpstr>
      <vt:lpstr>7. Vašemu příteli (přítelkyni) se něco porouchalo. Co uděláte? </vt:lpstr>
      <vt:lpstr>8. Jste na neznámém místě a někdo se     vás zeptá, kde je sever. Co uděláte? </vt:lpstr>
      <vt:lpstr>9. Na parkovišti jste našli jen úzké místo a museli byste couvat. Co uděláte? </vt:lpstr>
      <vt:lpstr>10. Díváte se na televizi a zazvoní telefon. Co uděláte? </vt:lpstr>
      <vt:lpstr>11. Právě jste slyšeli novou píseň svého oblíbeného zpěváka. Většinou: </vt:lpstr>
      <vt:lpstr>12. Průběh nějaké situace předvídáte pomocí: </vt:lpstr>
      <vt:lpstr>13. Někam jste založili klíče. Co děláte? </vt:lpstr>
      <vt:lpstr>14. Jste v hotelovém pokoji a uslyšíte vzdálený zvuk sirén: </vt:lpstr>
      <vt:lpstr>15. Na večírku jste představeni sedmi  dosud neznámým lidem. Druhý den si: </vt:lpstr>
      <vt:lpstr>16. Chcete strávit dovolenou na venkově,    váš partner u moře. Jak ho přesvědčíte? </vt:lpstr>
      <vt:lpstr>17. Plánujete-li si program dne, většinou: </vt:lpstr>
      <vt:lpstr>18. Váš přítel má osobní problém a přišel ho s vámi prodiskutovat: </vt:lpstr>
      <vt:lpstr>19. Dva vaši známí z různých manželství mají spolu vztah. Pravděpodobně:</vt:lpstr>
      <vt:lpstr>20. Na čem podle vašeho názoru v životě záleží: </vt:lpstr>
      <vt:lpstr> 21. Pokud byste si mohli vybrat, raději byste pracovali: </vt:lpstr>
      <vt:lpstr>22. Co nejraději čtete? </vt:lpstr>
      <vt:lpstr>23. Při nakupování spíše: </vt:lpstr>
      <vt:lpstr>24. Uléháte, vstáváte a jíte raději: </vt:lpstr>
      <vt:lpstr>25.  Zatelefonuje  vám  jeden  z  nových spolupracovníků. Poznáte ho podle hlasu:</vt:lpstr>
      <vt:lpstr> 26. Co vás rozčiluje nejvíce, když se s někým přete? </vt:lpstr>
      <vt:lpstr> 27. Jaký máte názor na testy z pravopisu a psaní slohových úkolů? </vt:lpstr>
      <vt:lpstr>28. Když dojde na tanec či cvičení: </vt:lpstr>
      <vt:lpstr> 29. Jste schopni určovat a napodobovat zvuky zvířat? </vt:lpstr>
      <vt:lpstr>30. Po dlouhém dni si raději: </vt:lpstr>
      <vt:lpstr>Jak  vyhodnotit  test? </vt:lpstr>
      <vt:lpstr>       Vyhodnocení:</vt:lpstr>
      <vt:lpstr> Mozek naprogramovaný mužsky: </vt:lpstr>
      <vt:lpstr>Mozek naprogramovaný žensky:</vt:lpstr>
      <vt:lpstr> Pole překrývání </vt:lpstr>
      <vt:lpstr>Závěr:</vt:lpstr>
      <vt:lpstr>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Projekt</dc:creator>
  <cp:lastModifiedBy>Alena Stachová</cp:lastModifiedBy>
  <cp:revision>88</cp:revision>
  <dcterms:created xsi:type="dcterms:W3CDTF">2013-09-09T17:24:11Z</dcterms:created>
  <dcterms:modified xsi:type="dcterms:W3CDTF">2013-10-16T06:55:17Z</dcterms:modified>
</cp:coreProperties>
</file>