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9"/>
  </p:notesMasterIdLst>
  <p:sldIdLst>
    <p:sldId id="256" r:id="rId2"/>
    <p:sldId id="269" r:id="rId3"/>
    <p:sldId id="278" r:id="rId4"/>
    <p:sldId id="279" r:id="rId5"/>
    <p:sldId id="280" r:id="rId6"/>
    <p:sldId id="28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94" autoAdjust="0"/>
    <p:restoredTop sz="94660"/>
  </p:normalViewPr>
  <p:slideViewPr>
    <p:cSldViewPr>
      <p:cViewPr varScale="1">
        <p:scale>
          <a:sx n="70" d="100"/>
          <a:sy n="70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VY_32_INOVACE_04_M7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Kružnice opsaná trojúhelníku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ŠKOLY: ZŠ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20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VY_32_INOVACE_04_M7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</a:t>
          </a: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Kružnice opsaná trojúhelníku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644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683568" y="4581128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KRUŽNICE OPSANÁ TROJÚHELNÍKU</a:t>
            </a:r>
            <a:endParaRPr lang="cs-CZ" sz="3200" b="1" dirty="0"/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3997706254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2"/>
          <p:cNvSpPr txBox="1"/>
          <p:nvPr/>
        </p:nvSpPr>
        <p:spPr>
          <a:xfrm>
            <a:off x="232032" y="6131870"/>
            <a:ext cx="8640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7261225" algn="l"/>
              </a:tabLst>
            </a:pPr>
            <a:r>
              <a:rPr lang="cs-CZ" dirty="0" smtClean="0"/>
              <a:t>5. 1. 2012	7. třída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656184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3100" dirty="0" smtClean="0">
                <a:solidFill>
                  <a:schemeClr val="tx2">
                    <a:lumMod val="50000"/>
                  </a:schemeClr>
                </a:solidFill>
              </a:rPr>
              <a:t>UŽ UMÍME SESTROJIT LIBOVOLNÝ TROJÚHELNÍK, TAK SI NYNÍ UKÁŽEME, </a:t>
            </a:r>
            <a:r>
              <a:rPr lang="cs-CZ" sz="3100" b="1" dirty="0" smtClean="0">
                <a:solidFill>
                  <a:schemeClr val="tx2">
                    <a:lumMod val="50000"/>
                  </a:schemeClr>
                </a:solidFill>
              </a:rPr>
              <a:t>DALŠÍ ZÁKONITOSTI V TROJÚHELNÍKU</a:t>
            </a:r>
            <a:r>
              <a:rPr lang="cs-CZ" sz="3100" dirty="0" smtClean="0">
                <a:solidFill>
                  <a:schemeClr val="tx2">
                    <a:lumMod val="50000"/>
                  </a:schemeClr>
                </a:solidFill>
              </a:rPr>
              <a:t>.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</a:br>
            <a:endParaRPr lang="cs-CZ" sz="2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2" name="Zástupný symbol pro obsah 41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0776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Ještě před tím si zopakujeme, co je to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OSA ÚSEČKY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a jak jí sestrojíme pomocí kružítka (nikoliv odměřením !!!)</a:t>
            </a:r>
          </a:p>
          <a:p>
            <a:pPr>
              <a:buNone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OSA ÚSEČKY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: -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PŮLÍ ÚSEČKU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na 2 poloviny</a:t>
            </a:r>
          </a:p>
          <a:p>
            <a:pPr>
              <a:buNone/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			- je 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VŽDY KOLMÁ NA ÚSEČKU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(pravý úhel 90°)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95736" y="429309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44008" y="3861048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o – osa úsečky AB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644008" y="5013176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 – střed úsečky AB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804248" y="43651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3995936" y="436510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90°</a:t>
            </a:r>
            <a:endParaRPr lang="cs-CZ" sz="2400" b="1" dirty="0">
              <a:solidFill>
                <a:srgbClr val="FF0000"/>
              </a:solidFill>
            </a:endParaRPr>
          </a:p>
        </p:txBody>
      </p:sp>
      <p:cxnSp>
        <p:nvCxnSpPr>
          <p:cNvPr id="37" name="Přímá spojovací čára 36"/>
          <p:cNvCxnSpPr/>
          <p:nvPr/>
        </p:nvCxnSpPr>
        <p:spPr>
          <a:xfrm>
            <a:off x="2411760" y="4869160"/>
            <a:ext cx="4320480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rot="5400000">
            <a:off x="2267744" y="4869160"/>
            <a:ext cx="28803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 rot="5400000">
            <a:off x="6588224" y="4869160"/>
            <a:ext cx="288032" cy="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>
            <a:off x="3635896" y="4869160"/>
            <a:ext cx="1872208" cy="0"/>
          </a:xfrm>
          <a:prstGeom prst="line">
            <a:avLst/>
          </a:prstGeom>
          <a:ln w="38100" cap="rnd" cmpd="sng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72234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VYSTŘIHOVÁNÍ A SKLÁDÁNÍ Z PAPÍRU</a:t>
            </a:r>
            <a:endParaRPr lang="cs-CZ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Než začneme rýsovat, zahrajeme si s papírem a nůžkami: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Z papíru vystřihneme libovolný trojúhelník.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Přeložením dvou sousedních vrcholů k sobě získáme osu strany trojúhelníka.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Stejný postup zopakujeme 3x, pro všechny strany trojúhelníka.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Pracujeme co nejpřesněji, svoji přesnost si můžeme ověřit úhloměrem. Úhel by měl být 90°.Pokud jsme pracovali přesně, tak se nám všechny 3 osy setkaly v 1 bodě.</a:t>
            </a:r>
          </a:p>
          <a:p>
            <a:pPr lvl="1">
              <a:buClrTx/>
              <a:buFont typeface="Wingdings" pitchFamily="2" charset="2"/>
              <a:buChar char="v"/>
            </a:pPr>
            <a:endParaRPr lang="cs-CZ" dirty="0" smtClean="0"/>
          </a:p>
          <a:p>
            <a:pPr lvl="1">
              <a:buClrTx/>
              <a:buFont typeface="Wingdings" pitchFamily="2" charset="2"/>
              <a:buChar char="v"/>
            </a:pPr>
            <a:endParaRPr lang="cs-CZ" dirty="0" smtClean="0"/>
          </a:p>
          <a:p>
            <a:pPr lvl="1">
              <a:buClrTx/>
              <a:buFont typeface="Wingdings" pitchFamily="2" charset="2"/>
              <a:buChar char="v"/>
            </a:pPr>
            <a:endParaRPr lang="cs-CZ" dirty="0" smtClean="0"/>
          </a:p>
          <a:p>
            <a:pPr>
              <a:buClrTx/>
              <a:buFontTx/>
              <a:buChar char="-"/>
            </a:pPr>
            <a:endParaRPr lang="cs-CZ" dirty="0" smtClean="0"/>
          </a:p>
          <a:p>
            <a:pPr>
              <a:buClrTx/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VYSTŘIHOVÁNÍ A SKLÁDÁNÍ Z PAPÍRU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176464"/>
          </a:xfrm>
        </p:spPr>
        <p:txBody>
          <a:bodyPr/>
          <a:lstStyle/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Tomuto bodu říkáme </a:t>
            </a:r>
            <a:r>
              <a:rPr lang="cs-CZ" sz="2800" b="1" dirty="0" smtClean="0"/>
              <a:t>STŘED KRUŽNICE OPSANÉ</a:t>
            </a:r>
            <a:r>
              <a:rPr lang="cs-CZ" sz="2800" dirty="0" smtClean="0"/>
              <a:t>. 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Pokud z tohoto středu uděláme kružnici,  kde poloměr je vzdálenost vrcholu trojúhelníka od středu kružnice opsané, tak nám vznikne </a:t>
            </a:r>
            <a:r>
              <a:rPr lang="cs-CZ" sz="2800" b="1" dirty="0" smtClean="0"/>
              <a:t>KRUŽNICE OPSANÁ TROJÚHELNÍKU</a:t>
            </a:r>
            <a:r>
              <a:rPr lang="cs-CZ" sz="2800" dirty="0" smtClean="0"/>
              <a:t>.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b="1" dirty="0" smtClean="0"/>
              <a:t>POZOR</a:t>
            </a:r>
            <a:r>
              <a:rPr lang="cs-CZ" sz="2800" dirty="0" smtClean="0"/>
              <a:t>, podle tvaru trojúhelníku může někdy střed kružnice opsané ležet </a:t>
            </a:r>
            <a:r>
              <a:rPr lang="cs-CZ" sz="2800" b="1" dirty="0" smtClean="0"/>
              <a:t>MIMO TROJÚHELNÍK</a:t>
            </a:r>
            <a:r>
              <a:rPr lang="cs-CZ" sz="2800" dirty="0" smtClean="0"/>
              <a:t>.</a:t>
            </a:r>
          </a:p>
          <a:p>
            <a:pPr lvl="1">
              <a:buClrTx/>
              <a:buFont typeface="Wingdings" pitchFamily="2" charset="2"/>
              <a:buChar char="v"/>
            </a:pPr>
            <a:r>
              <a:rPr lang="cs-CZ" sz="2800" dirty="0" smtClean="0"/>
              <a:t>Postup je patrný z následujících fotografií.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11900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836712"/>
            <a:ext cx="2217440" cy="1663080"/>
          </a:xfrm>
          <a:prstGeom prst="rect">
            <a:avLst/>
          </a:prstGeom>
        </p:spPr>
      </p:pic>
      <p:pic>
        <p:nvPicPr>
          <p:cNvPr id="5" name="Obrázek 4" descr="P11900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04047" y="836712"/>
            <a:ext cx="3936437" cy="2952328"/>
          </a:xfrm>
          <a:prstGeom prst="rect">
            <a:avLst/>
          </a:prstGeom>
        </p:spPr>
      </p:pic>
      <p:pic>
        <p:nvPicPr>
          <p:cNvPr id="6" name="Obrázek 5" descr="P1190004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14333" y="2708920"/>
            <a:ext cx="4617707" cy="346328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2267744" y="332656"/>
            <a:ext cx="1656184" cy="13234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  Z papíru vystřihneme libovolný trojúhelník.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620688"/>
            <a:ext cx="3096344" cy="101566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2.  Dva sousední vrcholy přeložíme tak, aby vznikl střed strany trojúhelníka. 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4283968" y="4365104"/>
            <a:ext cx="4608512" cy="156966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b="1" dirty="0" smtClean="0"/>
              <a:t>3. Vzniklé osy stran zvýrazníme tužkou. Pokud jsme skládali přesně, tak vznikl jediný průsečík a to je STŘED KRUŽNICE OPSANÉ.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119000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340768"/>
            <a:ext cx="6249888" cy="468741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36096" y="764704"/>
            <a:ext cx="3384376" cy="378565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4. Trojúhelník nalepíme na papír, nebo do sešitu. A narýsujeme kružnici opsanou trojúhelníku.</a:t>
            </a:r>
          </a:p>
          <a:p>
            <a:r>
              <a:rPr lang="cs-CZ" sz="2400" b="1" dirty="0" smtClean="0"/>
              <a:t>Pokud jsme skládali přesně, tak všechny vrcholy trojúhelníka leží na kružnici a celý trojúhelník leží uvnitř kružnice.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03648" y="692696"/>
            <a:ext cx="2952328" cy="830997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KRUŽNICE OPSANÁ TROJÚHELNÍKU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/>
          </a:bodyPr>
          <a:lstStyle/>
          <a:p>
            <a:r>
              <a:rPr lang="cs-CZ" sz="1800" dirty="0" smtClean="0"/>
              <a:t>Tento výukový materiál bude využíván v hodině geometrie v 7. ročníku, jako výkladová hodina na nové téma: kružnice opsaná trojúhelníku.</a:t>
            </a:r>
          </a:p>
          <a:p>
            <a:r>
              <a:rPr lang="cs-CZ" sz="1800" dirty="0" smtClean="0"/>
              <a:t>Záměrem je podat žákům geometrii zajímavějším , radostnějším a lépe pochopitelným způsobem.</a:t>
            </a:r>
          </a:p>
          <a:p>
            <a:r>
              <a:rPr lang="cs-CZ" sz="1800" dirty="0" smtClean="0"/>
              <a:t>Na začátku hodiny si zopakujeme, co to je osa úsečky a jak jí sestrojíme.</a:t>
            </a:r>
          </a:p>
          <a:p>
            <a:r>
              <a:rPr lang="cs-CZ" sz="1800" dirty="0" smtClean="0"/>
              <a:t>Následuje vystřihování a skládání trojúhelníků podle návodu. Každý žák pracuje samostatně , každý trojúhelník je tedy originál. Žáci si svou prací „vyzdobí“ sešit a daný problém pak pro ně bude lépe zapamatovatelný.</a:t>
            </a:r>
          </a:p>
          <a:p>
            <a:r>
              <a:rPr lang="cs-CZ" sz="1800" dirty="0" smtClean="0"/>
              <a:t>Poté si žáci mezi sebou porovnávají vzniklé kružnice opsané, popřípadě hledáme možné chyby, pokud někomu úloha nevyšla přesně.</a:t>
            </a:r>
          </a:p>
          <a:p>
            <a:r>
              <a:rPr lang="cs-CZ" sz="1800" dirty="0" smtClean="0"/>
              <a:t>Učitel pracuje také s žáky a jeho prací následně „vyzdobíme“ učebnu, takže si vlastně vytváříme kreativní učební pomůcku.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</a:t>
            </a:r>
            <a:r>
              <a:rPr lang="cs-CZ" sz="1400" i="1" dirty="0" err="1" smtClean="0"/>
              <a:t>Fraus</a:t>
            </a:r>
            <a:r>
              <a:rPr lang="cs-CZ" sz="1400" i="1" dirty="0" smtClean="0"/>
              <a:t> 2008</a:t>
            </a:r>
          </a:p>
          <a:p>
            <a:pPr>
              <a:buNone/>
            </a:pPr>
            <a:r>
              <a:rPr lang="cs-CZ" sz="2400" i="1" dirty="0" smtClean="0"/>
              <a:t>			- </a:t>
            </a:r>
            <a:r>
              <a:rPr lang="cs-CZ" sz="1400" i="1" dirty="0" smtClean="0"/>
              <a:t>foto na straně 5 a 6 – archiv 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926</TotalTime>
  <Words>430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MATEMATIKA – GEOMETRIE 7</vt:lpstr>
      <vt:lpstr>  UŽ UMÍME SESTROJIT LIBOVOLNÝ TROJÚHELNÍK, TAK SI NYNÍ UKÁŽEME, DALŠÍ ZÁKONITOSTI V TROJÚHELNÍKU.  </vt:lpstr>
      <vt:lpstr>VYSTŘIHOVÁNÍ A SKLÁDÁNÍ Z PAPÍRU</vt:lpstr>
      <vt:lpstr>VYSTŘIHOVÁNÍ A SKLÁDÁNÍ Z PAPÍRU</vt:lpstr>
      <vt:lpstr>Prezentace aplikace PowerPoint</vt:lpstr>
      <vt:lpstr>Prezentace aplikace PowerPoint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137</cp:revision>
  <dcterms:created xsi:type="dcterms:W3CDTF">2011-11-27T20:43:59Z</dcterms:created>
  <dcterms:modified xsi:type="dcterms:W3CDTF">2012-03-15T19:44:21Z</dcterms:modified>
</cp:coreProperties>
</file>