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5" r:id="rId2"/>
    <p:sldId id="256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112" d="100"/>
          <a:sy n="112" d="100"/>
        </p:scale>
        <p:origin x="-948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8C8ADE-B354-4B8C-96CF-B8B025ACF9E0}" type="datetimeFigureOut">
              <a:rPr lang="cs-CZ" smtClean="0"/>
              <a:t>16.10.2013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7593F6-8B96-4D0A-A527-36FD3E1885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98476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7593F6-8B96-4D0A-A527-36FD3E1885EF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40688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 baseline="0">
                <a:solidFill>
                  <a:srgbClr val="FFC000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accent2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0428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27731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36740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16.10.2013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7223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16.10.2013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47331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16.10.2013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5582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16.10.2013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077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16.10.2013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10239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16.10.2013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18260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16.10.2013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5135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16.10.2013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78549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16.10.2013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1713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54C67-D376-4AF3-A4FE-D21E08505F32}" type="datetimeFigureOut">
              <a:rPr lang="cs-CZ" smtClean="0"/>
              <a:t>16.10.2013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6856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C000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661248"/>
            <a:ext cx="5762625" cy="11142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Group 3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36182105"/>
              </p:ext>
            </p:extLst>
          </p:nvPr>
        </p:nvGraphicFramePr>
        <p:xfrm>
          <a:off x="1331913" y="977569"/>
          <a:ext cx="6707187" cy="4615863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CZ.1.07/1.5.00/34.0029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Číslo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VY_32_INOVACE_18-01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6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Střední průmyslová škola stavební,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České Budějovice, Resslova 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Šárka Černá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Tematický celek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ICT pro první ročník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3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tvorby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2. září 2012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29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kumimoji="0" lang="cs-CZ" sz="1200" b="0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Učební materiál seznámí studenty s pracovním prostředím MS Word 2010, se základy jeho používání a základními typografickými pravidly psaného textu</a:t>
                      </a:r>
                      <a:r>
                        <a:rPr lang="cs-CZ" sz="1200" dirty="0">
                          <a:effectLst/>
                          <a:latin typeface="Tahoma"/>
                          <a:ea typeface="Times New Roman"/>
                        </a:rPr>
                        <a:t>.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37938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Student má otevřený MS Word na svém pracovním PC a orientuje se v něm na základě prezentace vyučujícího. V části typografie vyučující doplňuje text v prezentaci vhodnými příklady z praxe. Materiál je doplněn o jednu matematickou slovní úlohu, kterou je možné vyřešit pro oživení hodiny. 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358746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288504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018655"/>
          </a:xfrm>
        </p:spPr>
        <p:txBody>
          <a:bodyPr>
            <a:normAutofit/>
          </a:bodyPr>
          <a:lstStyle/>
          <a:p>
            <a:r>
              <a:rPr lang="cs-CZ" sz="4000" dirty="0"/>
              <a:t>Seznámení s pracovním prostředím MS Word 2010, 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základní </a:t>
            </a:r>
            <a:r>
              <a:rPr lang="cs-CZ" sz="4000" dirty="0"/>
              <a:t>typografická pravidla</a:t>
            </a:r>
          </a:p>
        </p:txBody>
      </p:sp>
    </p:spTree>
    <p:extLst>
      <p:ext uri="{BB962C8B-B14F-4D97-AF65-F5344CB8AC3E}">
        <p14:creationId xmlns:p14="http://schemas.microsoft.com/office/powerpoint/2010/main" val="4109468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Úvodní obrazovka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0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268760"/>
            <a:ext cx="8316415" cy="51610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15810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zobrazeného okna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256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Rychlá nabídka</a:t>
            </a:r>
          </a:p>
          <a:p>
            <a:pPr marL="0" indent="363538">
              <a:buNone/>
            </a:pPr>
            <a:r>
              <a:rPr lang="cs-CZ" sz="2000" dirty="0" smtClean="0"/>
              <a:t>Je možné ji rozšířit o další ikony, ale v přednastaveném stavu je postačující</a:t>
            </a:r>
          </a:p>
          <a:p>
            <a:endParaRPr lang="cs-CZ" dirty="0" smtClean="0"/>
          </a:p>
          <a:p>
            <a:r>
              <a:rPr lang="cs-CZ" dirty="0" smtClean="0"/>
              <a:t>Pás karet </a:t>
            </a:r>
          </a:p>
          <a:p>
            <a:endParaRPr lang="cs-CZ" dirty="0"/>
          </a:p>
          <a:p>
            <a:pPr marL="363538" indent="0">
              <a:buNone/>
            </a:pPr>
            <a:r>
              <a:rPr lang="cs-CZ" sz="2000" dirty="0" smtClean="0"/>
              <a:t>Novinka firmy Microsoft od verze 2007, jednotlivé karty si budeme přibližovat a jejich funkce vysvětlovat v dalších hodinách</a:t>
            </a:r>
          </a:p>
          <a:p>
            <a:endParaRPr lang="cs-CZ" dirty="0" smtClean="0"/>
          </a:p>
          <a:p>
            <a:r>
              <a:rPr lang="cs-CZ" dirty="0" smtClean="0"/>
              <a:t>Pravítka – vodorovné</a:t>
            </a:r>
            <a:r>
              <a:rPr lang="cs-CZ" dirty="0"/>
              <a:t> a </a:t>
            </a:r>
            <a:r>
              <a:rPr lang="cs-CZ" dirty="0" smtClean="0"/>
              <a:t>svislé</a:t>
            </a:r>
          </a:p>
          <a:p>
            <a:endParaRPr lang="cs-CZ" sz="2000" dirty="0"/>
          </a:p>
          <a:p>
            <a:endParaRPr lang="cs-CZ" sz="2000" dirty="0" smtClean="0"/>
          </a:p>
          <a:p>
            <a:pPr marL="0" indent="363538">
              <a:buNone/>
            </a:pPr>
            <a:r>
              <a:rPr lang="cs-CZ" sz="2000" dirty="0" smtClean="0"/>
              <a:t>Pomocí pravítek můžeme nastavit šířku textu, nastavovat tabulátory</a:t>
            </a:r>
          </a:p>
          <a:p>
            <a:pPr marL="0" indent="363538">
              <a:buNone/>
            </a:pPr>
            <a:r>
              <a:rPr lang="cs-CZ" sz="2000" dirty="0" smtClean="0"/>
              <a:t>Jejich zobrazení lez potlačit, či naopak vyvolat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124744"/>
            <a:ext cx="3155327" cy="5415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6993" y="2386045"/>
            <a:ext cx="6486525" cy="105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916196"/>
            <a:ext cx="7184281" cy="3181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0392" y="3789039"/>
            <a:ext cx="196669" cy="30401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9639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32"/>
            <a:ext cx="8229600" cy="6480720"/>
          </a:xfrm>
        </p:spPr>
        <p:txBody>
          <a:bodyPr/>
          <a:lstStyle/>
          <a:p>
            <a:r>
              <a:rPr lang="cs-CZ" dirty="0" smtClean="0"/>
              <a:t>Svislý posuvník</a:t>
            </a:r>
          </a:p>
          <a:p>
            <a:pPr marL="0" indent="0">
              <a:buNone/>
            </a:pPr>
            <a:r>
              <a:rPr lang="cs-CZ" sz="2000" dirty="0" smtClean="0"/>
              <a:t>Umožní zobrazit či skrýt pravítko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Pohyb po textu pomocí jezdce, v dialogovém okně se zobrazí číslo </a:t>
            </a:r>
          </a:p>
          <a:p>
            <a:pPr marL="0" indent="0">
              <a:buNone/>
            </a:pPr>
            <a:r>
              <a:rPr lang="cs-CZ" sz="2000" dirty="0" smtClean="0"/>
              <a:t>stránky, na které se nacházíme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Pohyb po jednotlivých řádkách vpřed či vzad (jednoduchá šipka)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Přesun na začátek či konec dokumentu (dvojité šipky)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Další možnosti procházení textu umožňuje nabídka skrytá pod </a:t>
            </a:r>
          </a:p>
          <a:p>
            <a:pPr marL="0" indent="0">
              <a:buNone/>
            </a:pPr>
            <a:r>
              <a:rPr lang="cs-CZ" sz="2000" dirty="0" smtClean="0"/>
              <a:t>„kolečkem“ </a:t>
            </a:r>
            <a:endParaRPr lang="cs-CZ" sz="2000" dirty="0"/>
          </a:p>
          <a:p>
            <a:endParaRPr lang="cs-CZ" sz="2000" dirty="0"/>
          </a:p>
        </p:txBody>
      </p:sp>
      <p:grpSp>
        <p:nvGrpSpPr>
          <p:cNvPr id="7" name="Skupina 6"/>
          <p:cNvGrpSpPr/>
          <p:nvPr/>
        </p:nvGrpSpPr>
        <p:grpSpPr>
          <a:xfrm>
            <a:off x="4427984" y="548680"/>
            <a:ext cx="3646884" cy="5438775"/>
            <a:chOff x="4427984" y="548680"/>
            <a:chExt cx="3646884" cy="5438775"/>
          </a:xfrm>
        </p:grpSpPr>
        <p:pic>
          <p:nvPicPr>
            <p:cNvPr id="4098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84368" y="548680"/>
              <a:ext cx="190500" cy="54387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cxnSp>
          <p:nvCxnSpPr>
            <p:cNvPr id="5" name="Přímá spojnice se šipkou 4"/>
            <p:cNvCxnSpPr/>
            <p:nvPr/>
          </p:nvCxnSpPr>
          <p:spPr>
            <a:xfrm flipV="1">
              <a:off x="4427984" y="764704"/>
              <a:ext cx="3384376" cy="108012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4100" name="Picture 4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65364" y="1063972"/>
              <a:ext cx="1666875" cy="4095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cxnSp>
        <p:nvCxnSpPr>
          <p:cNvPr id="9" name="Přímá spojnice se šipkou 8"/>
          <p:cNvCxnSpPr/>
          <p:nvPr/>
        </p:nvCxnSpPr>
        <p:spPr>
          <a:xfrm flipV="1">
            <a:off x="4427984" y="1473547"/>
            <a:ext cx="3404255" cy="515293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882555"/>
            <a:ext cx="1552575" cy="1104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5" name="Přímá spojnice se šipkou 14"/>
          <p:cNvCxnSpPr/>
          <p:nvPr/>
        </p:nvCxnSpPr>
        <p:spPr>
          <a:xfrm>
            <a:off x="2452167" y="4509120"/>
            <a:ext cx="5360193" cy="122413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6555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552728"/>
          </a:xfrm>
        </p:spPr>
        <p:txBody>
          <a:bodyPr/>
          <a:lstStyle/>
          <a:p>
            <a:r>
              <a:rPr lang="cs-CZ" dirty="0" smtClean="0"/>
              <a:t>Vodorovný posuvník</a:t>
            </a:r>
          </a:p>
          <a:p>
            <a:pPr marL="0" indent="0">
              <a:buNone/>
            </a:pPr>
            <a:r>
              <a:rPr lang="cs-CZ" sz="2000" dirty="0" smtClean="0"/>
              <a:t>Nemusí být zobrazen vždy, záleží na velikosti zobrazení stránky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r>
              <a:rPr lang="cs-CZ" dirty="0" smtClean="0"/>
              <a:t>Stavový řádek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Podává informace o počtu stránek dokumentu, o počtu slov, o jazyku, kterým je dokument psán. </a:t>
            </a:r>
          </a:p>
          <a:p>
            <a:pPr marL="0" indent="0">
              <a:buNone/>
            </a:pPr>
            <a:r>
              <a:rPr lang="cs-CZ" sz="2000" dirty="0" smtClean="0"/>
              <a:t>Pod informací o množství slov je ukryto dialogové okno s podrobnými informacemi.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Dále zde je možnost přepínat libovolná zobrazení dokumentu (bude probráno podrobněji v jiné hodině)</a:t>
            </a:r>
          </a:p>
          <a:p>
            <a:pPr marL="0" indent="0">
              <a:buNone/>
            </a:pPr>
            <a:r>
              <a:rPr lang="cs-CZ" sz="2000" dirty="0" smtClean="0"/>
              <a:t>Vpravo je lupa, která umožní rychlé zvětšení či zmenšení dokumentu.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107504" y="1340768"/>
            <a:ext cx="8882583" cy="164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492896"/>
            <a:ext cx="9144000" cy="2542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77072"/>
            <a:ext cx="2066156" cy="14425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41097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typografická pravidla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 smtClean="0"/>
              <a:t>Většinou používáme patkové písmo  (při psaní dlouhých textů) </a:t>
            </a:r>
          </a:p>
          <a:p>
            <a:r>
              <a:rPr lang="cs-CZ" sz="2000" dirty="0" smtClean="0"/>
              <a:t>Patky u písma jej nezkrášlují, ale „uzavírají“ a zlepšují tím identifikaci písmena</a:t>
            </a:r>
          </a:p>
          <a:p>
            <a:r>
              <a:rPr lang="cs-CZ" sz="2000" dirty="0" smtClean="0"/>
              <a:t>MS Word umožňuje mnoho možností jak zvýraznit text (POZOR na přílišné užívání)</a:t>
            </a:r>
          </a:p>
          <a:p>
            <a:r>
              <a:rPr lang="cs-CZ" sz="2000" dirty="0" smtClean="0"/>
              <a:t>Na konci řádku nepoužíváme  klávesu Enter</a:t>
            </a:r>
            <a:endParaRPr lang="cs-CZ" sz="2000" dirty="0" smtClean="0">
              <a:sym typeface="Wingdings" pitchFamily="2" charset="2"/>
            </a:endParaRPr>
          </a:p>
          <a:p>
            <a:r>
              <a:rPr lang="cs-CZ" sz="2000" dirty="0" smtClean="0">
                <a:sym typeface="Wingdings" pitchFamily="2" charset="2"/>
              </a:rPr>
              <a:t>Za slovem, interpunkčním znaménkem, závorkou, … píšeme mezeru, ale jsou výjimky </a:t>
            </a:r>
          </a:p>
          <a:p>
            <a:r>
              <a:rPr lang="cs-CZ" sz="2000" dirty="0" smtClean="0">
                <a:sym typeface="Wingdings" pitchFamily="2" charset="2"/>
              </a:rPr>
              <a:t>Mezeru např. nepoužijeme za tečkou, pokud jsme ukončili odstavec. </a:t>
            </a:r>
          </a:p>
          <a:p>
            <a:r>
              <a:rPr lang="cs-CZ" sz="2000" dirty="0" smtClean="0">
                <a:sym typeface="Wingdings" pitchFamily="2" charset="2"/>
              </a:rPr>
              <a:t>Předložka nesmí  stát na konci řádku</a:t>
            </a:r>
          </a:p>
          <a:p>
            <a:endParaRPr lang="cs-CZ" sz="2000" dirty="0">
              <a:sym typeface="Wingdings" pitchFamily="2" charset="2"/>
            </a:endParaRPr>
          </a:p>
          <a:p>
            <a:r>
              <a:rPr lang="cs-CZ" sz="2000" dirty="0" smtClean="0">
                <a:solidFill>
                  <a:srgbClr val="FFFF00"/>
                </a:solidFill>
                <a:sym typeface="Wingdings" pitchFamily="2" charset="2"/>
              </a:rPr>
              <a:t>Úkol: </a:t>
            </a:r>
            <a:r>
              <a:rPr lang="cs-CZ" sz="2000" dirty="0" smtClean="0">
                <a:sym typeface="Wingdings" pitchFamily="2" charset="2"/>
              </a:rPr>
              <a:t>napište úplný název školy a jednou jej naformátujte patkovým, podruhé bezpatkovým písmem, povšimněte si rozdílů</a:t>
            </a:r>
          </a:p>
          <a:p>
            <a:pPr marL="0" indent="0">
              <a:buNone/>
            </a:pPr>
            <a:endParaRPr lang="cs-CZ" sz="2000" dirty="0" smtClean="0">
              <a:sym typeface="Wingdings" pitchFamily="2" charset="2"/>
            </a:endParaRPr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40112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Mezera ano či ne?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20%  bez mezery čteme jako dvacetiprocentní</a:t>
            </a:r>
          </a:p>
          <a:p>
            <a:pPr marL="0" indent="0">
              <a:buNone/>
            </a:pPr>
            <a:r>
              <a:rPr lang="cs-CZ" sz="2000" dirty="0" smtClean="0"/>
              <a:t>20 % s mezerou čteme jako dvacet procent</a:t>
            </a:r>
          </a:p>
          <a:p>
            <a:pPr marL="0" indent="0">
              <a:buNone/>
            </a:pPr>
            <a:r>
              <a:rPr lang="cs-CZ" sz="2000" dirty="0" smtClean="0"/>
              <a:t>10km čteme desetikilometrový</a:t>
            </a:r>
          </a:p>
          <a:p>
            <a:pPr marL="0" indent="0">
              <a:buNone/>
            </a:pPr>
            <a:r>
              <a:rPr lang="cs-CZ" sz="2000" dirty="0" smtClean="0"/>
              <a:t>10 km čteme deset kilometrů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45° např. sklon roviny</a:t>
            </a:r>
          </a:p>
          <a:p>
            <a:pPr marL="0" indent="0">
              <a:buNone/>
            </a:pPr>
            <a:r>
              <a:rPr lang="cs-CZ" sz="2000" dirty="0" smtClean="0"/>
              <a:t>45 °C stupně Celsia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40271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Mezera není!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  <a:tabLst>
                <a:tab pos="2786063" algn="l"/>
              </a:tabLst>
            </a:pPr>
            <a:r>
              <a:rPr lang="cs-CZ" sz="2000" dirty="0" smtClean="0"/>
              <a:t>V závorkách 	(píšeme bez mezer)</a:t>
            </a:r>
          </a:p>
          <a:p>
            <a:pPr marL="0" indent="0">
              <a:buNone/>
              <a:tabLst>
                <a:tab pos="2786063" algn="l"/>
              </a:tabLst>
            </a:pPr>
            <a:r>
              <a:rPr lang="cs-CZ" sz="2000" dirty="0" smtClean="0"/>
              <a:t>V uvozovkách 	„píšeme bez mezer“</a:t>
            </a:r>
          </a:p>
          <a:p>
            <a:pPr marL="0" indent="0">
              <a:buNone/>
            </a:pPr>
            <a:r>
              <a:rPr lang="cs-CZ" sz="2000" dirty="0" smtClean="0"/>
              <a:t>Při použití dvojtečky </a:t>
            </a:r>
          </a:p>
          <a:p>
            <a:pPr marL="0" indent="0">
              <a:buNone/>
            </a:pPr>
            <a:r>
              <a:rPr lang="cs-CZ" sz="2000" dirty="0" smtClean="0"/>
              <a:t> např. časový údaj 	15:45, </a:t>
            </a:r>
          </a:p>
          <a:p>
            <a:pPr marL="0" indent="0" defTabSz="957263">
              <a:buNone/>
              <a:tabLst>
                <a:tab pos="2786063" algn="l"/>
              </a:tabLst>
            </a:pPr>
            <a:r>
              <a:rPr lang="cs-CZ" sz="2000" dirty="0" smtClean="0"/>
              <a:t> skóre zápasu 	3:1, </a:t>
            </a:r>
          </a:p>
          <a:p>
            <a:pPr marL="0" indent="0" defTabSz="957263">
              <a:buNone/>
              <a:tabLst>
                <a:tab pos="2786063" algn="l"/>
              </a:tabLst>
            </a:pPr>
            <a:r>
              <a:rPr lang="cs-CZ" sz="2000" dirty="0" smtClean="0"/>
              <a:t> měřítko mapy 	1:50 000</a:t>
            </a:r>
          </a:p>
          <a:p>
            <a:pPr marL="0" indent="0">
              <a:buNone/>
            </a:pPr>
            <a:r>
              <a:rPr lang="cs-CZ" sz="2000" dirty="0" smtClean="0"/>
              <a:t>U čísel v textu, kde symbolem zdůrazňujeme hodnotu 	+3, -3</a:t>
            </a:r>
          </a:p>
          <a:p>
            <a:pPr marL="0" indent="0">
              <a:buNone/>
            </a:pPr>
            <a:r>
              <a:rPr lang="cs-CZ" sz="2000" dirty="0" smtClean="0"/>
              <a:t>V titulech		Ph.D. 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e-mailových adresách 	www.stavarna.com</a:t>
            </a:r>
          </a:p>
          <a:p>
            <a:pPr marL="0" indent="0">
              <a:buNone/>
            </a:pPr>
            <a:r>
              <a:rPr lang="cs-CZ" sz="2000" dirty="0" smtClean="0"/>
              <a:t>Při použití spojovníku	bude-li, česko-rakouský</a:t>
            </a:r>
          </a:p>
          <a:p>
            <a:pPr marL="0" indent="0">
              <a:buNone/>
            </a:pPr>
            <a:r>
              <a:rPr lang="cs-CZ" sz="2000" dirty="0" smtClean="0"/>
              <a:t>Vyznačení rozsahu	2012-13	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95458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Mezera musí být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  <a:tabLst>
                <a:tab pos="2684463" algn="l"/>
              </a:tabLst>
            </a:pPr>
            <a:r>
              <a:rPr lang="cs-CZ" sz="2000" dirty="0" smtClean="0"/>
              <a:t>V datu	8. 9. 2012 </a:t>
            </a:r>
            <a:endParaRPr lang="cs-CZ" sz="2000" dirty="0"/>
          </a:p>
          <a:p>
            <a:pPr marL="0" indent="0">
              <a:buNone/>
              <a:tabLst>
                <a:tab pos="2684463" algn="l"/>
              </a:tabLst>
            </a:pPr>
            <a:r>
              <a:rPr lang="cs-CZ" sz="2000" dirty="0" smtClean="0"/>
              <a:t>U velkých čísel	1 000 000</a:t>
            </a:r>
          </a:p>
          <a:p>
            <a:pPr marL="0" indent="0">
              <a:buNone/>
              <a:tabLst>
                <a:tab pos="2684463" algn="l"/>
              </a:tabLst>
            </a:pPr>
            <a:r>
              <a:rPr lang="cs-CZ" sz="2000" dirty="0" smtClean="0"/>
              <a:t>Poměr	víno  s kolou v poměru 1 : 2</a:t>
            </a:r>
          </a:p>
          <a:p>
            <a:pPr marL="0" indent="0">
              <a:buNone/>
              <a:tabLst>
                <a:tab pos="2684463" algn="l"/>
              </a:tabLst>
            </a:pPr>
            <a:endParaRPr lang="cs-CZ" sz="2000" dirty="0" smtClean="0"/>
          </a:p>
          <a:p>
            <a:pPr marL="0" indent="0">
              <a:buNone/>
              <a:tabLst>
                <a:tab pos="2684463" algn="l"/>
              </a:tabLst>
            </a:pPr>
            <a:endParaRPr lang="cs-CZ" sz="2000" dirty="0" smtClean="0"/>
          </a:p>
          <a:p>
            <a:pPr marL="0" indent="0">
              <a:buNone/>
              <a:tabLst>
                <a:tab pos="2684463" algn="l"/>
              </a:tabLst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968964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>
                <a:solidFill>
                  <a:srgbClr val="FFFF00"/>
                </a:solidFill>
              </a:rPr>
              <a:t>Úkol: </a:t>
            </a:r>
            <a:r>
              <a:rPr lang="cs-CZ" sz="2000" dirty="0"/>
              <a:t>samostatně napište  text: 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Určete </a:t>
            </a:r>
            <a:r>
              <a:rPr lang="cs-CZ" sz="2000" dirty="0"/>
              <a:t>jaký úhel svírá silnice s vodorovnou rovinou, je-li  na dopravní značce vyznačeno 12% stoupání. </a:t>
            </a: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363538">
              <a:buNone/>
            </a:pPr>
            <a:r>
              <a:rPr lang="cs-CZ" sz="2000" dirty="0" smtClean="0"/>
              <a:t>Pomocí „vědecké“ kalkulačky ve Windows spočtěte.</a:t>
            </a:r>
          </a:p>
          <a:p>
            <a:pPr marL="0" indent="363538">
              <a:buNone/>
            </a:pPr>
            <a:r>
              <a:rPr lang="cs-CZ" sz="2000" dirty="0" smtClean="0"/>
              <a:t>Odpověď: </a:t>
            </a:r>
          </a:p>
          <a:p>
            <a:pPr marL="0" indent="363538">
              <a:buNone/>
            </a:pPr>
            <a:r>
              <a:rPr lang="cs-CZ" sz="2000" dirty="0" smtClean="0"/>
              <a:t>Velikost úhlu je 6,48°.</a:t>
            </a:r>
          </a:p>
          <a:p>
            <a:pPr marL="0" indent="363538">
              <a:buNone/>
            </a:pPr>
            <a:endParaRPr lang="cs-CZ" dirty="0" smtClean="0"/>
          </a:p>
          <a:p>
            <a:r>
              <a:rPr lang="cs-CZ" sz="2000" dirty="0">
                <a:solidFill>
                  <a:srgbClr val="FFFF00"/>
                </a:solidFill>
              </a:rPr>
              <a:t>Úkol</a:t>
            </a:r>
            <a:r>
              <a:rPr lang="cs-CZ" sz="2000" dirty="0" smtClean="0">
                <a:solidFill>
                  <a:srgbClr val="FFFF00"/>
                </a:solidFill>
              </a:rPr>
              <a:t>: </a:t>
            </a:r>
            <a:r>
              <a:rPr lang="cs-CZ" sz="2000" dirty="0" smtClean="0"/>
              <a:t>zobrazte si libovolný článek na internetu  a vyhledejte v něm </a:t>
            </a:r>
            <a:r>
              <a:rPr lang="cs-CZ" sz="2000" smtClean="0"/>
              <a:t>případnou chybu</a:t>
            </a:r>
            <a:endParaRPr lang="cs-CZ" sz="2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76672"/>
            <a:ext cx="928917" cy="82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974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Dlouhý text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Dlouhý text dělíme do odstavců, zde musíme dát pozor na tzv. sirotky a vdovy</a:t>
            </a:r>
          </a:p>
          <a:p>
            <a:r>
              <a:rPr lang="cs-CZ" sz="2000" dirty="0" smtClean="0"/>
              <a:t>„sirotek“  poslední řádek odstavce je na nové stránce</a:t>
            </a:r>
          </a:p>
          <a:p>
            <a:r>
              <a:rPr lang="cs-CZ" sz="2000" dirty="0" smtClean="0"/>
              <a:t>„vdova“ první řádek odstavce ke na  předcházející stránce</a:t>
            </a: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3284984"/>
            <a:ext cx="4118155" cy="17999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273156"/>
            <a:ext cx="4248472" cy="24021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08808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35430"/>
            <a:ext cx="8229600" cy="5690734"/>
          </a:xfrm>
        </p:spPr>
        <p:txBody>
          <a:bodyPr>
            <a:normAutofit/>
          </a:bodyPr>
          <a:lstStyle/>
          <a:p>
            <a:r>
              <a:rPr lang="cs-CZ" sz="2000" dirty="0"/>
              <a:t>Těchto chyb se vyvarujeme, použijeme-li formátování </a:t>
            </a:r>
          </a:p>
          <a:p>
            <a:pPr marL="0" indent="363538">
              <a:buNone/>
            </a:pPr>
            <a:r>
              <a:rPr lang="cs-CZ" sz="2000" dirty="0"/>
              <a:t>odstavce v menu „Domu“, Odstavec, Tok textu</a:t>
            </a:r>
          </a:p>
          <a:p>
            <a:endParaRPr lang="cs-CZ" sz="2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340768"/>
            <a:ext cx="4199285" cy="5204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04562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Nadpisy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lnSpcReduction="10000"/>
          </a:bodyPr>
          <a:lstStyle/>
          <a:p>
            <a:r>
              <a:rPr lang="cs-CZ" sz="2000" dirty="0" smtClean="0"/>
              <a:t>Nejideálnějším místem kam umístit nadpis v textu je pozice, která přitahuje nejvíce pozornosti: tzv. zlatý řez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/>
              <a:t>Nadpisy je lepší psát na pravou stranu knihy (oči se prvně podívají vpravo)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564904"/>
            <a:ext cx="2692173" cy="31293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279429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r>
              <a:rPr lang="cs-CZ" sz="2000" dirty="0" smtClean="0"/>
              <a:t>Na internetu vyhledejte www stránky, které se zabývají tematikou typografie</a:t>
            </a:r>
          </a:p>
          <a:p>
            <a:r>
              <a:rPr lang="cs-CZ" sz="2000" dirty="0" smtClean="0"/>
              <a:t>Vyhledejte informace, které jsme nezmínili</a:t>
            </a:r>
          </a:p>
          <a:p>
            <a:r>
              <a:rPr lang="cs-CZ" sz="2000" dirty="0" smtClean="0"/>
              <a:t>Ověřte správnost informací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Pro ukázku „sirotku“ a „vdovy“ byl použit text z www.stavarna.com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190824"/>
      </p:ext>
    </p:extLst>
  </p:cSld>
  <p:clrMapOvr>
    <a:masterClrMapping/>
  </p:clrMapOvr>
</p:sld>
</file>

<file path=ppt/theme/theme1.xml><?xml version="1.0" encoding="utf-8"?>
<a:theme xmlns:a="http://schemas.openxmlformats.org/drawingml/2006/main" name="formatovani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formatovani1</Template>
  <TotalTime>247</TotalTime>
  <Words>592</Words>
  <Application>Microsoft Office PowerPoint</Application>
  <PresentationFormat>Předvádění na obrazovce (4:3)</PresentationFormat>
  <Paragraphs>142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formatovani1</vt:lpstr>
      <vt:lpstr>Prezentace aplikace PowerPoint</vt:lpstr>
      <vt:lpstr>Seznámení s pracovním prostředím MS Word 2010,  základní typografická pravidla</vt:lpstr>
      <vt:lpstr>Úvodní obrazovka</vt:lpstr>
      <vt:lpstr>Popis zobrazeného okna</vt:lpstr>
      <vt:lpstr>Prezentace aplikace PowerPoint</vt:lpstr>
      <vt:lpstr>Prezentace aplikace PowerPoint</vt:lpstr>
      <vt:lpstr>Základní typografická pravidla</vt:lpstr>
      <vt:lpstr>Mezera ano či ne?</vt:lpstr>
      <vt:lpstr>Mezera není!</vt:lpstr>
      <vt:lpstr>Mezera musí být</vt:lpstr>
      <vt:lpstr>Prezentace aplikace PowerPoint</vt:lpstr>
      <vt:lpstr>Dlouhý text</vt:lpstr>
      <vt:lpstr>Prezentace aplikace PowerPoint</vt:lpstr>
      <vt:lpstr>Nadpisy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Seznámení s pracovním prostředím MS Word 2010,  základní typografická pravidla</dc:title>
  <dc:creator>kantor</dc:creator>
  <cp:lastModifiedBy>Alena Stachová</cp:lastModifiedBy>
  <cp:revision>17</cp:revision>
  <dcterms:created xsi:type="dcterms:W3CDTF">2013-02-20T15:45:25Z</dcterms:created>
  <dcterms:modified xsi:type="dcterms:W3CDTF">2013-10-16T08:14:38Z</dcterms:modified>
</cp:coreProperties>
</file>