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65" r:id="rId3"/>
    <p:sldId id="261" r:id="rId4"/>
    <p:sldId id="268" r:id="rId5"/>
    <p:sldId id="269" r:id="rId6"/>
    <p:sldId id="270" r:id="rId7"/>
    <p:sldId id="271" r:id="rId8"/>
    <p:sldId id="27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wipe dir="r"/>
  </p:transition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4327248"/>
              </p:ext>
            </p:extLst>
          </p:nvPr>
        </p:nvGraphicFramePr>
        <p:xfrm>
          <a:off x="899592" y="2780928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VY_62_INOVACE_01_B_02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Finanční gramotnost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Peníze,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placení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Miroslav Vávra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1000424773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6" name="Zástupný symbol pro obsah 6"/>
          <p:cNvSpPr txBox="1">
            <a:spLocks/>
          </p:cNvSpPr>
          <p:nvPr/>
        </p:nvSpPr>
        <p:spPr>
          <a:xfrm>
            <a:off x="457200" y="1916832"/>
            <a:ext cx="7571184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žáky středních odborných škol a středních odborných učilišť v rámci výuky finanční gramotnosti v bloku ekonomických a příbuzných předmětů, inovuje výuku použitím multimediálních pomůcek – prezentace doplněné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Metodický</a:t>
            </a: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402619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88640"/>
            <a:ext cx="7978080" cy="720079"/>
          </a:xfrm>
        </p:spPr>
        <p:txBody>
          <a:bodyPr/>
          <a:lstStyle/>
          <a:p>
            <a:pPr algn="ctr"/>
            <a:r>
              <a:rPr lang="cs-CZ" sz="4000" b="1" dirty="0"/>
              <a:t>Peníze, placení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836712"/>
            <a:ext cx="7848872" cy="5832648"/>
          </a:xfrm>
        </p:spPr>
        <p:txBody>
          <a:bodyPr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 </a:t>
            </a:r>
            <a:r>
              <a:rPr lang="cs-CZ" sz="2800" b="1" dirty="0" smtClean="0">
                <a:latin typeface="Arial" pitchFamily="34" charset="0"/>
                <a:ea typeface="Calibri"/>
                <a:cs typeface="Arial" pitchFamily="34" charset="0"/>
              </a:rPr>
              <a:t>Peníze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800" b="1" dirty="0"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ea typeface="Calibri"/>
                <a:cs typeface="Arial" pitchFamily="34" charset="0"/>
              </a:rPr>
              <a:t>  </a:t>
            </a:r>
            <a:r>
              <a:rPr lang="cs-CZ" sz="2800" dirty="0" smtClean="0">
                <a:latin typeface="Arial" pitchFamily="34" charset="0"/>
                <a:ea typeface="Calibri"/>
                <a:cs typeface="Arial" pitchFamily="34" charset="0"/>
              </a:rPr>
              <a:t>- 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všechno 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to, co slouží k placení</a:t>
            </a:r>
          </a:p>
          <a:p>
            <a:pPr lvl="0">
              <a:lnSpc>
                <a:spcPct val="115000"/>
              </a:lnSpc>
              <a:spcAft>
                <a:spcPts val="0"/>
              </a:spcAft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   - mají podobu:</a:t>
            </a:r>
          </a:p>
          <a:p>
            <a:pPr lvl="0">
              <a:lnSpc>
                <a:spcPct val="115000"/>
              </a:lnSpc>
              <a:spcAft>
                <a:spcPts val="0"/>
              </a:spcAft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- mincí 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a 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bankovek</a:t>
            </a:r>
          </a:p>
          <a:p>
            <a:pPr lvl="0">
              <a:lnSpc>
                <a:spcPct val="115000"/>
              </a:lnSpc>
              <a:spcAft>
                <a:spcPts val="0"/>
              </a:spcAft>
            </a:pP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	- vkladů 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na účtech a v bankách (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depozit)</a:t>
            </a:r>
          </a:p>
          <a:p>
            <a:pPr lvl="0">
              <a:lnSpc>
                <a:spcPct val="115000"/>
              </a:lnSpc>
              <a:spcAft>
                <a:spcPts val="0"/>
              </a:spcAft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- cenných 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papírů (šeků, směnek)</a:t>
            </a:r>
          </a:p>
          <a:p>
            <a:pPr lvl="0">
              <a:lnSpc>
                <a:spcPct val="115000"/>
              </a:lnSpc>
              <a:spcAft>
                <a:spcPts val="0"/>
              </a:spcAft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   - plní funkci:</a:t>
            </a:r>
          </a:p>
          <a:p>
            <a:pPr lvl="0">
              <a:lnSpc>
                <a:spcPct val="115000"/>
              </a:lnSpc>
              <a:spcAft>
                <a:spcPts val="0"/>
              </a:spcAft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- prostředku 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směny (výměna zboží za 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peníze)</a:t>
            </a:r>
          </a:p>
          <a:p>
            <a:pPr lvl="0">
              <a:lnSpc>
                <a:spcPct val="115000"/>
              </a:lnSpc>
              <a:spcAft>
                <a:spcPts val="0"/>
              </a:spcAft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- míry 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hodnoty (pomocí peněz měříme 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hodnotu 	  všech věcí)</a:t>
            </a:r>
          </a:p>
          <a:p>
            <a:pPr lvl="0">
              <a:lnSpc>
                <a:spcPct val="115000"/>
              </a:lnSpc>
              <a:spcAft>
                <a:spcPts val="0"/>
              </a:spcAft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- uchovávatele 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hodnot 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v čase</a:t>
            </a:r>
            <a:endParaRPr lang="cs-CZ" sz="2400" dirty="0">
              <a:latin typeface="Arial" pitchFamily="34" charset="0"/>
              <a:ea typeface="Calibri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0582485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260648"/>
            <a:ext cx="7620000" cy="720080"/>
          </a:xfrm>
        </p:spPr>
        <p:txBody>
          <a:bodyPr/>
          <a:lstStyle/>
          <a:p>
            <a:pPr algn="ctr"/>
            <a:r>
              <a:rPr lang="cs-CZ" sz="4000" b="1" dirty="0"/>
              <a:t>Peníze, </a:t>
            </a:r>
            <a:r>
              <a:rPr lang="cs-CZ" sz="4000" b="1" dirty="0" smtClean="0"/>
              <a:t>placení</a:t>
            </a:r>
            <a:endParaRPr lang="cs-CZ" sz="36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1052736"/>
            <a:ext cx="7848872" cy="5616624"/>
          </a:xfrm>
        </p:spPr>
        <p:txBody>
          <a:bodyPr>
            <a:noAutofit/>
          </a:bodyPr>
          <a:lstStyle/>
          <a:p>
            <a:pPr marL="114300" indent="0">
              <a:buNone/>
            </a:pPr>
            <a:r>
              <a:rPr lang="cs-CZ" sz="2800" b="1" dirty="0">
                <a:latin typeface="Arial" pitchFamily="34" charset="0"/>
                <a:cs typeface="Arial" pitchFamily="34" charset="0"/>
              </a:rPr>
              <a:t>Způsoby placení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0" lvl="0" indent="0">
              <a:lnSpc>
                <a:spcPct val="115000"/>
              </a:lnSpc>
              <a:buNone/>
            </a:pPr>
            <a:r>
              <a:rPr lang="cs-CZ" sz="2400" b="1" dirty="0" smtClean="0">
                <a:latin typeface="Arial" pitchFamily="34" charset="0"/>
                <a:ea typeface="Calibri"/>
                <a:cs typeface="Arial" pitchFamily="34" charset="0"/>
              </a:rPr>
              <a:t>1. Hotovostní</a:t>
            </a:r>
            <a:r>
              <a:rPr lang="cs-CZ" sz="2400" b="1" dirty="0">
                <a:latin typeface="Arial" pitchFamily="34" charset="0"/>
                <a:ea typeface="Calibri"/>
                <a:cs typeface="Arial" pitchFamily="34" charset="0"/>
              </a:rPr>
              <a:t>: </a:t>
            </a:r>
            <a:endParaRPr lang="cs-CZ" sz="2400" dirty="0">
              <a:latin typeface="Arial" pitchFamily="34" charset="0"/>
              <a:ea typeface="Calibri"/>
              <a:cs typeface="Arial" pitchFamily="34" charset="0"/>
            </a:endParaRPr>
          </a:p>
          <a:p>
            <a:pPr marL="742950" lvl="1" indent="-285750">
              <a:lnSpc>
                <a:spcPct val="115000"/>
              </a:lnSpc>
              <a:spcAft>
                <a:spcPts val="0"/>
              </a:spcAft>
              <a:buFont typeface="Courier New"/>
              <a:buChar char="o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uskutečňuje se platbou pomocí bankovek a mincí</a:t>
            </a:r>
          </a:p>
          <a:p>
            <a:pPr marL="742950" lvl="1" indent="-285750">
              <a:lnSpc>
                <a:spcPct val="115000"/>
              </a:lnSpc>
              <a:spcAft>
                <a:spcPts val="0"/>
              </a:spcAft>
              <a:buFont typeface="Courier New"/>
              <a:buChar char="o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poštovními poukázkami: </a:t>
            </a:r>
          </a:p>
          <a:p>
            <a:pPr marL="1143000" lvl="2">
              <a:lnSpc>
                <a:spcPct val="115000"/>
              </a:lnSpc>
              <a:buFont typeface="Wingdings"/>
              <a:buChar char="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typ A: odeslání hotovosti na účet v bance</a:t>
            </a:r>
          </a:p>
          <a:p>
            <a:pPr marL="1143000" lvl="2">
              <a:lnSpc>
                <a:spcPct val="115000"/>
              </a:lnSpc>
              <a:buFont typeface="Wingdings"/>
              <a:buChar char="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typ B: proplacení hotovosti z účtu u banky 	</a:t>
            </a:r>
          </a:p>
          <a:p>
            <a:pPr marL="1143000" lvl="2">
              <a:lnSpc>
                <a:spcPct val="115000"/>
              </a:lnSpc>
              <a:buFont typeface="Wingdings"/>
              <a:buChar char="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typ C: proplacení peněz zaslaných hotově od jiného plátce</a:t>
            </a:r>
          </a:p>
          <a:p>
            <a:pPr marL="742950" lvl="1" indent="-285750">
              <a:lnSpc>
                <a:spcPct val="115000"/>
              </a:lnSpc>
              <a:spcAft>
                <a:spcPts val="0"/>
              </a:spcAft>
              <a:buFont typeface="Courier New"/>
              <a:buChar char="o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pomocí dokladů bank: </a:t>
            </a:r>
          </a:p>
          <a:p>
            <a:pPr marL="1143000" lvl="2">
              <a:lnSpc>
                <a:spcPct val="115000"/>
              </a:lnSpc>
              <a:buFont typeface="Wingdings"/>
              <a:buChar char="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pokladní složenky (pro vklady na účet)</a:t>
            </a:r>
          </a:p>
          <a:p>
            <a:pPr marL="1143000" lvl="2">
              <a:lnSpc>
                <a:spcPct val="115000"/>
              </a:lnSpc>
              <a:buFont typeface="Wingdings"/>
              <a:buChar char="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výběrní lístky (pro výběry z účtů)</a:t>
            </a:r>
          </a:p>
          <a:p>
            <a:pPr marL="742950" lvl="1" indent="-285750">
              <a:lnSpc>
                <a:spcPct val="115000"/>
              </a:lnSpc>
              <a:spcAft>
                <a:spcPts val="1000"/>
              </a:spcAft>
              <a:buFont typeface="Courier New"/>
              <a:buChar char="o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pomocí šeků: 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výběr 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hotovosti z účtu cizí osobou</a:t>
            </a:r>
          </a:p>
          <a:p>
            <a:pPr marL="11430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114300" lvl="0" indent="0">
              <a:buNone/>
            </a:pP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5397978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8619" y="0"/>
            <a:ext cx="7620000" cy="1143000"/>
          </a:xfrm>
        </p:spPr>
        <p:txBody>
          <a:bodyPr/>
          <a:lstStyle/>
          <a:p>
            <a:pPr algn="ctr"/>
            <a:r>
              <a:rPr lang="cs-CZ" sz="4000" b="1" dirty="0" smtClean="0"/>
              <a:t>Peníze</a:t>
            </a:r>
            <a:r>
              <a:rPr lang="cs-CZ" sz="4000" b="1" dirty="0"/>
              <a:t>, placení</a:t>
            </a:r>
          </a:p>
        </p:txBody>
      </p:sp>
      <p:sp>
        <p:nvSpPr>
          <p:cNvPr id="3" name="Obdélník 2"/>
          <p:cNvSpPr/>
          <p:nvPr/>
        </p:nvSpPr>
        <p:spPr>
          <a:xfrm>
            <a:off x="539552" y="1196752"/>
            <a:ext cx="7560840" cy="48351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lnSpc>
                <a:spcPct val="115000"/>
              </a:lnSpc>
              <a:spcAft>
                <a:spcPts val="0"/>
              </a:spcAft>
            </a:pPr>
            <a:endParaRPr lang="cs-CZ" sz="2400" b="1" dirty="0" smtClean="0">
              <a:latin typeface="Arial" pitchFamily="34" charset="0"/>
              <a:ea typeface="Calibri"/>
              <a:cs typeface="Arial" pitchFamily="34" charset="0"/>
            </a:endParaRPr>
          </a:p>
          <a:p>
            <a:pPr lvl="0">
              <a:lnSpc>
                <a:spcPct val="115000"/>
              </a:lnSpc>
              <a:spcAft>
                <a:spcPts val="0"/>
              </a:spcAft>
            </a:pPr>
            <a:r>
              <a:rPr lang="cs-CZ" sz="2800" b="1" dirty="0" smtClean="0">
                <a:latin typeface="Arial" pitchFamily="34" charset="0"/>
                <a:ea typeface="Calibri"/>
                <a:cs typeface="Arial" pitchFamily="34" charset="0"/>
              </a:rPr>
              <a:t>Způsoby placení:</a:t>
            </a:r>
            <a:endParaRPr lang="cs-CZ" sz="2800" b="1" dirty="0">
              <a:latin typeface="Arial" pitchFamily="34" charset="0"/>
              <a:ea typeface="Calibri"/>
              <a:cs typeface="Arial" pitchFamily="34" charset="0"/>
            </a:endParaRPr>
          </a:p>
          <a:p>
            <a:pPr lvl="0">
              <a:lnSpc>
                <a:spcPct val="115000"/>
              </a:lnSpc>
              <a:spcAft>
                <a:spcPts val="0"/>
              </a:spcAft>
            </a:pPr>
            <a:endParaRPr lang="cs-CZ" sz="2400" b="1" dirty="0" smtClean="0">
              <a:latin typeface="Arial" pitchFamily="34" charset="0"/>
              <a:ea typeface="Calibri"/>
              <a:cs typeface="Arial" pitchFamily="34" charset="0"/>
            </a:endParaRPr>
          </a:p>
          <a:p>
            <a:pPr lvl="0">
              <a:lnSpc>
                <a:spcPct val="115000"/>
              </a:lnSpc>
              <a:spcAft>
                <a:spcPts val="0"/>
              </a:spcAft>
            </a:pPr>
            <a:r>
              <a:rPr lang="cs-CZ" sz="2400" b="1" dirty="0" smtClean="0">
                <a:latin typeface="Arial" pitchFamily="34" charset="0"/>
                <a:ea typeface="Calibri"/>
                <a:cs typeface="Arial" pitchFamily="34" charset="0"/>
              </a:rPr>
              <a:t>2. Bezhotovostní:</a:t>
            </a:r>
            <a:endParaRPr lang="cs-CZ" sz="2400" dirty="0">
              <a:latin typeface="Arial" pitchFamily="34" charset="0"/>
              <a:ea typeface="Calibri"/>
              <a:cs typeface="Arial" pitchFamily="34" charset="0"/>
            </a:endParaRPr>
          </a:p>
          <a:p>
            <a:pPr marL="742950" lvl="1" indent="-285750">
              <a:lnSpc>
                <a:spcPct val="115000"/>
              </a:lnSpc>
              <a:spcAft>
                <a:spcPts val="0"/>
              </a:spcAft>
              <a:buFont typeface="Courier New"/>
              <a:buChar char="o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banky svým klientům otevírají běžné účty v české nebo i v cizí měně</a:t>
            </a:r>
            <a:r>
              <a:rPr lang="cs-CZ" sz="2400" b="1" dirty="0">
                <a:latin typeface="Arial" pitchFamily="34" charset="0"/>
                <a:ea typeface="Calibri"/>
                <a:cs typeface="Arial" pitchFamily="34" charset="0"/>
              </a:rPr>
              <a:t> </a:t>
            </a:r>
            <a:endParaRPr lang="cs-CZ" sz="2400" dirty="0">
              <a:latin typeface="Arial" pitchFamily="34" charset="0"/>
              <a:ea typeface="Calibri"/>
              <a:cs typeface="Arial" pitchFamily="34" charset="0"/>
            </a:endParaRPr>
          </a:p>
          <a:p>
            <a:pPr marL="742950" lvl="1" indent="-285750">
              <a:lnSpc>
                <a:spcPct val="115000"/>
              </a:lnSpc>
              <a:spcAft>
                <a:spcPts val="0"/>
              </a:spcAft>
              <a:buFont typeface="Courier New"/>
              <a:buChar char="o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platby se uskutečňují odepisováním a připisováním peněz na účet klienta podle jeho příkazů</a:t>
            </a:r>
          </a:p>
          <a:p>
            <a:pPr marL="742950" lvl="1" indent="-285750">
              <a:lnSpc>
                <a:spcPct val="115000"/>
              </a:lnSpc>
              <a:spcAft>
                <a:spcPts val="0"/>
              </a:spcAft>
              <a:buFont typeface="Courier New"/>
              <a:buChar char="o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o pohybu peněz je klient informován výpisem z 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účtu</a:t>
            </a:r>
            <a:endParaRPr lang="cs-CZ" sz="2400" dirty="0">
              <a:latin typeface="Arial" pitchFamily="34" charset="0"/>
              <a:ea typeface="Calibri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9198009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b="1" dirty="0" smtClean="0"/>
              <a:t>Peníze</a:t>
            </a:r>
            <a:r>
              <a:rPr lang="cs-CZ" sz="4000" b="1" dirty="0"/>
              <a:t>, placení</a:t>
            </a:r>
          </a:p>
        </p:txBody>
      </p:sp>
      <p:sp>
        <p:nvSpPr>
          <p:cNvPr id="5" name="Obdélník 4"/>
          <p:cNvSpPr/>
          <p:nvPr/>
        </p:nvSpPr>
        <p:spPr>
          <a:xfrm>
            <a:off x="662336" y="1340768"/>
            <a:ext cx="7200800" cy="49059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>
              <a:lnSpc>
                <a:spcPct val="115000"/>
              </a:lnSpc>
              <a:spcAft>
                <a:spcPts val="0"/>
              </a:spcAft>
            </a:pPr>
            <a:r>
              <a:rPr lang="cs-CZ" sz="2800" b="1" dirty="0" smtClean="0">
                <a:latin typeface="Arial" pitchFamily="34" charset="0"/>
                <a:ea typeface="Calibri"/>
                <a:cs typeface="Arial" pitchFamily="34" charset="0"/>
              </a:rPr>
              <a:t>Způsoby placení:</a:t>
            </a:r>
          </a:p>
          <a:p>
            <a:pPr lvl="1">
              <a:lnSpc>
                <a:spcPct val="115000"/>
              </a:lnSpc>
              <a:spcAft>
                <a:spcPts val="0"/>
              </a:spcAft>
            </a:pPr>
            <a:endParaRPr lang="cs-CZ" sz="2800" b="1" dirty="0" smtClean="0">
              <a:latin typeface="Arial" pitchFamily="34" charset="0"/>
              <a:ea typeface="Calibri"/>
              <a:cs typeface="Arial" pitchFamily="34" charset="0"/>
            </a:endParaRPr>
          </a:p>
          <a:p>
            <a:pPr marL="742950" lvl="1" indent="-285750">
              <a:lnSpc>
                <a:spcPct val="115000"/>
              </a:lnSpc>
              <a:spcAft>
                <a:spcPts val="0"/>
              </a:spcAft>
              <a:buFont typeface="Courier New"/>
              <a:buChar char="o"/>
            </a:pPr>
            <a:r>
              <a:rPr lang="cs-CZ" sz="2400" b="1" dirty="0" smtClean="0">
                <a:latin typeface="Arial" pitchFamily="34" charset="0"/>
                <a:ea typeface="Calibri"/>
                <a:cs typeface="Arial" pitchFamily="34" charset="0"/>
              </a:rPr>
              <a:t>úhradová </a:t>
            </a:r>
            <a:r>
              <a:rPr lang="cs-CZ" sz="2400" b="1" dirty="0">
                <a:latin typeface="Arial" pitchFamily="34" charset="0"/>
                <a:ea typeface="Calibri"/>
                <a:cs typeface="Arial" pitchFamily="34" charset="0"/>
              </a:rPr>
              <a:t>forma placení: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 příkaz bance je klientem zadáván </a:t>
            </a:r>
            <a:r>
              <a:rPr lang="cs-CZ" sz="2400" b="1" dirty="0">
                <a:latin typeface="Arial" pitchFamily="34" charset="0"/>
                <a:ea typeface="Calibri"/>
                <a:cs typeface="Arial" pitchFamily="34" charset="0"/>
              </a:rPr>
              <a:t>příkazem k úhradě:</a:t>
            </a:r>
            <a:endParaRPr lang="cs-CZ" sz="2400" dirty="0">
              <a:latin typeface="Arial" pitchFamily="34" charset="0"/>
              <a:ea typeface="Calibri"/>
              <a:cs typeface="Arial" pitchFamily="34" charset="0"/>
            </a:endParaRPr>
          </a:p>
          <a:p>
            <a:pPr marL="1143000" lvl="2" indent="-228600">
              <a:lnSpc>
                <a:spcPct val="115000"/>
              </a:lnSpc>
              <a:spcAft>
                <a:spcPts val="0"/>
              </a:spcAft>
              <a:buFont typeface="Wingdings"/>
              <a:buChar char=""/>
            </a:pPr>
            <a:r>
              <a:rPr lang="cs-CZ" sz="2400" b="1" dirty="0">
                <a:latin typeface="Arial" pitchFamily="34" charset="0"/>
                <a:ea typeface="Calibri"/>
                <a:cs typeface="Arial" pitchFamily="34" charset="0"/>
              </a:rPr>
              <a:t>jednotlivý: 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pro jednu platbu</a:t>
            </a:r>
          </a:p>
          <a:p>
            <a:pPr marL="1143000" lvl="2" indent="-228600">
              <a:lnSpc>
                <a:spcPct val="115000"/>
              </a:lnSpc>
              <a:spcAft>
                <a:spcPts val="0"/>
              </a:spcAft>
              <a:buFont typeface="Wingdings"/>
              <a:buChar char=""/>
            </a:pPr>
            <a:r>
              <a:rPr lang="cs-CZ" sz="2400" b="1" dirty="0">
                <a:latin typeface="Arial" pitchFamily="34" charset="0"/>
                <a:ea typeface="Calibri"/>
                <a:cs typeface="Arial" pitchFamily="34" charset="0"/>
              </a:rPr>
              <a:t>hromadný: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 pro více plateb najednou</a:t>
            </a:r>
          </a:p>
          <a:p>
            <a:pPr marL="1143000" lvl="2" indent="-228600">
              <a:lnSpc>
                <a:spcPct val="115000"/>
              </a:lnSpc>
              <a:spcAft>
                <a:spcPts val="0"/>
              </a:spcAft>
              <a:buFont typeface="Wingdings"/>
              <a:buChar char=""/>
            </a:pPr>
            <a:r>
              <a:rPr lang="cs-CZ" sz="2400" b="1" dirty="0">
                <a:latin typeface="Arial" pitchFamily="34" charset="0"/>
                <a:ea typeface="Calibri"/>
                <a:cs typeface="Arial" pitchFamily="34" charset="0"/>
              </a:rPr>
              <a:t>trvalý: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 pro opakované platby</a:t>
            </a:r>
          </a:p>
          <a:p>
            <a:pPr marL="742950" lvl="1" indent="-285750">
              <a:lnSpc>
                <a:spcPct val="115000"/>
              </a:lnSpc>
              <a:spcAft>
                <a:spcPts val="0"/>
              </a:spcAft>
              <a:buFont typeface="Courier New"/>
              <a:buChar char="o"/>
            </a:pPr>
            <a:r>
              <a:rPr lang="cs-CZ" sz="2400" b="1" dirty="0">
                <a:latin typeface="Arial" pitchFamily="34" charset="0"/>
                <a:ea typeface="Calibri"/>
                <a:cs typeface="Arial" pitchFamily="34" charset="0"/>
              </a:rPr>
              <a:t>Inkasní forma placení: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 příkaz bance k převodu peněz dává příjemce peněz </a:t>
            </a:r>
          </a:p>
          <a:p>
            <a:pPr marL="742950" lvl="1" indent="-285750">
              <a:lnSpc>
                <a:spcPct val="115000"/>
              </a:lnSpc>
              <a:spcAft>
                <a:spcPts val="1000"/>
              </a:spcAft>
              <a:buFont typeface="Courier New"/>
              <a:buChar char="o"/>
            </a:pPr>
            <a:r>
              <a:rPr lang="cs-CZ" sz="2400" b="1" dirty="0">
                <a:latin typeface="Arial" pitchFamily="34" charset="0"/>
                <a:ea typeface="Calibri"/>
                <a:cs typeface="Arial" pitchFamily="34" charset="0"/>
              </a:rPr>
              <a:t>SIPO (sdružené inkaso plateb obyvatelstva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): službu poskytuje Česká pošta</a:t>
            </a:r>
          </a:p>
        </p:txBody>
      </p:sp>
    </p:spTree>
    <p:extLst>
      <p:ext uri="{BB962C8B-B14F-4D97-AF65-F5344CB8AC3E}">
        <p14:creationId xmlns:p14="http://schemas.microsoft.com/office/powerpoint/2010/main" val="4123622116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7620000" cy="1008112"/>
          </a:xfrm>
        </p:spPr>
        <p:txBody>
          <a:bodyPr/>
          <a:lstStyle/>
          <a:p>
            <a:pPr algn="ctr"/>
            <a:r>
              <a:rPr lang="cs-CZ" b="1" dirty="0" smtClean="0"/>
              <a:t>Peníze, </a:t>
            </a:r>
            <a:r>
              <a:rPr lang="cs-CZ" sz="4000" b="1" dirty="0" smtClean="0"/>
              <a:t>placení</a:t>
            </a:r>
            <a:endParaRPr lang="cs-CZ" sz="4000" b="1" dirty="0"/>
          </a:p>
        </p:txBody>
      </p:sp>
      <p:sp>
        <p:nvSpPr>
          <p:cNvPr id="3" name="Obdélník 2"/>
          <p:cNvSpPr/>
          <p:nvPr/>
        </p:nvSpPr>
        <p:spPr>
          <a:xfrm>
            <a:off x="251520" y="1196752"/>
            <a:ext cx="7992888" cy="57767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800" b="1" dirty="0" smtClean="0">
                <a:latin typeface="Arial" pitchFamily="34" charset="0"/>
                <a:ea typeface="Calibri"/>
                <a:cs typeface="Arial" pitchFamily="34" charset="0"/>
              </a:rPr>
              <a:t>Způsoby </a:t>
            </a:r>
            <a:r>
              <a:rPr lang="cs-CZ" sz="2800" b="1" dirty="0">
                <a:latin typeface="Arial" pitchFamily="34" charset="0"/>
                <a:ea typeface="Calibri"/>
                <a:cs typeface="Arial" pitchFamily="34" charset="0"/>
              </a:rPr>
              <a:t>placení:</a:t>
            </a:r>
          </a:p>
          <a:p>
            <a:pPr lvl="0">
              <a:lnSpc>
                <a:spcPct val="115000"/>
              </a:lnSpc>
              <a:spcAft>
                <a:spcPts val="0"/>
              </a:spcAft>
            </a:pPr>
            <a:r>
              <a:rPr lang="cs-CZ" sz="2400" b="1" dirty="0" smtClean="0">
                <a:latin typeface="Arial" pitchFamily="34" charset="0"/>
                <a:ea typeface="Calibri"/>
                <a:cs typeface="Arial" pitchFamily="34" charset="0"/>
              </a:rPr>
              <a:t>3. Platební </a:t>
            </a:r>
            <a:r>
              <a:rPr lang="cs-CZ" sz="2400" b="1" dirty="0">
                <a:latin typeface="Arial" pitchFamily="34" charset="0"/>
                <a:ea typeface="Calibri"/>
                <a:cs typeface="Arial" pitchFamily="34" charset="0"/>
              </a:rPr>
              <a:t>karty:</a:t>
            </a:r>
          </a:p>
          <a:p>
            <a:pPr marL="742950" lvl="1" indent="-285750">
              <a:lnSpc>
                <a:spcPct val="115000"/>
              </a:lnSpc>
              <a:spcAft>
                <a:spcPts val="0"/>
              </a:spcAft>
              <a:buFont typeface="Courier New"/>
              <a:buChar char="o"/>
            </a:pPr>
            <a:r>
              <a:rPr lang="cs-CZ" sz="2400" b="1" dirty="0">
                <a:latin typeface="Arial" pitchFamily="34" charset="0"/>
                <a:ea typeface="Calibri"/>
                <a:cs typeface="Arial" pitchFamily="34" charset="0"/>
              </a:rPr>
              <a:t>debetní: 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jsou vydávány k účtu vlastníka</a:t>
            </a:r>
          </a:p>
          <a:p>
            <a:pPr marL="1143000" lvl="2" indent="-228600">
              <a:lnSpc>
                <a:spcPct val="115000"/>
              </a:lnSpc>
              <a:spcAft>
                <a:spcPts val="0"/>
              </a:spcAft>
              <a:buFont typeface="Wingdings"/>
              <a:buChar char="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umožňují platit v obchodech a vybírat hotovost</a:t>
            </a:r>
          </a:p>
          <a:p>
            <a:pPr marL="1143000" lvl="2" indent="-228600">
              <a:lnSpc>
                <a:spcPct val="115000"/>
              </a:lnSpc>
              <a:spcAft>
                <a:spcPts val="0"/>
              </a:spcAft>
              <a:buFont typeface="Wingdings"/>
              <a:buChar char="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čerpat můžeme pouze do zůstatku na účtu</a:t>
            </a:r>
          </a:p>
          <a:p>
            <a:pPr marL="1143000" lvl="2" indent="-228600">
              <a:lnSpc>
                <a:spcPct val="115000"/>
              </a:lnSpc>
              <a:spcAft>
                <a:spcPts val="0"/>
              </a:spcAft>
              <a:buFont typeface="Wingdings"/>
              <a:buChar char="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může být sjednán kontokorentní úvěr – pak lze čerpat do jeho výše</a:t>
            </a:r>
          </a:p>
          <a:p>
            <a:pPr marL="1143000" lvl="2" indent="-228600">
              <a:lnSpc>
                <a:spcPct val="115000"/>
              </a:lnSpc>
              <a:spcAft>
                <a:spcPts val="0"/>
              </a:spcAft>
              <a:buFont typeface="Wingdings"/>
              <a:buChar char="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částka k výběru je omezena limitem výběru</a:t>
            </a:r>
          </a:p>
          <a:p>
            <a:pPr marL="742950" lvl="1" indent="-285750">
              <a:lnSpc>
                <a:spcPct val="115000"/>
              </a:lnSpc>
              <a:spcAft>
                <a:spcPts val="0"/>
              </a:spcAft>
              <a:buFont typeface="Courier New"/>
              <a:buChar char="o"/>
            </a:pPr>
            <a:r>
              <a:rPr lang="cs-CZ" sz="2400" b="1" dirty="0">
                <a:latin typeface="Arial" pitchFamily="34" charset="0"/>
                <a:ea typeface="Calibri"/>
                <a:cs typeface="Arial" pitchFamily="34" charset="0"/>
              </a:rPr>
              <a:t>kreditní: 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jsou vydávány k samostatnému úvěrovému účtu</a:t>
            </a:r>
          </a:p>
          <a:p>
            <a:pPr marL="1143000" lvl="2" indent="-228600">
              <a:lnSpc>
                <a:spcPct val="115000"/>
              </a:lnSpc>
              <a:spcAft>
                <a:spcPts val="0"/>
              </a:spcAft>
              <a:buFont typeface="Wingdings"/>
              <a:buChar char="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jsou nástrojem čerpání úvěru od banky</a:t>
            </a:r>
          </a:p>
          <a:p>
            <a:pPr marL="1143000" lvl="2" indent="-228600">
              <a:lnSpc>
                <a:spcPct val="115000"/>
              </a:lnSpc>
              <a:spcAft>
                <a:spcPts val="0"/>
              </a:spcAft>
              <a:buFont typeface="Wingdings"/>
              <a:buChar char="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je stanoven limit týdenního výběru</a:t>
            </a:r>
          </a:p>
          <a:p>
            <a:pPr marL="742950" lvl="1" indent="-285750">
              <a:lnSpc>
                <a:spcPct val="115000"/>
              </a:lnSpc>
              <a:spcAft>
                <a:spcPts val="1000"/>
              </a:spcAft>
              <a:buFont typeface="Courier New"/>
              <a:buChar char="o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ochrana proti zneužití karty - PIN</a:t>
            </a:r>
          </a:p>
        </p:txBody>
      </p:sp>
    </p:spTree>
    <p:extLst>
      <p:ext uri="{BB962C8B-B14F-4D97-AF65-F5344CB8AC3E}">
        <p14:creationId xmlns:p14="http://schemas.microsoft.com/office/powerpoint/2010/main" val="2053893764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/>
              <a:t>Použité zdroje</a:t>
            </a:r>
          </a:p>
        </p:txBody>
      </p:sp>
      <p:sp>
        <p:nvSpPr>
          <p:cNvPr id="5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7499176" cy="4209331"/>
          </a:xfrm>
        </p:spPr>
        <p:txBody>
          <a:bodyPr>
            <a:noAutofit/>
          </a:bodyPr>
          <a:lstStyle/>
          <a:p>
            <a:pPr marL="114300" indent="0">
              <a:lnSpc>
                <a:spcPct val="120000"/>
              </a:lnSpc>
              <a:spcAft>
                <a:spcPts val="1200"/>
              </a:spcAft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KLÍNSKÝ, Petr; MÜNCH, Otto; CHROMÁ, Danuše. 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Ekonomika, ekonomická a finanční gramotnost pro střední školy.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Praha: </a:t>
            </a:r>
            <a:r>
              <a:rPr lang="cs-CZ" sz="2400" dirty="0" err="1">
                <a:latin typeface="Arial" pitchFamily="34" charset="0"/>
                <a:cs typeface="Arial" pitchFamily="34" charset="0"/>
              </a:rPr>
              <a:t>Eduko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s.r.o., 2011, ISBN 978-80-87204-41-2. </a:t>
            </a:r>
          </a:p>
          <a:p>
            <a:pPr marL="114300" indent="0">
              <a:lnSpc>
                <a:spcPct val="120000"/>
              </a:lnSpc>
              <a:spcAft>
                <a:spcPts val="1200"/>
              </a:spcAft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Pokud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není uvedeno jinak, použitý materiál je z vlastních zdrojů autora.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6573315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303</TotalTime>
  <Words>221</Words>
  <Application>Microsoft Office PowerPoint</Application>
  <PresentationFormat>Předvádění na obrazovce (4:3)</PresentationFormat>
  <Paragraphs>72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Sousedství</vt:lpstr>
      <vt:lpstr>Prezentace aplikace PowerPoint</vt:lpstr>
      <vt:lpstr>Prezentace aplikace PowerPoint</vt:lpstr>
      <vt:lpstr>Peníze, placení</vt:lpstr>
      <vt:lpstr>Peníze, placení</vt:lpstr>
      <vt:lpstr>Peníze, placení</vt:lpstr>
      <vt:lpstr>Peníze, placení</vt:lpstr>
      <vt:lpstr>Peníze, placení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ekonomické pojmy</dc:title>
  <dc:creator>PC2</dc:creator>
  <cp:lastModifiedBy>PC2</cp:lastModifiedBy>
  <cp:revision>81</cp:revision>
  <dcterms:created xsi:type="dcterms:W3CDTF">2013-04-15T08:11:55Z</dcterms:created>
  <dcterms:modified xsi:type="dcterms:W3CDTF">2013-09-02T10:18:34Z</dcterms:modified>
</cp:coreProperties>
</file>