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9"/>
  </p:notesMasterIdLst>
  <p:sldIdLst>
    <p:sldId id="256" r:id="rId2"/>
    <p:sldId id="269" r:id="rId3"/>
    <p:sldId id="278" r:id="rId4"/>
    <p:sldId id="279" r:id="rId5"/>
    <p:sldId id="280" r:id="rId6"/>
    <p:sldId id="28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4E434"/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579" autoAdjust="0"/>
  </p:normalViewPr>
  <p:slideViewPr>
    <p:cSldViewPr>
      <p:cViewPr varScale="1">
        <p:scale>
          <a:sx n="71" d="100"/>
          <a:sy n="71" d="100"/>
        </p:scale>
        <p:origin x="-96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>
        <a:xfrm>
          <a:off x="1273857" y="815268"/>
          <a:ext cx="6498543" cy="147767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NÁZEV:</a:t>
          </a:r>
          <a:r>
            <a:rPr lang="cs-CZ" sz="2000" baseline="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 VY_32_INOVACE_05_M7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>
        <a:xfrm>
          <a:off x="1258000" y="0"/>
          <a:ext cx="6498543" cy="254771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 ŠKOLY: ZŠ KOLÍN V., Mnichovická 62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>
        <a:xfrm>
          <a:off x="1273857" y="407634"/>
          <a:ext cx="6498543" cy="201269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AUTOR: Ing. Martina Šťastná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>
        <a:xfrm>
          <a:off x="1273857" y="1222902"/>
          <a:ext cx="6498543" cy="94265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TEMA: </a:t>
          </a:r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Kružnice vepsaná trojúhelníku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>
        <a:xfrm>
          <a:off x="1273857" y="1630536"/>
          <a:ext cx="6498543" cy="40763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1555" custLinFactNeighborY="-975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343" custLinFactNeighborY="-11373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DBFAB67-6DF2-4166-9A5D-2A37F9759A58}" type="presOf" srcId="{D8197B8C-B260-4A16-BDF4-0947B075E274}" destId="{5A5FFA88-C948-4069-8E93-59FA12366E83}" srcOrd="1" destOrd="0" presId="urn:microsoft.com/office/officeart/2005/8/layout/target3"/>
    <dgm:cxn modelId="{D542BF12-3576-4E47-9F67-514E5952A92C}" type="presOf" srcId="{B651F6E3-6281-48DB-9319-2AEAFDAE7572}" destId="{619D679B-A015-4ECF-8348-D1034C574F40}" srcOrd="0" destOrd="0" presId="urn:microsoft.com/office/officeart/2005/8/layout/target3"/>
    <dgm:cxn modelId="{D38F9D64-1563-421D-8971-6A5EAD8738DD}" type="presOf" srcId="{D1B46980-6531-4606-95E6-44980827E919}" destId="{2BE915AB-18AA-4053-B92C-3BFC9ED204BB}" srcOrd="1" destOrd="0" presId="urn:microsoft.com/office/officeart/2005/8/layout/target3"/>
    <dgm:cxn modelId="{E4A211E1-84D4-4C27-9689-AA5C2F1E0FB6}" type="presOf" srcId="{4C35D32F-0EAB-4CD7-82EE-45574DC2A586}" destId="{8BEBB6EC-1DAA-4CAC-8A25-BC0FCBD5DBD5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13D70D2-5A18-45E0-AAC1-EC2DC745E3A9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68AFB5FB-5299-4130-BE26-72EB253A43D0}" type="presOf" srcId="{D1B46980-6531-4606-95E6-44980827E919}" destId="{6140AFEC-043D-4C43-A2F9-D0F5331DF3A3}" srcOrd="0" destOrd="0" presId="urn:microsoft.com/office/officeart/2005/8/layout/target3"/>
    <dgm:cxn modelId="{DB85857D-6273-4A86-9B2A-F948AC01AF23}" type="presOf" srcId="{D8197B8C-B260-4A16-BDF4-0947B075E274}" destId="{25B08C86-7E15-44DC-BE7F-FFB55DD49D12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A2FAB7F-ED76-48EE-A62E-712AB2DB82B8}" type="presOf" srcId="{D1D4F407-5343-4D3F-B5B9-D407B03CAEB4}" destId="{D005CE8C-CC26-4C3E-AC11-E15060ECD759}" srcOrd="0" destOrd="0" presId="urn:microsoft.com/office/officeart/2005/8/layout/target3"/>
    <dgm:cxn modelId="{B12AF07B-B47F-4A76-9095-CFE0931F15A5}" type="presOf" srcId="{B651F6E3-6281-48DB-9319-2AEAFDAE7572}" destId="{6BB5E863-4638-4E1D-BFDE-399D028AC4ED}" srcOrd="1" destOrd="0" presId="urn:microsoft.com/office/officeart/2005/8/layout/target3"/>
    <dgm:cxn modelId="{A48E1933-52B5-4D75-907D-F2195F865360}" type="presOf" srcId="{4C35D32F-0EAB-4CD7-82EE-45574DC2A586}" destId="{890E4F0B-2866-4A3F-A3C7-2A14B1797930}" srcOrd="1" destOrd="0" presId="urn:microsoft.com/office/officeart/2005/8/layout/target3"/>
    <dgm:cxn modelId="{1AA26919-1CC3-4C2A-8C34-175B438813D0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CF7305D-6FC1-4E38-995C-C3D597AA451C}" type="presParOf" srcId="{333A1088-737F-45CB-B68E-254E46348037}" destId="{F5ABB229-8D3B-4694-996A-96F23CF14429}" srcOrd="0" destOrd="0" presId="urn:microsoft.com/office/officeart/2005/8/layout/target3"/>
    <dgm:cxn modelId="{E624255C-E1EF-4F94-A2A0-A5EC2914E2BB}" type="presParOf" srcId="{333A1088-737F-45CB-B68E-254E46348037}" destId="{F41139FD-01EE-4571-8B17-4FB00FC51163}" srcOrd="1" destOrd="0" presId="urn:microsoft.com/office/officeart/2005/8/layout/target3"/>
    <dgm:cxn modelId="{4F35DE92-F0BD-4A8B-934D-AD52DB275AA0}" type="presParOf" srcId="{333A1088-737F-45CB-B68E-254E46348037}" destId="{D005CE8C-CC26-4C3E-AC11-E15060ECD759}" srcOrd="2" destOrd="0" presId="urn:microsoft.com/office/officeart/2005/8/layout/target3"/>
    <dgm:cxn modelId="{8D98501C-9F63-44F0-9C90-C9E8D789E334}" type="presParOf" srcId="{333A1088-737F-45CB-B68E-254E46348037}" destId="{2C702D82-9B77-49B7-9568-BB8EB47C3372}" srcOrd="3" destOrd="0" presId="urn:microsoft.com/office/officeart/2005/8/layout/target3"/>
    <dgm:cxn modelId="{7A615D6C-645F-4CDE-A067-8CF9400E898A}" type="presParOf" srcId="{333A1088-737F-45CB-B68E-254E46348037}" destId="{A52A0455-90FF-4808-ABD0-F02540D31D5A}" srcOrd="4" destOrd="0" presId="urn:microsoft.com/office/officeart/2005/8/layout/target3"/>
    <dgm:cxn modelId="{5B32CAAC-9247-4FDF-B37C-378F62341E51}" type="presParOf" srcId="{333A1088-737F-45CB-B68E-254E46348037}" destId="{6140AFEC-043D-4C43-A2F9-D0F5331DF3A3}" srcOrd="5" destOrd="0" presId="urn:microsoft.com/office/officeart/2005/8/layout/target3"/>
    <dgm:cxn modelId="{6CDAA932-256C-47B0-B5D1-F5E5E02387B6}" type="presParOf" srcId="{333A1088-737F-45CB-B68E-254E46348037}" destId="{9358AC05-5D7D-4327-9F80-1AD486AEA664}" srcOrd="6" destOrd="0" presId="urn:microsoft.com/office/officeart/2005/8/layout/target3"/>
    <dgm:cxn modelId="{ECCE4C56-09E7-45B2-B5C2-505C55DB1DA2}" type="presParOf" srcId="{333A1088-737F-45CB-B68E-254E46348037}" destId="{313FC574-E1CD-4FB4-B054-0B805CE0447D}" srcOrd="7" destOrd="0" presId="urn:microsoft.com/office/officeart/2005/8/layout/target3"/>
    <dgm:cxn modelId="{6C7722B8-7DD5-445C-923A-45E1EE74B04F}" type="presParOf" srcId="{333A1088-737F-45CB-B68E-254E46348037}" destId="{619D679B-A015-4ECF-8348-D1034C574F40}" srcOrd="8" destOrd="0" presId="urn:microsoft.com/office/officeart/2005/8/layout/target3"/>
    <dgm:cxn modelId="{D0903532-4198-4BB6-BCE6-D9F5DF54B6FD}" type="presParOf" srcId="{333A1088-737F-45CB-B68E-254E46348037}" destId="{322283A8-4A27-4CDA-BAE3-F381106A9174}" srcOrd="9" destOrd="0" presId="urn:microsoft.com/office/officeart/2005/8/layout/target3"/>
    <dgm:cxn modelId="{AE1CBFE1-D900-4B51-9CF0-8085E500A6D2}" type="presParOf" srcId="{333A1088-737F-45CB-B68E-254E46348037}" destId="{FFC9F71D-1B4F-4AD9-A4A6-86ADEFC8AF5C}" srcOrd="10" destOrd="0" presId="urn:microsoft.com/office/officeart/2005/8/layout/target3"/>
    <dgm:cxn modelId="{6A16DB5B-6F82-4969-B7BD-DA1175EF9CFE}" type="presParOf" srcId="{333A1088-737F-45CB-B68E-254E46348037}" destId="{25B08C86-7E15-44DC-BE7F-FFB55DD49D12}" srcOrd="11" destOrd="0" presId="urn:microsoft.com/office/officeart/2005/8/layout/target3"/>
    <dgm:cxn modelId="{F2A53274-9EAD-4444-A048-D36934D68BC1}" type="presParOf" srcId="{333A1088-737F-45CB-B68E-254E46348037}" destId="{76644BE8-9D7C-4C09-B250-3D10AF48CBB7}" srcOrd="12" destOrd="0" presId="urn:microsoft.com/office/officeart/2005/8/layout/target3"/>
    <dgm:cxn modelId="{74720152-4AA1-4796-8F4D-91BC2055F672}" type="presParOf" srcId="{333A1088-737F-45CB-B68E-254E46348037}" destId="{EE85B701-7295-41C0-BA7A-34D3756A2AE6}" srcOrd="13" destOrd="0" presId="urn:microsoft.com/office/officeart/2005/8/layout/target3"/>
    <dgm:cxn modelId="{07B61E0A-A746-4D5A-9CB1-E7315DA1D0CA}" type="presParOf" srcId="{333A1088-737F-45CB-B68E-254E46348037}" destId="{8BEBB6EC-1DAA-4CAC-8A25-BC0FCBD5DBD5}" srcOrd="14" destOrd="0" presId="urn:microsoft.com/office/officeart/2005/8/layout/target3"/>
    <dgm:cxn modelId="{C4F9A916-19A1-473C-8291-76CE2ED53EF1}" type="presParOf" srcId="{333A1088-737F-45CB-B68E-254E46348037}" destId="{AED2198E-93D5-4001-81B4-73124B309672}" srcOrd="15" destOrd="0" presId="urn:microsoft.com/office/officeart/2005/8/layout/target3"/>
    <dgm:cxn modelId="{1715655D-8011-446A-949A-3A4730AC2991}" type="presParOf" srcId="{333A1088-737F-45CB-B68E-254E46348037}" destId="{2BE915AB-18AA-4053-B92C-3BFC9ED204BB}" srcOrd="16" destOrd="0" presId="urn:microsoft.com/office/officeart/2005/8/layout/target3"/>
    <dgm:cxn modelId="{256C080E-144E-4498-AFFA-EC21DAA02D86}" type="presParOf" srcId="{333A1088-737F-45CB-B68E-254E46348037}" destId="{6BB5E863-4638-4E1D-BFDE-399D028AC4ED}" srcOrd="17" destOrd="0" presId="urn:microsoft.com/office/officeart/2005/8/layout/target3"/>
    <dgm:cxn modelId="{4BDE56D7-E439-4B26-B921-2989B5C411E7}" type="presParOf" srcId="{333A1088-737F-45CB-B68E-254E46348037}" destId="{5A5FFA88-C948-4069-8E93-59FA12366E83}" srcOrd="18" destOrd="0" presId="urn:microsoft.com/office/officeart/2005/8/layout/target3"/>
    <dgm:cxn modelId="{424C8D85-D4AD-4DA7-A9DA-ED8CFBDFD2E4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952328" cy="295232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476164" y="0"/>
          <a:ext cx="6944308" cy="2952328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 ŠKOLY: ZŠ KOLÍN V., Mnichovická 62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476164" y="0"/>
        <a:ext cx="6944308" cy="472372"/>
      </dsp:txXfrm>
    </dsp:sp>
    <dsp:sp modelId="{A52A0455-90FF-4808-ABD0-F02540D31D5A}">
      <dsp:nvSpPr>
        <dsp:cNvPr id="0" name=""/>
        <dsp:cNvSpPr/>
      </dsp:nvSpPr>
      <dsp:spPr>
        <a:xfrm>
          <a:off x="309994" y="472372"/>
          <a:ext cx="2332339" cy="233233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476164" y="472372"/>
          <a:ext cx="6944308" cy="2332339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AUTOR: Ing. Martina Šťastná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476164" y="472372"/>
        <a:ext cx="6944308" cy="472372"/>
      </dsp:txXfrm>
    </dsp:sp>
    <dsp:sp modelId="{313FC574-E1CD-4FB4-B054-0B805CE0447D}">
      <dsp:nvSpPr>
        <dsp:cNvPr id="0" name=""/>
        <dsp:cNvSpPr/>
      </dsp:nvSpPr>
      <dsp:spPr>
        <a:xfrm>
          <a:off x="619988" y="944744"/>
          <a:ext cx="1712350" cy="171235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476164" y="944744"/>
          <a:ext cx="6944308" cy="171235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NÁZEV:</a:t>
          </a:r>
          <a:r>
            <a:rPr lang="cs-CZ" sz="2000" kern="1200" baseline="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 VY_32_INOVACE_05_M7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476164" y="944744"/>
        <a:ext cx="6944308" cy="472372"/>
      </dsp:txXfrm>
    </dsp:sp>
    <dsp:sp modelId="{FFC9F71D-1B4F-4AD9-A4A6-86ADEFC8AF5C}">
      <dsp:nvSpPr>
        <dsp:cNvPr id="0" name=""/>
        <dsp:cNvSpPr/>
      </dsp:nvSpPr>
      <dsp:spPr>
        <a:xfrm>
          <a:off x="929983" y="1417117"/>
          <a:ext cx="1092361" cy="109236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476164" y="1417117"/>
          <a:ext cx="6944308" cy="1092361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TEMA: </a:t>
          </a: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Kružnice vepsaná trojúhelníku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476164" y="1417117"/>
        <a:ext cx="6944308" cy="472372"/>
      </dsp:txXfrm>
    </dsp:sp>
    <dsp:sp modelId="{EE85B701-7295-41C0-BA7A-34D3756A2AE6}">
      <dsp:nvSpPr>
        <dsp:cNvPr id="0" name=""/>
        <dsp:cNvSpPr/>
      </dsp:nvSpPr>
      <dsp:spPr>
        <a:xfrm>
          <a:off x="1239977" y="1889489"/>
          <a:ext cx="472372" cy="47237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476164" y="1835766"/>
          <a:ext cx="6944308" cy="472372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476164" y="1835766"/>
        <a:ext cx="6944308" cy="4723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D58CD9-83E4-4058-948E-50FB07291595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C3B5A5-EDE7-4538-9C5A-B044A9FDBC6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08082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B3E27AE-3B02-44A5-B66B-990BBC286946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3861048"/>
            <a:ext cx="7851648" cy="779512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/>
            </a:r>
            <a:br>
              <a:rPr lang="cs-CZ" sz="3200" dirty="0" smtClean="0">
                <a:solidFill>
                  <a:schemeClr val="tx1"/>
                </a:solidFill>
              </a:rPr>
            </a:br>
            <a:r>
              <a:rPr lang="cs-CZ" sz="4000" dirty="0" smtClean="0">
                <a:solidFill>
                  <a:schemeClr val="accent1">
                    <a:lumMod val="50000"/>
                  </a:schemeClr>
                </a:solidFill>
              </a:rPr>
              <a:t>MATEMATIKA – GEOMETRIE 7</a:t>
            </a:r>
            <a:endParaRPr lang="cs-CZ" sz="4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683568" y="4581128"/>
            <a:ext cx="7854696" cy="776528"/>
          </a:xfrm>
        </p:spPr>
        <p:txBody>
          <a:bodyPr>
            <a:normAutofit/>
          </a:bodyPr>
          <a:lstStyle/>
          <a:p>
            <a:pPr lvl="0" algn="ctr"/>
            <a:r>
              <a:rPr lang="cs-CZ" sz="3200" b="1" dirty="0" smtClean="0"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</a:rPr>
              <a:t>KRUŽNICE VEPSANÁ TROJÚHELNÍKU</a:t>
            </a:r>
            <a:endParaRPr lang="cs-CZ" sz="3200" b="1" dirty="0"/>
          </a:p>
        </p:txBody>
      </p:sp>
      <p:graphicFrame>
        <p:nvGraphicFramePr>
          <p:cNvPr id="30" name="Diagram 29"/>
          <p:cNvGraphicFramePr/>
          <p:nvPr>
            <p:extLst>
              <p:ext uri="{D42A27DB-BD31-4B8C-83A1-F6EECF244321}">
                <p14:modId xmlns:p14="http://schemas.microsoft.com/office/powerpoint/2010/main" val="115221347"/>
              </p:ext>
            </p:extLst>
          </p:nvPr>
        </p:nvGraphicFramePr>
        <p:xfrm>
          <a:off x="179512" y="836712"/>
          <a:ext cx="8420472" cy="2952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1" name="Obrázek 4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79712" y="5445224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2"/>
          <p:cNvSpPr txBox="1"/>
          <p:nvPr/>
        </p:nvSpPr>
        <p:spPr>
          <a:xfrm>
            <a:off x="232032" y="6131870"/>
            <a:ext cx="8640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tabLst>
                <a:tab pos="7261225" algn="l"/>
              </a:tabLst>
            </a:pPr>
            <a:r>
              <a:rPr lang="cs-CZ" dirty="0" smtClean="0"/>
              <a:t>5. 1. 2012	7. třída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1656184"/>
          </a:xfrm>
        </p:spPr>
        <p:txBody>
          <a:bodyPr>
            <a:normAutofit fontScale="90000"/>
          </a:bodyPr>
          <a:lstStyle/>
          <a:p>
            <a:pPr algn="ctr"/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sz="28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sz="28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cs-CZ" sz="3100" dirty="0" smtClean="0">
                <a:solidFill>
                  <a:schemeClr val="tx2">
                    <a:lumMod val="50000"/>
                  </a:schemeClr>
                </a:solidFill>
              </a:rPr>
              <a:t>UŽ UMÍME SESTROJIT LIBOVOLNÝ TROJÚHELNÍK, A STŘED KRUŽNICE OPSANÉ, TAK SI NYNÍ UKÁŽEME, JAK SESTROJÍME </a:t>
            </a:r>
            <a:r>
              <a:rPr lang="cs-CZ" sz="3100" b="1" dirty="0" smtClean="0">
                <a:solidFill>
                  <a:schemeClr val="tx2">
                    <a:lumMod val="50000"/>
                  </a:schemeClr>
                </a:solidFill>
              </a:rPr>
              <a:t>KRUŽNICI VEPSANOU TROJÚHELNÍKU</a:t>
            </a:r>
            <a:r>
              <a:rPr lang="cs-CZ" sz="3100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sz="28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</a:br>
            <a:endParaRPr lang="cs-CZ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2" name="Zástupný symbol pro obsah 41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551784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Ještě před tím si zopakujeme, co je to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OSA ÚHLU 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a jak jí sestrojíme pomocí kružítka (nikoliv odměřením !!!)</a:t>
            </a:r>
          </a:p>
          <a:p>
            <a:pPr>
              <a:buNone/>
            </a:pP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OSA ÚHLU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: -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PŮLÍ ÚHEL na 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2 stejné díly (poloviny)</a:t>
            </a:r>
          </a:p>
          <a:p>
            <a:pPr>
              <a:buNone/>
            </a:pP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			- vychází vždy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 Z VRCHOLU ÚHLU</a:t>
            </a:r>
          </a:p>
        </p:txBody>
      </p:sp>
      <p:sp>
        <p:nvSpPr>
          <p:cNvPr id="9" name="TextovéPole 8"/>
          <p:cNvSpPr txBox="1"/>
          <p:nvPr/>
        </p:nvSpPr>
        <p:spPr>
          <a:xfrm rot="18901131">
            <a:off x="1369639" y="4185542"/>
            <a:ext cx="23316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o – osa úhlu 90°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 rot="19756445">
            <a:off x="5325348" y="4686939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o – osa úhlu 60°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5364088" y="5805264"/>
            <a:ext cx="648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30°</a:t>
            </a:r>
            <a:endParaRPr lang="cs-CZ" sz="2400" b="1" dirty="0">
              <a:solidFill>
                <a:srgbClr val="FF0000"/>
              </a:solidFill>
            </a:endParaRPr>
          </a:p>
        </p:txBody>
      </p:sp>
      <p:cxnSp>
        <p:nvCxnSpPr>
          <p:cNvPr id="14" name="Přímá spojovací čára 13"/>
          <p:cNvCxnSpPr/>
          <p:nvPr/>
        </p:nvCxnSpPr>
        <p:spPr>
          <a:xfrm rot="5400000">
            <a:off x="-360548" y="4977172"/>
            <a:ext cx="2664296" cy="0"/>
          </a:xfrm>
          <a:prstGeom prst="line">
            <a:avLst/>
          </a:prstGeom>
          <a:ln w="38100" cap="rnd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971600" y="6309320"/>
            <a:ext cx="2808312" cy="0"/>
          </a:xfrm>
          <a:prstGeom prst="line">
            <a:avLst/>
          </a:prstGeom>
          <a:ln w="38100" cap="rnd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 rot="5400000" flipH="1" flipV="1">
            <a:off x="971600" y="4149080"/>
            <a:ext cx="2160240" cy="2160240"/>
          </a:xfrm>
          <a:prstGeom prst="line">
            <a:avLst/>
          </a:prstGeom>
          <a:ln w="38100" cap="rnd" cmpd="sng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1043608" y="5157192"/>
            <a:ext cx="648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45°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1547664" y="5805264"/>
            <a:ext cx="648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45°</a:t>
            </a:r>
            <a:endParaRPr lang="cs-CZ" sz="2400" b="1" dirty="0">
              <a:solidFill>
                <a:srgbClr val="FF0000"/>
              </a:solidFill>
            </a:endParaRPr>
          </a:p>
        </p:txBody>
      </p:sp>
      <p:cxnSp>
        <p:nvCxnSpPr>
          <p:cNvPr id="39" name="Přímá spojovací čára 38"/>
          <p:cNvCxnSpPr>
            <a:stCxn id="42" idx="2"/>
          </p:cNvCxnSpPr>
          <p:nvPr/>
        </p:nvCxnSpPr>
        <p:spPr>
          <a:xfrm rot="5400000" flipH="1" flipV="1">
            <a:off x="6004520" y="4876800"/>
            <a:ext cx="15280" cy="2880320"/>
          </a:xfrm>
          <a:prstGeom prst="line">
            <a:avLst/>
          </a:prstGeom>
          <a:ln w="38100" cap="rnd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ovací čára 42"/>
          <p:cNvCxnSpPr>
            <a:stCxn id="42" idx="2"/>
          </p:cNvCxnSpPr>
          <p:nvPr/>
        </p:nvCxnSpPr>
        <p:spPr>
          <a:xfrm rot="5400000" flipH="1" flipV="1">
            <a:off x="4960404" y="4696780"/>
            <a:ext cx="1239416" cy="2016224"/>
          </a:xfrm>
          <a:prstGeom prst="line">
            <a:avLst/>
          </a:prstGeom>
          <a:ln w="38100" cap="rnd" cmpd="sng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ovací čára 46"/>
          <p:cNvCxnSpPr>
            <a:stCxn id="42" idx="2"/>
          </p:cNvCxnSpPr>
          <p:nvPr/>
        </p:nvCxnSpPr>
        <p:spPr>
          <a:xfrm rot="5400000" flipH="1" flipV="1">
            <a:off x="3952292" y="4264732"/>
            <a:ext cx="2679576" cy="1440160"/>
          </a:xfrm>
          <a:prstGeom prst="line">
            <a:avLst/>
          </a:prstGeom>
          <a:ln w="38100" cap="rnd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ovéPole 22"/>
          <p:cNvSpPr txBox="1"/>
          <p:nvPr/>
        </p:nvSpPr>
        <p:spPr>
          <a:xfrm>
            <a:off x="5004048" y="5301208"/>
            <a:ext cx="648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30°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29600" cy="722344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chemeClr val="tx2">
                    <a:lumMod val="75000"/>
                  </a:schemeClr>
                </a:solidFill>
              </a:rPr>
              <a:t>VYSTŘIHOVÁNÍ A SKLÁDÁNÍ Z PAPÍRU</a:t>
            </a:r>
            <a:endParaRPr lang="cs-CZ" sz="4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256584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cs-CZ" dirty="0" smtClean="0"/>
              <a:t>Než začneme rýsovat, opět si zahrajeme s papírem a nůžkami:</a:t>
            </a:r>
          </a:p>
          <a:p>
            <a:pPr lvl="1">
              <a:buClrTx/>
              <a:buFont typeface="Wingdings" pitchFamily="2" charset="2"/>
              <a:buChar char="v"/>
            </a:pPr>
            <a:r>
              <a:rPr lang="cs-CZ" sz="2800" dirty="0" smtClean="0"/>
              <a:t>Z papíru vystřihneme libovolný trojúhelník.</a:t>
            </a:r>
          </a:p>
          <a:p>
            <a:pPr lvl="1">
              <a:buClrTx/>
              <a:buFont typeface="Wingdings" pitchFamily="2" charset="2"/>
              <a:buChar char="v"/>
            </a:pPr>
            <a:r>
              <a:rPr lang="cs-CZ" sz="2800" dirty="0" smtClean="0"/>
              <a:t>Přeložením dvou sousedních stran k sobě kolem vrcholu trojúhelníka (špičky) získáme osu vrcholového úhlu trojúhelníka. U vrcholu nám musí vzniknout přesná špička, jako když skládáme z papíru „vlaštovku“</a:t>
            </a:r>
          </a:p>
          <a:p>
            <a:pPr lvl="1">
              <a:buClrTx/>
              <a:buFont typeface="Wingdings" pitchFamily="2" charset="2"/>
              <a:buChar char="v"/>
            </a:pPr>
            <a:r>
              <a:rPr lang="cs-CZ" sz="2800" dirty="0" smtClean="0"/>
              <a:t>Stejný postup zopakujeme 3x, pro všechny vrcholy trojúhelníka.</a:t>
            </a:r>
          </a:p>
          <a:p>
            <a:pPr lvl="1">
              <a:buClrTx/>
              <a:buFont typeface="Wingdings" pitchFamily="2" charset="2"/>
              <a:buChar char="v"/>
            </a:pPr>
            <a:r>
              <a:rPr lang="cs-CZ" sz="2800" dirty="0" smtClean="0"/>
              <a:t>Pracujeme co nejpřesněji, svoji přesnost si můžeme ověřit úhloměrem. Osa úhlu by měla půlit vrcholový úhel.Pokud jsme pracovali přesně, tak se nám všechny 3 osy úhlů setkaly v 1 bodě.</a:t>
            </a:r>
          </a:p>
          <a:p>
            <a:pPr lvl="1">
              <a:buClrTx/>
              <a:buFont typeface="Wingdings" pitchFamily="2" charset="2"/>
              <a:buChar char="v"/>
            </a:pPr>
            <a:endParaRPr lang="cs-CZ" dirty="0" smtClean="0"/>
          </a:p>
          <a:p>
            <a:pPr lvl="1">
              <a:buClrTx/>
              <a:buFont typeface="Wingdings" pitchFamily="2" charset="2"/>
              <a:buChar char="v"/>
            </a:pPr>
            <a:endParaRPr lang="cs-CZ" dirty="0" smtClean="0"/>
          </a:p>
          <a:p>
            <a:pPr lvl="1">
              <a:buClrTx/>
              <a:buFont typeface="Wingdings" pitchFamily="2" charset="2"/>
              <a:buChar char="v"/>
            </a:pPr>
            <a:endParaRPr lang="cs-CZ" dirty="0" smtClean="0"/>
          </a:p>
          <a:p>
            <a:pPr>
              <a:buClrTx/>
              <a:buFontTx/>
              <a:buChar char="-"/>
            </a:pPr>
            <a:endParaRPr lang="cs-CZ" dirty="0" smtClean="0"/>
          </a:p>
          <a:p>
            <a:pPr>
              <a:buClrTx/>
              <a:buFont typeface="Wingdings" pitchFamily="2" charset="2"/>
              <a:buChar char="v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Autofit/>
          </a:bodyPr>
          <a:lstStyle/>
          <a:p>
            <a:r>
              <a:rPr lang="cs-CZ" sz="4000" b="1" dirty="0" smtClean="0">
                <a:solidFill>
                  <a:schemeClr val="tx2">
                    <a:lumMod val="75000"/>
                  </a:schemeClr>
                </a:solidFill>
              </a:rPr>
              <a:t>VYSTŘIHOVÁNÍ A SKLÁDÁNÍ Z PAPÍRU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176464"/>
          </a:xfrm>
        </p:spPr>
        <p:txBody>
          <a:bodyPr>
            <a:normAutofit fontScale="92500" lnSpcReduction="10000"/>
          </a:bodyPr>
          <a:lstStyle/>
          <a:p>
            <a:pPr lvl="1">
              <a:buClrTx/>
              <a:buFont typeface="Wingdings" pitchFamily="2" charset="2"/>
              <a:buChar char="v"/>
            </a:pPr>
            <a:r>
              <a:rPr lang="cs-CZ" sz="2800" dirty="0" smtClean="0"/>
              <a:t>Tomuto bodu říkáme </a:t>
            </a:r>
            <a:r>
              <a:rPr lang="cs-CZ" sz="2800" b="1" dirty="0" smtClean="0"/>
              <a:t>STŘED KRUŽNICE VEPSANÉ</a:t>
            </a:r>
            <a:r>
              <a:rPr lang="cs-CZ" sz="2800" dirty="0" smtClean="0"/>
              <a:t>. </a:t>
            </a:r>
          </a:p>
          <a:p>
            <a:pPr lvl="1">
              <a:buClrTx/>
              <a:buFont typeface="Wingdings" pitchFamily="2" charset="2"/>
              <a:buChar char="v"/>
            </a:pPr>
            <a:r>
              <a:rPr lang="cs-CZ" sz="2800" dirty="0" smtClean="0"/>
              <a:t>Pokud z tohoto středu uděláme kružnici,  kde poloměr je nejkratší vzdálenost strany trojúhelníka od středu kružnice vepsané, tedy kolmice na stranu, která prochází středem kružnice, tak nám vznikne </a:t>
            </a:r>
            <a:r>
              <a:rPr lang="cs-CZ" sz="2800" b="1" dirty="0" smtClean="0"/>
              <a:t>KRUŽNICE VEPSANÁ TROJÚHELNÍKU</a:t>
            </a:r>
            <a:r>
              <a:rPr lang="cs-CZ" sz="2800" dirty="0" smtClean="0"/>
              <a:t>.</a:t>
            </a:r>
          </a:p>
          <a:p>
            <a:pPr lvl="1">
              <a:buClrTx/>
              <a:buFont typeface="Wingdings" pitchFamily="2" charset="2"/>
              <a:buChar char="v"/>
            </a:pPr>
            <a:r>
              <a:rPr lang="cs-CZ" sz="2800" dirty="0" smtClean="0"/>
              <a:t>Strany trojúhelníku tvoří tedy </a:t>
            </a:r>
            <a:r>
              <a:rPr lang="cs-CZ" sz="2800" b="1" dirty="0" smtClean="0"/>
              <a:t>TEČNY KE KRUŽNICI</a:t>
            </a:r>
          </a:p>
          <a:p>
            <a:pPr lvl="1">
              <a:buClrTx/>
              <a:buFont typeface="Wingdings" pitchFamily="2" charset="2"/>
              <a:buChar char="v"/>
            </a:pPr>
            <a:r>
              <a:rPr lang="cs-CZ" sz="2800" b="1" dirty="0" smtClean="0"/>
              <a:t>POZOR</a:t>
            </a:r>
            <a:r>
              <a:rPr lang="cs-CZ" sz="2800" dirty="0" smtClean="0"/>
              <a:t>, střed kružnice vepsané musí ležet </a:t>
            </a:r>
            <a:r>
              <a:rPr lang="cs-CZ" sz="2800" b="1" dirty="0" smtClean="0"/>
              <a:t>VŽDY UVNITŘ TROJÚHELNÍKU.</a:t>
            </a:r>
          </a:p>
          <a:p>
            <a:pPr lvl="1">
              <a:buClrTx/>
              <a:buFont typeface="Wingdings" pitchFamily="2" charset="2"/>
              <a:buChar char="v"/>
            </a:pPr>
            <a:r>
              <a:rPr lang="cs-CZ" sz="2800" dirty="0" smtClean="0"/>
              <a:t>Postup je patrný z následujících fotografií.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 descr="P1200001.JPG"/>
          <p:cNvPicPr>
            <a:picLocks noChangeAspect="1"/>
          </p:cNvPicPr>
          <p:nvPr/>
        </p:nvPicPr>
        <p:blipFill>
          <a:blip r:embed="rId2" cstate="print">
            <a:lum bright="-11000" contrast="14000"/>
          </a:blip>
          <a:stretch>
            <a:fillRect/>
          </a:stretch>
        </p:blipFill>
        <p:spPr>
          <a:xfrm>
            <a:off x="251520" y="2708920"/>
            <a:ext cx="4704522" cy="3528392"/>
          </a:xfrm>
          <a:prstGeom prst="rect">
            <a:avLst/>
          </a:prstGeom>
        </p:spPr>
      </p:pic>
      <p:pic>
        <p:nvPicPr>
          <p:cNvPr id="11" name="Obrázek 10" descr="P119000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1124744"/>
            <a:ext cx="3825619" cy="2869214"/>
          </a:xfrm>
          <a:prstGeom prst="rect">
            <a:avLst/>
          </a:prstGeom>
        </p:spPr>
      </p:pic>
      <p:pic>
        <p:nvPicPr>
          <p:cNvPr id="10" name="Obrázek 9" descr="P119000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764704"/>
            <a:ext cx="2304256" cy="1728192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267744" y="332656"/>
            <a:ext cx="1656184" cy="1323439"/>
          </a:xfrm>
          <a:prstGeom prst="rect">
            <a:avLst/>
          </a:prstGeom>
          <a:solidFill>
            <a:srgbClr val="E4E434"/>
          </a:solidFill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1.  Z papíru vystřihneme libovolný trojúhelník. </a:t>
            </a:r>
            <a:endParaRPr lang="cs-CZ" sz="2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220072" y="692696"/>
            <a:ext cx="3744416" cy="1323439"/>
          </a:xfrm>
          <a:prstGeom prst="rect">
            <a:avLst/>
          </a:prstGeom>
          <a:solidFill>
            <a:srgbClr val="E4E434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2.  Dvě sousední strany přeložíme kolem vrcholu tak, aby vznikla přesná špička, tedy střed strany trojúhelníka. </a:t>
            </a:r>
            <a:endParaRPr lang="cs-CZ" sz="2000" b="1" dirty="0"/>
          </a:p>
        </p:txBody>
      </p:sp>
      <p:sp>
        <p:nvSpPr>
          <p:cNvPr id="9" name="Obdélník 8"/>
          <p:cNvSpPr/>
          <p:nvPr/>
        </p:nvSpPr>
        <p:spPr>
          <a:xfrm>
            <a:off x="4788024" y="4365104"/>
            <a:ext cx="4176464" cy="2016224"/>
          </a:xfrm>
          <a:prstGeom prst="rect">
            <a:avLst/>
          </a:prstGeom>
          <a:solidFill>
            <a:srgbClr val="E4E434"/>
          </a:solidFill>
        </p:spPr>
        <p:txBody>
          <a:bodyPr wrap="square">
            <a:spAutoFit/>
          </a:bodyPr>
          <a:lstStyle/>
          <a:p>
            <a:r>
              <a:rPr lang="cs-CZ" sz="2400" b="1" dirty="0" smtClean="0"/>
              <a:t>3. Vzniklé osy úhlů zvýrazníme tužkou. Pokud jsme skládali přesně, tak vznikl jediný průsečík a to je STŘED KRUŽNICE VEPSANÉ.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P11900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204864"/>
            <a:ext cx="6858000" cy="400964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076056" y="404664"/>
            <a:ext cx="3816424" cy="3416320"/>
          </a:xfrm>
          <a:prstGeom prst="rect">
            <a:avLst/>
          </a:prstGeom>
          <a:solidFill>
            <a:srgbClr val="E4E434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4. Trojúhelník nalepíme na papír, nebo do sešitu. A narýsujeme kružnici vepsanou trojúhelníku.</a:t>
            </a:r>
          </a:p>
          <a:p>
            <a:r>
              <a:rPr lang="cs-CZ" sz="2400" b="1" dirty="0" smtClean="0"/>
              <a:t>Pokud jsme skládali přesně, tak všechny strany trojúhelníka tvoří tečny ke kružnici a celá kružnice leží uvnitř trojúhelníka.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43608" y="908720"/>
            <a:ext cx="3528392" cy="830997"/>
          </a:xfrm>
          <a:prstGeom prst="rect">
            <a:avLst/>
          </a:prstGeom>
          <a:solidFill>
            <a:srgbClr val="E4E434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KRUŽNICE VEPSANÁ TROJÚHELNÍKU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259632" y="548680"/>
            <a:ext cx="8219256" cy="420656"/>
          </a:xfrm>
        </p:spPr>
        <p:txBody>
          <a:bodyPr>
            <a:normAutofit fontScale="90000"/>
          </a:bodyPr>
          <a:lstStyle/>
          <a:p>
            <a:r>
              <a:rPr lang="cs-CZ" sz="3200" b="1" dirty="0" smtClean="0"/>
              <a:t>     ANOTACE:  </a:t>
            </a:r>
            <a:endParaRPr lang="cs-CZ" sz="32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4968552"/>
          </a:xfrm>
        </p:spPr>
        <p:txBody>
          <a:bodyPr anchor="b">
            <a:normAutofit lnSpcReduction="10000"/>
          </a:bodyPr>
          <a:lstStyle/>
          <a:p>
            <a:r>
              <a:rPr lang="cs-CZ" sz="1800" dirty="0" smtClean="0"/>
              <a:t>Tento výukový materiál bude využíván v hodině geometrie v 7. ročníku, jako výkladová hodina na nové téma: kružnice vepsaná trojúhelníku. Bude následovat po zvládnutí látky – kružnice opsaná trojúhelníku.</a:t>
            </a:r>
          </a:p>
          <a:p>
            <a:r>
              <a:rPr lang="cs-CZ" sz="1800" dirty="0" smtClean="0"/>
              <a:t>Záměrem je podat žákům geometrii zajímavějším , radostnějším a lépe pochopitelným způsobem.</a:t>
            </a:r>
          </a:p>
          <a:p>
            <a:r>
              <a:rPr lang="cs-CZ" sz="1800" dirty="0" smtClean="0"/>
              <a:t>Na začátku hodiny si zopakujeme, co to je osa úhlu a jak jí sestrojíme.</a:t>
            </a:r>
          </a:p>
          <a:p>
            <a:r>
              <a:rPr lang="cs-CZ" sz="1800" dirty="0" smtClean="0"/>
              <a:t>Následuje vystřihování a skládání trojúhelníků podle návodu. Každý žák pracuje samostatně , každý trojúhelník je tedy originál. Žáci si svou prací „vyzdobí“ sešit a daný problém pak pro ně bude lépe zapamatovatelný.</a:t>
            </a:r>
          </a:p>
          <a:p>
            <a:r>
              <a:rPr lang="cs-CZ" sz="1800" dirty="0" smtClean="0"/>
              <a:t>Poté si žáci mezi sebou porovnávají vzniklé kružnice vepsané, popřípadě hledáme možné chyby, pokud někomu úloha nevyšla přesně.</a:t>
            </a:r>
          </a:p>
          <a:p>
            <a:r>
              <a:rPr lang="cs-CZ" sz="1800" dirty="0" smtClean="0"/>
              <a:t>Učitel pracuje také s žáky a jeho prací následně „vyzdobíme“ učebnu, takže si vlastně vytváříme kreativní učební pomůcku.</a:t>
            </a:r>
          </a:p>
          <a:p>
            <a:pPr>
              <a:buNone/>
            </a:pP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	</a:t>
            </a:r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</a:rPr>
              <a:t>CITACE:</a:t>
            </a:r>
            <a:r>
              <a:rPr lang="cs-CZ" sz="2400" i="1" dirty="0" smtClean="0"/>
              <a:t> 	- </a:t>
            </a:r>
            <a:r>
              <a:rPr lang="cs-CZ" sz="1400" i="1" dirty="0" smtClean="0"/>
              <a:t>Matematika 7 Geometrie učebnice pro ZŠ a víceletá gymnázia </a:t>
            </a:r>
          </a:p>
          <a:p>
            <a:pPr>
              <a:buNone/>
            </a:pPr>
            <a:r>
              <a:rPr lang="cs-CZ" sz="1400" i="1" dirty="0" smtClean="0"/>
              <a:t>			H. </a:t>
            </a:r>
            <a:r>
              <a:rPr lang="cs-CZ" sz="1400" i="1" dirty="0" err="1" smtClean="0"/>
              <a:t>Binterová</a:t>
            </a:r>
            <a:r>
              <a:rPr lang="cs-CZ" sz="1400" i="1" dirty="0" smtClean="0"/>
              <a:t>, E. Fuchs, P. Tlustý, nakladatelství </a:t>
            </a:r>
            <a:r>
              <a:rPr lang="cs-CZ" sz="1400" i="1" dirty="0" err="1" smtClean="0"/>
              <a:t>Fraus</a:t>
            </a:r>
            <a:r>
              <a:rPr lang="cs-CZ" sz="1400" i="1" dirty="0" smtClean="0"/>
              <a:t> 2008</a:t>
            </a:r>
          </a:p>
          <a:p>
            <a:pPr>
              <a:buNone/>
            </a:pPr>
            <a:r>
              <a:rPr lang="cs-CZ" sz="2400" i="1" dirty="0" smtClean="0"/>
              <a:t>			- </a:t>
            </a:r>
            <a:r>
              <a:rPr lang="cs-CZ" sz="1400" i="1" dirty="0" smtClean="0"/>
              <a:t>foto na straně 5 a 6 – archiv autora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>
    <a:lnDef>
      <a:spPr>
        <a:ln w="38100" cap="rnd" cmpd="sng">
          <a:solidFill>
            <a:srgbClr val="FF0000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1032</TotalTime>
  <Words>497</Words>
  <Application>Microsoft Office PowerPoint</Application>
  <PresentationFormat>Předvádění na obrazovce (4:3)</PresentationFormat>
  <Paragraphs>48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 MATEMATIKA – GEOMETRIE 7</vt:lpstr>
      <vt:lpstr>  UŽ UMÍME SESTROJIT LIBOVOLNÝ TROJÚHELNÍK, A STŘED KRUŽNICE OPSANÉ, TAK SI NYNÍ UKÁŽEME, JAK SESTROJÍME KRUŽNICI VEPSANOU TROJÚHELNÍKU.  </vt:lpstr>
      <vt:lpstr>VYSTŘIHOVÁNÍ A SKLÁDÁNÍ Z PAPÍRU</vt:lpstr>
      <vt:lpstr>VYSTŘIHOVÁNÍ A SKLÁDÁNÍ Z PAPÍRU</vt:lpstr>
      <vt:lpstr>Prezentace aplikace PowerPoint</vt:lpstr>
      <vt:lpstr>Prezentace aplikace PowerPoint</vt:lpstr>
      <vt:lpstr>     ANOTACE: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Geometrie – 7.ročník</dc:title>
  <dc:creator>Lubos</dc:creator>
  <cp:lastModifiedBy>Aleš Polívka</cp:lastModifiedBy>
  <cp:revision>152</cp:revision>
  <dcterms:created xsi:type="dcterms:W3CDTF">2011-11-27T20:43:59Z</dcterms:created>
  <dcterms:modified xsi:type="dcterms:W3CDTF">2012-03-15T19:45:06Z</dcterms:modified>
</cp:coreProperties>
</file>