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1" r:id="rId4"/>
    <p:sldId id="268" r:id="rId5"/>
    <p:sldId id="269" r:id="rId6"/>
    <p:sldId id="270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5478642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VY_62_INOVACE_01_B_08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Finanční gramotnost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Proces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poskytování úvěru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středních odborných škol a středních odborných učilišť v rámci výuky finanční gramotnosti v bloku ekonomických a příbuzných předmětů,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0261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Proces poskytování úvěru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772816"/>
            <a:ext cx="7704856" cy="5976664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 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- podmínky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poskytování úvěru občanům jsou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  	  standardizovány</a:t>
            </a:r>
            <a:endParaRPr lang="cs-CZ" sz="2400" dirty="0">
              <a:solidFill>
                <a:schemeClr val="tx1"/>
              </a:solidFill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- u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jednotlivých druhů úvěru jsou předem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  	  stanoveny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: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- úrokové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sazby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- maximální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lhůty splatnosti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- účel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úvěru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- způsob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jištění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058248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59" y="332656"/>
            <a:ext cx="8208912" cy="980728"/>
          </a:xfrm>
        </p:spPr>
        <p:txBody>
          <a:bodyPr/>
          <a:lstStyle/>
          <a:p>
            <a:pPr algn="ctr"/>
            <a:r>
              <a:rPr lang="cs-CZ" sz="4000" b="1" dirty="0" smtClean="0"/>
              <a:t>Proces poskytování úvěru</a:t>
            </a:r>
            <a:endParaRPr lang="cs-CZ" sz="4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908720"/>
            <a:ext cx="7992888" cy="5256584"/>
          </a:xfrm>
        </p:spPr>
        <p:txBody>
          <a:bodyPr>
            <a:noAutofit/>
          </a:bodyPr>
          <a:lstStyle/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2800" b="1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800" dirty="0" smtClean="0">
                <a:latin typeface="Arial" pitchFamily="34" charset="0"/>
                <a:ea typeface="Calibri"/>
                <a:cs typeface="Arial" pitchFamily="34" charset="0"/>
              </a:rPr>
              <a:t>- </a:t>
            </a:r>
            <a:r>
              <a:rPr lang="cs-CZ" sz="2800" b="1" dirty="0" smtClean="0">
                <a:latin typeface="Arial" pitchFamily="34" charset="0"/>
                <a:ea typeface="Calibri"/>
                <a:cs typeface="Arial" pitchFamily="34" charset="0"/>
              </a:rPr>
              <a:t>žádost </a:t>
            </a: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klienta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o úvěr je doplněna o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: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- výši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příjmů klienta 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		- potvrzení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příjmů od zaměstnavatele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- daňové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přiznání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- prohlášení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o splácení jiných úvěrů či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		  leasingu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39797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4741"/>
            <a:ext cx="8280920" cy="1143000"/>
          </a:xfrm>
        </p:spPr>
        <p:txBody>
          <a:bodyPr/>
          <a:lstStyle/>
          <a:p>
            <a:pPr algn="ctr"/>
            <a:r>
              <a:rPr lang="cs-CZ" sz="4000" b="1" dirty="0" smtClean="0"/>
              <a:t>Proces poskytování úvěru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245808" y="1196752"/>
            <a:ext cx="792088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- před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poskytnutím úvěru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banka ověřuje: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schopnost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žadatele úvěr splatit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- zda po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	  splátce zůstane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klientovi dostatečný příjem 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úhradu životních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potřeb (určitý násobek životního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minima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platební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disciplínu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při splácení minulých půjček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(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informace z úvěrových registrů)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zajištění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úvěru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proti nesplácení (čím rizikovější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je úvěr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čím je delší doba splatnosti, tím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	  kvalitnější 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jištění úvěru):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- ručitelé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- zástava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nemovitého majetku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- pojištění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úvěru</a:t>
            </a:r>
          </a:p>
        </p:txBody>
      </p:sp>
    </p:spTree>
    <p:extLst>
      <p:ext uri="{BB962C8B-B14F-4D97-AF65-F5344CB8AC3E}">
        <p14:creationId xmlns:p14="http://schemas.microsoft.com/office/powerpoint/2010/main" val="364919800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620000" cy="1417638"/>
          </a:xfrm>
        </p:spPr>
        <p:txBody>
          <a:bodyPr/>
          <a:lstStyle/>
          <a:p>
            <a:pPr algn="ctr"/>
            <a:r>
              <a:rPr lang="cs-CZ" sz="4000" b="1" dirty="0" smtClean="0"/>
              <a:t>Proces poskytování úvěru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0" y="1166843"/>
            <a:ext cx="7776864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	- po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prověření klienta banka rozhodne zda úvěr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	  poskytne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neposkytne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	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úvěr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neposkytne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 případě, že klient: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- splácí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jiné úvěry a další úvěr je nad jeho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  možnosti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- má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nebo měl potíže se splácením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  současných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nebo předchozích úvěrů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- není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schopen poskytnutý úvěr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	  dostatečně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zajistit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klienty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 výbornou platební morálkou může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	  banka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odměnit nižší úrokovou sazbou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úvěr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 poskytuje: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- převedením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prostředků na účet klienta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- hotově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6084671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KLÍNSKÝ, Petr; MÜNCH, Otto; CHROMÁ, Danuše. </a:t>
            </a:r>
            <a:r>
              <a:rPr lang="cs-CZ" sz="2400" i="1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Ekonomika, ekonomická a finanční gramotnost pro střední školy. 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Praha: </a:t>
            </a:r>
            <a:r>
              <a:rPr lang="cs-CZ" sz="2400" dirty="0" err="1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 s.r.o., 2011, ISBN 978-80-87204-41-2. </a:t>
            </a:r>
          </a:p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rgbClr val="A9A57C"/>
              </a:buClr>
            </a:pPr>
            <a:endParaRPr lang="cs-CZ" sz="2000" dirty="0">
              <a:solidFill>
                <a:srgbClr val="2F2B20"/>
              </a:solidFill>
              <a:latin typeface="Arial" pitchFamily="34" charset="0"/>
              <a:cs typeface="Arial" pitchFamily="34" charset="0"/>
            </a:endParaRPr>
          </a:p>
          <a:p>
            <a:pPr marL="11430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757580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445</TotalTime>
  <Words>159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Prezentace aplikace PowerPoint</vt:lpstr>
      <vt:lpstr>Proces poskytování úvěru</vt:lpstr>
      <vt:lpstr>Proces poskytování úvěru</vt:lpstr>
      <vt:lpstr>Proces poskytování úvěru</vt:lpstr>
      <vt:lpstr>Proces poskytování úvěru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PC2</cp:lastModifiedBy>
  <cp:revision>140</cp:revision>
  <dcterms:created xsi:type="dcterms:W3CDTF">2013-04-15T08:11:55Z</dcterms:created>
  <dcterms:modified xsi:type="dcterms:W3CDTF">2013-09-02T10:44:51Z</dcterms:modified>
</cp:coreProperties>
</file>