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1" r:id="rId4"/>
    <p:sldId id="268" r:id="rId5"/>
    <p:sldId id="269" r:id="rId6"/>
    <p:sldId id="270" r:id="rId7"/>
    <p:sldId id="27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4708544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VY_62_INOVACE_01_B_10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Finanční gramotnost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Cvičení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– finanční trh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středních odborných škol a středních odborných učilišť v rámci výuky finanční gramotnosti v bloku ekonomických a příbuzných předmětů,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0261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Cvičení – finanční trh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7704856" cy="5976664"/>
          </a:xfrm>
        </p:spPr>
        <p:txBody>
          <a:bodyPr>
            <a:noAutofit/>
          </a:bodyPr>
          <a:lstStyle/>
          <a:p>
            <a:pPr lvl="0">
              <a:lnSpc>
                <a:spcPct val="115000"/>
              </a:lnSpc>
              <a:spcAft>
                <a:spcPts val="1000"/>
              </a:spcAft>
            </a:pPr>
            <a:r>
              <a:rPr lang="cs-CZ" sz="2400" b="1" dirty="0" smtClean="0">
                <a:solidFill>
                  <a:schemeClr val="tx1"/>
                </a:solidFill>
                <a:ea typeface="Calibri"/>
                <a:cs typeface="Times New Roman"/>
              </a:rPr>
              <a:t>1. Napište </a:t>
            </a:r>
            <a:r>
              <a:rPr lang="cs-CZ" sz="2400" b="1" dirty="0">
                <a:solidFill>
                  <a:schemeClr val="tx1"/>
                </a:solidFill>
                <a:ea typeface="Calibri"/>
                <a:cs typeface="Times New Roman"/>
              </a:rPr>
              <a:t>do druhého sloupečku, zda je daná činnost typická pro centrální banku nebo pro komerční banky.</a:t>
            </a:r>
          </a:p>
          <a:p>
            <a:pPr marL="228600">
              <a:lnSpc>
                <a:spcPct val="115000"/>
              </a:lnSpc>
              <a:spcAft>
                <a:spcPts val="1000"/>
              </a:spcAft>
            </a:pPr>
            <a:r>
              <a:rPr lang="cs-CZ" sz="2400" dirty="0" smtClean="0">
                <a:solidFill>
                  <a:schemeClr val="tx1"/>
                </a:solidFill>
                <a:ea typeface="Calibri"/>
                <a:cs typeface="Times New Roman"/>
              </a:rPr>
              <a:t>  Položka</a:t>
            </a:r>
            <a:r>
              <a:rPr lang="cs-CZ" sz="2400" dirty="0">
                <a:solidFill>
                  <a:schemeClr val="tx1"/>
                </a:solidFill>
                <a:ea typeface="Calibri"/>
                <a:cs typeface="Times New Roman"/>
              </a:rPr>
              <a:t>				</a:t>
            </a:r>
            <a:r>
              <a:rPr lang="cs-CZ" sz="2400" dirty="0" smtClean="0">
                <a:solidFill>
                  <a:schemeClr val="tx1"/>
                </a:solidFill>
                <a:ea typeface="Calibri"/>
                <a:cs typeface="Times New Roman"/>
              </a:rPr>
              <a:t>         Banka</a:t>
            </a:r>
            <a:endParaRPr lang="cs-CZ" sz="2400" dirty="0">
              <a:solidFill>
                <a:schemeClr val="tx1"/>
              </a:solidFill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solidFill>
                  <a:schemeClr val="tx1"/>
                </a:solidFill>
                <a:ea typeface="Calibri"/>
                <a:cs typeface="Times New Roman"/>
              </a:rPr>
              <a:t>a) vydávání </a:t>
            </a:r>
            <a:r>
              <a:rPr lang="cs-CZ" sz="2400" dirty="0">
                <a:solidFill>
                  <a:schemeClr val="tx1"/>
                </a:solidFill>
                <a:ea typeface="Calibri"/>
                <a:cs typeface="Times New Roman"/>
              </a:rPr>
              <a:t>peněz do oběhu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solidFill>
                  <a:schemeClr val="tx1"/>
                </a:solidFill>
                <a:ea typeface="Calibri"/>
                <a:cs typeface="Times New Roman"/>
              </a:rPr>
              <a:t>b) bankovní </a:t>
            </a:r>
            <a:r>
              <a:rPr lang="cs-CZ" sz="2400" dirty="0">
                <a:solidFill>
                  <a:schemeClr val="tx1"/>
                </a:solidFill>
                <a:ea typeface="Calibri"/>
                <a:cs typeface="Times New Roman"/>
              </a:rPr>
              <a:t>dozor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solidFill>
                  <a:schemeClr val="tx1"/>
                </a:solidFill>
                <a:ea typeface="Calibri"/>
                <a:cs typeface="Times New Roman"/>
              </a:rPr>
              <a:t>c) přijímání </a:t>
            </a:r>
            <a:r>
              <a:rPr lang="cs-CZ" sz="2400" dirty="0">
                <a:solidFill>
                  <a:schemeClr val="tx1"/>
                </a:solidFill>
                <a:ea typeface="Calibri"/>
                <a:cs typeface="Times New Roman"/>
              </a:rPr>
              <a:t>vkladů podnikatelů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solidFill>
                  <a:schemeClr val="tx1"/>
                </a:solidFill>
                <a:ea typeface="Calibri"/>
                <a:cs typeface="Times New Roman"/>
              </a:rPr>
              <a:t>d) bezhotovostní </a:t>
            </a:r>
            <a:r>
              <a:rPr lang="cs-CZ" sz="2400" dirty="0">
                <a:solidFill>
                  <a:schemeClr val="tx1"/>
                </a:solidFill>
                <a:ea typeface="Calibri"/>
                <a:cs typeface="Times New Roman"/>
              </a:rPr>
              <a:t>platební styk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solidFill>
                  <a:schemeClr val="tx1"/>
                </a:solidFill>
                <a:ea typeface="Calibri"/>
                <a:cs typeface="Times New Roman"/>
              </a:rPr>
              <a:t>e) vedení </a:t>
            </a:r>
            <a:r>
              <a:rPr lang="cs-CZ" sz="2400" dirty="0">
                <a:solidFill>
                  <a:schemeClr val="tx1"/>
                </a:solidFill>
                <a:ea typeface="Calibri"/>
                <a:cs typeface="Times New Roman"/>
              </a:rPr>
              <a:t>účtů SR</a:t>
            </a:r>
          </a:p>
          <a:p>
            <a:pPr lvl="0"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solidFill>
                  <a:schemeClr val="tx1"/>
                </a:solidFill>
                <a:ea typeface="Calibri"/>
                <a:cs typeface="Times New Roman"/>
              </a:rPr>
              <a:t>f) poskytování </a:t>
            </a:r>
            <a:r>
              <a:rPr lang="cs-CZ" sz="2400" dirty="0">
                <a:solidFill>
                  <a:schemeClr val="tx1"/>
                </a:solidFill>
                <a:ea typeface="Calibri"/>
                <a:cs typeface="Times New Roman"/>
              </a:rPr>
              <a:t>úvěrů na nemovitosti</a:t>
            </a:r>
          </a:p>
          <a:p>
            <a:pPr lvl="0">
              <a:lnSpc>
                <a:spcPct val="115000"/>
              </a:lnSpc>
              <a:spcAft>
                <a:spcPts val="1000"/>
              </a:spcAft>
            </a:pPr>
            <a:r>
              <a:rPr lang="cs-CZ" sz="2400" dirty="0" smtClean="0">
                <a:solidFill>
                  <a:schemeClr val="tx1"/>
                </a:solidFill>
                <a:ea typeface="Calibri"/>
                <a:cs typeface="Times New Roman"/>
              </a:rPr>
              <a:t>g) směnárenství </a:t>
            </a:r>
            <a:endParaRPr lang="cs-CZ" sz="2400" dirty="0">
              <a:solidFill>
                <a:schemeClr val="tx1"/>
              </a:solidFill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058248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59" y="-171400"/>
            <a:ext cx="8208912" cy="1484784"/>
          </a:xfrm>
        </p:spPr>
        <p:txBody>
          <a:bodyPr/>
          <a:lstStyle/>
          <a:p>
            <a:pPr algn="ctr"/>
            <a:r>
              <a:rPr lang="cs-CZ" sz="4000" b="1" dirty="0" smtClean="0"/>
              <a:t>Cvičení - finanční trh</a:t>
            </a:r>
            <a:endParaRPr lang="cs-CZ" sz="40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908720"/>
            <a:ext cx="8424936" cy="5805264"/>
          </a:xfrm>
        </p:spPr>
        <p:txBody>
          <a:bodyPr>
            <a:noAutofit/>
          </a:bodyPr>
          <a:lstStyle/>
          <a:p>
            <a:pPr marL="114300" indent="0">
              <a:lnSpc>
                <a:spcPct val="150000"/>
              </a:lnSpc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 Jakým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způsobem můžete obdržet peníze za brigádu? Uveďte alespoň dvě možnosti a u každé její výhodu a nevýhodu.</a:t>
            </a:r>
          </a:p>
          <a:p>
            <a:pPr marL="114300" indent="0">
              <a:lnSpc>
                <a:spcPct val="150000"/>
              </a:lnSpc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…………………………………………………………………………………………………………………………………………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lnSpc>
                <a:spcPct val="150000"/>
              </a:lnSpc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 Popište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jakým způsobem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vyberete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peníze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účtu:</a:t>
            </a:r>
          </a:p>
          <a:p>
            <a:pPr marL="114300" indent="0">
              <a:lnSpc>
                <a:spcPct val="150000"/>
              </a:lnSpc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a) hotově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 přepážce banky</a:t>
            </a:r>
          </a:p>
          <a:p>
            <a:pPr marL="114300" indent="0">
              <a:lnSpc>
                <a:spcPct val="150000"/>
              </a:lnSpc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…………………………………………………………………….b) platební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kartou</a:t>
            </a:r>
          </a:p>
          <a:p>
            <a:pPr marL="114300" indent="0">
              <a:lnSpc>
                <a:spcPct val="150000"/>
              </a:lnSpc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……………………………………………………………………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39797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4741"/>
            <a:ext cx="8280920" cy="1143000"/>
          </a:xfrm>
        </p:spPr>
        <p:txBody>
          <a:bodyPr/>
          <a:lstStyle/>
          <a:p>
            <a:pPr algn="ctr"/>
            <a:r>
              <a:rPr lang="cs-CZ" sz="4000" b="1" dirty="0" smtClean="0"/>
              <a:t>Cvičení – finanční trh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179512" y="1124744"/>
            <a:ext cx="8064896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 Platba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stravného se každý měsíc opakuje ve stejné výši. Jak by bylo možno zajistit, abychom nemuseli každý měsíc platbu znovu zadávat?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…………………………………………………………………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 Ze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svého studentského účtu platíte mobilnímu operátorovi poplatky za telefon. Částka poplatků je každý měsíc jiná. Jak můžete platbu provést, jestliže nechcete každý měsíc dávat příkaz k úhradě fakturované částky?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…………………………………………………………………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 Uveďte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, co znamená SIPO a jaké má výhody?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…………………………………………………………………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19800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387425"/>
            <a:ext cx="7620000" cy="1785100"/>
          </a:xfrm>
        </p:spPr>
        <p:txBody>
          <a:bodyPr/>
          <a:lstStyle/>
          <a:p>
            <a:pPr algn="ctr"/>
            <a:r>
              <a:rPr lang="cs-CZ" sz="4000" b="1" dirty="0" smtClean="0"/>
              <a:t>Cvičení – finanční trh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251520" y="1166843"/>
            <a:ext cx="7848872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 Klient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uložil na spořicí účet 100 000 Kč na 1 rok při úrokové sazbě 2 % </a:t>
            </a:r>
            <a:r>
              <a:rPr lang="cs-CZ" sz="2400" b="1" dirty="0" err="1">
                <a:latin typeface="Arial" pitchFamily="34" charset="0"/>
                <a:cs typeface="Arial" pitchFamily="34" charset="0"/>
              </a:rPr>
              <a:t>p.a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. Vypočtěte a uveďte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a) kolik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činí úrok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…………………………………………..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b) zda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skutečně tento úrok obdrží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………………………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8. Panu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Vaňkovi byl z důvodu dovršení 12 trestných bodů odebrán na dva roky řidičský průkaz. Prodal proto svoje auto a utržených 150 000 Kč uložil na dva roky do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banky (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úroková sazba činila 1,3 % </a:t>
            </a:r>
            <a:r>
              <a:rPr lang="cs-CZ" sz="2400" b="1" dirty="0" err="1">
                <a:latin typeface="Arial" pitchFamily="34" charset="0"/>
                <a:cs typeface="Arial" pitchFamily="34" charset="0"/>
              </a:rPr>
              <a:t>p.a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.). 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Vypočtěte, kolik bude činit příslušný úrok (se započtením daně).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…………………………………………………………………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6084671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5956" y="-344134"/>
            <a:ext cx="7620000" cy="1676309"/>
          </a:xfrm>
        </p:spPr>
        <p:txBody>
          <a:bodyPr/>
          <a:lstStyle/>
          <a:p>
            <a:pPr algn="ctr"/>
            <a:r>
              <a:rPr lang="cs-CZ" sz="4000" b="1" dirty="0" smtClean="0"/>
              <a:t>Cvičení – finanční trh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179512" y="980728"/>
            <a:ext cx="7992888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9. Pan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Tomášek zvažuje založení penzijního připojištění. Poraďte mu s následujícími úvahami: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a) kolik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by měl měsíčně ukládat, aby získal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maximální příspěvek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………………………………………………………………….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b) jak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dlouho bude muset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ukládat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………………………………………………………………….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c) zda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důležité, do kterého penzijního fondu peníze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vloží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proč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…………………………………………………………………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d) Zda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si peníze může vybrat dříve, než odejde do penze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………………………………………………………………….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10. Čím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se odlišuje úvěr a finanční leasing?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…………………………………………………………………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91761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KLÍNSKÝ, Petr; MÜNCH, Otto; CHROMÁ, Danuše. </a:t>
            </a:r>
            <a:r>
              <a:rPr lang="cs-CZ" sz="2400" i="1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Ekonomika, ekonomická a finanční gramotnost pro střední školy. 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Praha: </a:t>
            </a:r>
            <a:r>
              <a:rPr lang="cs-CZ" sz="2400" dirty="0" err="1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 s.r.o., 2011, ISBN 978-80-87204-41-2. </a:t>
            </a:r>
          </a:p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marL="11430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757580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519</TotalTime>
  <Words>473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Prezentace aplikace PowerPoint</vt:lpstr>
      <vt:lpstr>Prezentace aplikace PowerPoint</vt:lpstr>
      <vt:lpstr>Cvičení – finanční trh</vt:lpstr>
      <vt:lpstr>Cvičení - finanční trh</vt:lpstr>
      <vt:lpstr>Cvičení – finanční trh</vt:lpstr>
      <vt:lpstr>Cvičení – finanční trh</vt:lpstr>
      <vt:lpstr>Cvičení – finanční trh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PC2</cp:lastModifiedBy>
  <cp:revision>163</cp:revision>
  <dcterms:created xsi:type="dcterms:W3CDTF">2013-04-15T08:11:55Z</dcterms:created>
  <dcterms:modified xsi:type="dcterms:W3CDTF">2013-09-02T10:49:38Z</dcterms:modified>
</cp:coreProperties>
</file>