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65" r:id="rId3"/>
    <p:sldId id="261" r:id="rId4"/>
    <p:sldId id="268" r:id="rId5"/>
    <p:sldId id="266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81938FCB-DBDF-4893-A148-08CEDC01DE31}" type="datetimeFigureOut">
              <a:rPr lang="cs-CZ" smtClean="0"/>
              <a:t>2.9.2013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wipe dir="r"/>
  </p:transition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0109882"/>
              </p:ext>
            </p:extLst>
          </p:nvPr>
        </p:nvGraphicFramePr>
        <p:xfrm>
          <a:off x="899592" y="2780928"/>
          <a:ext cx="6929486" cy="3720476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VY_62_INOVACE_01_B_14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Finanční gramotnost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Předlužení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a jeho řešení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Ing.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Miroslav Vávra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září 2013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7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rcRect/>
          <a:stretch>
            <a:fillRect/>
          </a:stretch>
        </p:blipFill>
        <p:spPr bwMode="auto">
          <a:xfrm>
            <a:off x="827584" y="476672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rcRect/>
          <a:stretch>
            <a:fillRect/>
          </a:stretch>
        </p:blipFill>
        <p:spPr bwMode="auto">
          <a:xfrm>
            <a:off x="809506" y="476671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1000424773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rcRect/>
          <a:stretch>
            <a:fillRect/>
          </a:stretch>
        </p:blipFill>
        <p:spPr bwMode="auto">
          <a:xfrm>
            <a:off x="827584" y="476672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rcRect/>
          <a:stretch>
            <a:fillRect/>
          </a:stretch>
        </p:blipFill>
        <p:spPr bwMode="auto">
          <a:xfrm>
            <a:off x="809506" y="476671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sp>
        <p:nvSpPr>
          <p:cNvPr id="6" name="Zástupný symbol pro obsah 6"/>
          <p:cNvSpPr txBox="1">
            <a:spLocks/>
          </p:cNvSpPr>
          <p:nvPr/>
        </p:nvSpPr>
        <p:spPr>
          <a:xfrm>
            <a:off x="457200" y="1916832"/>
            <a:ext cx="7571184" cy="45365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Anotace</a:t>
            </a:r>
          </a:p>
          <a:p>
            <a:pPr marR="0" lvl="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Materiál je určen pro žáky středních odborných škol a středních odborných učilišť v rámci výuky finanční gramotnosti v bloku ekonomických a příbuzných předmětů, inovuje výuku použitím multimediálních pomůcek – prezentace doplněné textem podporujícím výklad učitele.</a:t>
            </a: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Metodický</a:t>
            </a:r>
            <a:r>
              <a:rPr kumimoji="0" lang="cs-CZ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1600" dirty="0"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40261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116632"/>
            <a:ext cx="7978080" cy="720079"/>
          </a:xfrm>
        </p:spPr>
        <p:txBody>
          <a:bodyPr/>
          <a:lstStyle/>
          <a:p>
            <a:pPr algn="ctr"/>
            <a:r>
              <a:rPr lang="cs-CZ" sz="4000" b="1" dirty="0" smtClean="0"/>
              <a:t>Předlužení a jeho řešení</a:t>
            </a:r>
            <a:endParaRPr lang="cs-CZ" sz="40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1" y="980728"/>
            <a:ext cx="8132387" cy="6120680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dirty="0">
                <a:ea typeface="Calibri"/>
                <a:cs typeface="Times New Roman"/>
              </a:rPr>
              <a:t> </a:t>
            </a:r>
            <a:r>
              <a:rPr lang="cs-CZ" sz="2800" b="1" dirty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Předlužení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Calibri"/>
              <a:buChar char="-"/>
            </a:pPr>
            <a:r>
              <a:rPr lang="cs-CZ" sz="2400" dirty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dlužník nemůže ze svých příjmů splácet půjčené peníze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2800" b="1" dirty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Ochrana proti předlužení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Calibri"/>
              <a:buChar char="-"/>
            </a:pPr>
            <a:r>
              <a:rPr lang="cs-CZ" sz="2400" dirty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vyvarujme se „špatných“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úvěrů:</a:t>
            </a: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cs-CZ" sz="2400" dirty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	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- úvěry 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na zbytné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věci</a:t>
            </a: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cs-CZ" sz="2400" dirty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	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- úvěry, které nejsme schopni 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splácet po celou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dobu</a:t>
            </a: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cs-CZ" sz="2400" dirty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	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- úvěry 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na splacení starších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úvěrů</a:t>
            </a: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cs-CZ" sz="2400" dirty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	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- úvěry 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za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nevýhodných 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podmínek (vyšší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úrok)</a:t>
            </a:r>
            <a:endParaRPr lang="cs-CZ" sz="2400" dirty="0">
              <a:solidFill>
                <a:schemeClr val="tx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Calibri"/>
              <a:buChar char="-"/>
            </a:pPr>
            <a:r>
              <a:rPr lang="cs-CZ" sz="2400" dirty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ponechejme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si rezervu, 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abychom mohli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dluh splácet 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v případě, že naše příjmy poklesnou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Calibri"/>
              <a:buChar char="-"/>
            </a:pPr>
            <a:r>
              <a:rPr lang="cs-CZ" sz="2400" dirty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pojištění proti neschopnosti splácet úvěr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dirty="0">
                <a:ea typeface="Calibri"/>
                <a:cs typeface="Times New Roman"/>
              </a:rPr>
              <a:t> 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>
              <a:latin typeface="Arial" pitchFamily="34" charset="0"/>
              <a:ea typeface="Calibri"/>
              <a:cs typeface="Arial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dirty="0">
                <a:ea typeface="Calibri"/>
                <a:cs typeface="Times New Roman"/>
              </a:rPr>
              <a:t> 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dirty="0">
                <a:ea typeface="Calibri"/>
                <a:cs typeface="Times New Roman"/>
              </a:rPr>
              <a:t> </a:t>
            </a: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cs-CZ" sz="2400" dirty="0" smtClean="0">
                <a:ea typeface="Calibri"/>
                <a:cs typeface="Times New Roman"/>
              </a:rPr>
              <a:t>  </a:t>
            </a:r>
            <a:endParaRPr lang="cs-CZ" sz="2400" dirty="0">
              <a:latin typeface="Arial" pitchFamily="34" charset="0"/>
              <a:ea typeface="Calibri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0582485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07504" y="-531440"/>
            <a:ext cx="8208912" cy="1872208"/>
          </a:xfrm>
        </p:spPr>
        <p:txBody>
          <a:bodyPr/>
          <a:lstStyle/>
          <a:p>
            <a:pPr algn="ctr"/>
            <a:r>
              <a:rPr lang="cs-CZ" sz="4000" b="1" dirty="0" smtClean="0"/>
              <a:t>Předlužení a jeho řešení</a:t>
            </a:r>
            <a:endParaRPr lang="cs-CZ" sz="4000" b="1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07504" y="908720"/>
            <a:ext cx="8424936" cy="5805264"/>
          </a:xfrm>
        </p:spPr>
        <p:txBody>
          <a:bodyPr>
            <a:noAutofit/>
          </a:bodyPr>
          <a:lstStyle/>
          <a:p>
            <a:pPr marL="11430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cs-CZ" sz="2800" b="1" dirty="0">
                <a:latin typeface="Arial" pitchFamily="34" charset="0"/>
                <a:ea typeface="Calibri"/>
                <a:cs typeface="Arial" pitchFamily="34" charset="0"/>
              </a:rPr>
              <a:t>Vymáhání dluhu</a:t>
            </a:r>
          </a:p>
          <a:p>
            <a:pPr marL="11430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cs-CZ" sz="2400" dirty="0" smtClean="0">
                <a:latin typeface="Arial" pitchFamily="34" charset="0"/>
                <a:ea typeface="Calibri"/>
                <a:cs typeface="Arial" pitchFamily="34" charset="0"/>
              </a:rPr>
              <a:t>Při vymáhání dluhu věřitelé postupují </a:t>
            </a: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v těchto krocích:</a:t>
            </a:r>
          </a:p>
          <a:p>
            <a:pPr lvl="0" indent="-342900">
              <a:lnSpc>
                <a:spcPct val="115000"/>
              </a:lnSpc>
              <a:buFont typeface="Calibri"/>
              <a:buChar char="-"/>
            </a:pP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upomínky: telefonické, písemné, e-mailem</a:t>
            </a:r>
          </a:p>
          <a:p>
            <a:pPr marL="1108710" lvl="2" indent="-285750">
              <a:lnSpc>
                <a:spcPct val="115000"/>
              </a:lnSpc>
              <a:buFont typeface="Courier New"/>
              <a:buChar char="o"/>
            </a:pPr>
            <a:r>
              <a:rPr lang="cs-CZ" sz="2200" dirty="0">
                <a:latin typeface="Arial" pitchFamily="34" charset="0"/>
                <a:ea typeface="Calibri"/>
                <a:cs typeface="Arial" pitchFamily="34" charset="0"/>
              </a:rPr>
              <a:t>věřitelé účtují i sankční úroky či pokuty</a:t>
            </a:r>
          </a:p>
          <a:p>
            <a:pPr marL="1108710" lvl="2" indent="-285750">
              <a:lnSpc>
                <a:spcPct val="115000"/>
              </a:lnSpc>
              <a:buFont typeface="Courier New"/>
              <a:buChar char="o"/>
            </a:pPr>
            <a:r>
              <a:rPr lang="cs-CZ" sz="2200" dirty="0">
                <a:latin typeface="Arial" pitchFamily="34" charset="0"/>
                <a:ea typeface="Calibri"/>
                <a:cs typeface="Arial" pitchFamily="34" charset="0"/>
              </a:rPr>
              <a:t>situace je řešitelná bez větších dodatečných výdajů</a:t>
            </a:r>
          </a:p>
          <a:p>
            <a:pPr marL="1108710" lvl="2" indent="-285750">
              <a:lnSpc>
                <a:spcPct val="115000"/>
              </a:lnSpc>
              <a:buFont typeface="Courier New"/>
              <a:buChar char="o"/>
            </a:pPr>
            <a:r>
              <a:rPr lang="cs-CZ" sz="2200" dirty="0">
                <a:latin typeface="Arial" pitchFamily="34" charset="0"/>
                <a:ea typeface="Calibri"/>
                <a:cs typeface="Arial" pitchFamily="34" charset="0"/>
              </a:rPr>
              <a:t>důležité je neotálet a jednat</a:t>
            </a:r>
          </a:p>
          <a:p>
            <a:pPr lvl="0" indent="-342900">
              <a:lnSpc>
                <a:spcPct val="115000"/>
              </a:lnSpc>
              <a:buFont typeface="Calibri"/>
              <a:buChar char="-"/>
            </a:pP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v</a:t>
            </a:r>
            <a:r>
              <a:rPr lang="cs-CZ" sz="2400" dirty="0" smtClean="0">
                <a:latin typeface="Arial" pitchFamily="34" charset="0"/>
                <a:ea typeface="Calibri"/>
                <a:cs typeface="Arial" pitchFamily="34" charset="0"/>
              </a:rPr>
              <a:t>ymáhání dluhu </a:t>
            </a: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- dluh se zvyšuje o náklady vymáhání:</a:t>
            </a:r>
          </a:p>
          <a:p>
            <a:pPr marL="1108710" lvl="2" indent="-285750">
              <a:lnSpc>
                <a:spcPct val="115000"/>
              </a:lnSpc>
              <a:buFont typeface="Courier New"/>
              <a:buChar char="o"/>
            </a:pPr>
            <a:r>
              <a:rPr lang="cs-CZ" sz="2200" dirty="0">
                <a:latin typeface="Arial" pitchFamily="34" charset="0"/>
                <a:ea typeface="Calibri"/>
                <a:cs typeface="Arial" pitchFamily="34" charset="0"/>
              </a:rPr>
              <a:t>věřitele</a:t>
            </a:r>
          </a:p>
          <a:p>
            <a:pPr marL="1108710" lvl="2" indent="-285750">
              <a:lnSpc>
                <a:spcPct val="115000"/>
              </a:lnSpc>
              <a:buFont typeface="Courier New"/>
              <a:buChar char="o"/>
            </a:pPr>
            <a:r>
              <a:rPr lang="cs-CZ" sz="2200" dirty="0">
                <a:latin typeface="Arial" pitchFamily="34" charset="0"/>
                <a:ea typeface="Calibri"/>
                <a:cs typeface="Arial" pitchFamily="34" charset="0"/>
              </a:rPr>
              <a:t>vymáhací agentury</a:t>
            </a:r>
          </a:p>
          <a:p>
            <a:pPr lvl="0" indent="-342900">
              <a:lnSpc>
                <a:spcPct val="115000"/>
              </a:lnSpc>
              <a:buFont typeface="Calibri"/>
              <a:buChar char="-"/>
            </a:pPr>
            <a:r>
              <a:rPr lang="cs-CZ" sz="2400" dirty="0" smtClean="0">
                <a:latin typeface="Arial" pitchFamily="34" charset="0"/>
                <a:ea typeface="Calibri"/>
                <a:cs typeface="Arial" pitchFamily="34" charset="0"/>
              </a:rPr>
              <a:t>exekuce </a:t>
            </a: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- dluh narůstá ještě o náklady na výkon exekuce:</a:t>
            </a:r>
          </a:p>
          <a:p>
            <a:pPr marL="1108710" lvl="2" indent="-285750">
              <a:lnSpc>
                <a:spcPct val="115000"/>
              </a:lnSpc>
              <a:buFont typeface="Courier New"/>
              <a:buChar char="o"/>
            </a:pPr>
            <a:r>
              <a:rPr lang="cs-CZ" sz="2200" dirty="0">
                <a:latin typeface="Arial" pitchFamily="34" charset="0"/>
                <a:ea typeface="Calibri"/>
                <a:cs typeface="Arial" pitchFamily="34" charset="0"/>
              </a:rPr>
              <a:t>exekuce majetku</a:t>
            </a:r>
          </a:p>
          <a:p>
            <a:pPr marL="1108710" lvl="2" indent="-285750">
              <a:lnSpc>
                <a:spcPct val="115000"/>
              </a:lnSpc>
              <a:spcAft>
                <a:spcPts val="1000"/>
              </a:spcAft>
              <a:buFont typeface="Courier New"/>
              <a:buChar char="o"/>
            </a:pPr>
            <a:r>
              <a:rPr lang="cs-CZ" sz="2200" dirty="0">
                <a:latin typeface="Arial" pitchFamily="34" charset="0"/>
                <a:ea typeface="Calibri"/>
                <a:cs typeface="Arial" pitchFamily="34" charset="0"/>
              </a:rPr>
              <a:t>exekuce příjmů dlužníka</a:t>
            </a:r>
          </a:p>
          <a:p>
            <a:pPr marL="114300" indent="0">
              <a:lnSpc>
                <a:spcPct val="150000"/>
              </a:lnSpc>
              <a:buNone/>
            </a:pP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539797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/>
              <a:t>Použité zdroje</a:t>
            </a:r>
          </a:p>
        </p:txBody>
      </p:sp>
      <p:sp>
        <p:nvSpPr>
          <p:cNvPr id="5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7499176" cy="4209331"/>
          </a:xfrm>
        </p:spPr>
        <p:txBody>
          <a:bodyPr>
            <a:noAutofit/>
          </a:bodyPr>
          <a:lstStyle/>
          <a:p>
            <a:pPr marL="114300" lvl="0" indent="0">
              <a:lnSpc>
                <a:spcPct val="120000"/>
              </a:lnSpc>
              <a:spcAft>
                <a:spcPts val="1200"/>
              </a:spcAft>
              <a:buClr>
                <a:srgbClr val="A9A57C"/>
              </a:buClr>
              <a:buNone/>
            </a:pPr>
            <a:r>
              <a:rPr lang="cs-CZ" sz="2400" dirty="0">
                <a:solidFill>
                  <a:srgbClr val="2F2B20"/>
                </a:solidFill>
                <a:latin typeface="Arial" pitchFamily="34" charset="0"/>
                <a:cs typeface="Arial" pitchFamily="34" charset="0"/>
              </a:rPr>
              <a:t>KLÍNSKÝ, Petr; MÜNCH, Otto; CHROMÁ, Danuše. </a:t>
            </a:r>
            <a:r>
              <a:rPr lang="cs-CZ" sz="2400" i="1" dirty="0">
                <a:solidFill>
                  <a:srgbClr val="2F2B20"/>
                </a:solidFill>
                <a:latin typeface="Arial" pitchFamily="34" charset="0"/>
                <a:cs typeface="Arial" pitchFamily="34" charset="0"/>
              </a:rPr>
              <a:t>Ekonomika, ekonomická a finanční gramotnost pro střední školy. </a:t>
            </a:r>
            <a:r>
              <a:rPr lang="cs-CZ" sz="2400" dirty="0">
                <a:solidFill>
                  <a:srgbClr val="2F2B20"/>
                </a:solidFill>
                <a:latin typeface="Arial" pitchFamily="34" charset="0"/>
                <a:cs typeface="Arial" pitchFamily="34" charset="0"/>
              </a:rPr>
              <a:t>Praha: </a:t>
            </a:r>
            <a:r>
              <a:rPr lang="cs-CZ" sz="2400" dirty="0" err="1">
                <a:solidFill>
                  <a:srgbClr val="2F2B20"/>
                </a:solidFill>
                <a:latin typeface="Arial" pitchFamily="34" charset="0"/>
                <a:cs typeface="Arial" pitchFamily="34" charset="0"/>
              </a:rPr>
              <a:t>Eduko</a:t>
            </a:r>
            <a:r>
              <a:rPr lang="cs-CZ" sz="2400" dirty="0">
                <a:solidFill>
                  <a:srgbClr val="2F2B20"/>
                </a:solidFill>
                <a:latin typeface="Arial" pitchFamily="34" charset="0"/>
                <a:cs typeface="Arial" pitchFamily="34" charset="0"/>
              </a:rPr>
              <a:t> s.r.o., 2011, ISBN 978-80-87204-41-2. </a:t>
            </a:r>
          </a:p>
          <a:p>
            <a:pPr marL="114300" lvl="0" indent="0">
              <a:lnSpc>
                <a:spcPct val="120000"/>
              </a:lnSpc>
              <a:spcAft>
                <a:spcPts val="1200"/>
              </a:spcAft>
              <a:buClr>
                <a:srgbClr val="A9A57C"/>
              </a:buClr>
              <a:buNone/>
            </a:pPr>
            <a:r>
              <a:rPr lang="cs-CZ" sz="2400" dirty="0">
                <a:solidFill>
                  <a:srgbClr val="2F2B20"/>
                </a:solidFill>
                <a:latin typeface="Arial" pitchFamily="34" charset="0"/>
                <a:cs typeface="Arial" pitchFamily="34" charset="0"/>
              </a:rPr>
              <a:t>Pokud není uvedeno jinak, použitý materiál je z vlastních zdrojů autora.</a:t>
            </a:r>
          </a:p>
          <a:p>
            <a:pPr lvl="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>
                <a:srgbClr val="A9A57C"/>
              </a:buClr>
            </a:pPr>
            <a:endParaRPr lang="cs-CZ" sz="2000" dirty="0">
              <a:solidFill>
                <a:srgbClr val="2F2B20"/>
              </a:solidFill>
              <a:latin typeface="Arial" pitchFamily="34" charset="0"/>
              <a:cs typeface="Arial" pitchFamily="34" charset="0"/>
            </a:endParaRPr>
          </a:p>
          <a:p>
            <a:pPr marL="114300" indent="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7575806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usedství">
  <a:themeElements>
    <a:clrScheme name="Sousedství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Kancelář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ousedství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552</TotalTime>
  <Words>157</Words>
  <Application>Microsoft Office PowerPoint</Application>
  <PresentationFormat>Předvádění na obrazovce (4:3)</PresentationFormat>
  <Paragraphs>50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Sousedství</vt:lpstr>
      <vt:lpstr>Prezentace aplikace PowerPoint</vt:lpstr>
      <vt:lpstr>Prezentace aplikace PowerPoint</vt:lpstr>
      <vt:lpstr>Předlužení a jeho řešení</vt:lpstr>
      <vt:lpstr>Předlužení a jeho řešení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ekonomické pojmy</dc:title>
  <dc:creator>PC2</dc:creator>
  <cp:lastModifiedBy>PC2</cp:lastModifiedBy>
  <cp:revision>172</cp:revision>
  <dcterms:created xsi:type="dcterms:W3CDTF">2013-04-15T08:11:55Z</dcterms:created>
  <dcterms:modified xsi:type="dcterms:W3CDTF">2013-09-02T10:54:41Z</dcterms:modified>
</cp:coreProperties>
</file>