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sldIdLst>
    <p:sldId id="256" r:id="rId2"/>
    <p:sldId id="265" r:id="rId3"/>
    <p:sldId id="261" r:id="rId4"/>
    <p:sldId id="268" r:id="rId5"/>
    <p:sldId id="269" r:id="rId6"/>
    <p:sldId id="266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905000"/>
            <a:ext cx="7543800" cy="2593975"/>
          </a:xfrm>
        </p:spPr>
        <p:txBody>
          <a:bodyPr anchor="b"/>
          <a:lstStyle>
            <a:lvl1pPr>
              <a:defRPr sz="6600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4572000"/>
            <a:ext cx="6461760" cy="10668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486400"/>
            <a:ext cx="7659687" cy="1168400"/>
          </a:xfrm>
        </p:spPr>
        <p:txBody>
          <a:bodyPr anchor="t"/>
          <a:lstStyle>
            <a:lvl1pPr algn="l">
              <a:defRPr sz="36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852863"/>
            <a:ext cx="6135687" cy="1633538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196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196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196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1" y="5495544"/>
            <a:ext cx="7772400" cy="594360"/>
          </a:xfrm>
        </p:spPr>
        <p:txBody>
          <a:bodyPr anchor="b"/>
          <a:lstStyle>
            <a:lvl1pPr algn="ctr">
              <a:defRPr sz="22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799" y="6096000"/>
            <a:ext cx="7772401" cy="6096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04800" y="381000"/>
            <a:ext cx="7772400" cy="494284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 spd="slow">
    <p:wipe dir="r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5495278"/>
            <a:ext cx="7772400" cy="594626"/>
          </a:xfrm>
        </p:spPr>
        <p:txBody>
          <a:bodyPr anchor="b"/>
          <a:lstStyle>
            <a:lvl1pPr algn="ctr">
              <a:defRPr sz="2200" b="1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84582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1752" y="6096000"/>
            <a:ext cx="7772400" cy="612648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1752600" cy="5851525"/>
          </a:xfrm>
        </p:spPr>
        <p:txBody>
          <a:bodyPr vert="eaVert" anchor="b" anchorCtr="0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6200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620000" cy="4800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8458200" y="0"/>
            <a:ext cx="6858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8458200" y="5486400"/>
            <a:ext cx="685800" cy="685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31788" y="5648960"/>
            <a:ext cx="548640" cy="396240"/>
          </a:xfrm>
          <a:prstGeom prst="bracketPair">
            <a:avLst>
              <a:gd name="adj" fmla="val 17949"/>
            </a:avLst>
          </a:prstGeom>
          <a:ln w="19050">
            <a:solidFill>
              <a:srgbClr val="FFFFFF"/>
            </a:solidFill>
          </a:ln>
        </p:spPr>
        <p:txBody>
          <a:bodyPr vert="horz" lIns="0" tIns="0" rIns="0" bIns="0" rtlCol="0" anchor="ctr"/>
          <a:lstStyle>
            <a:lvl1pPr algn="ctr">
              <a:defRPr sz="1800">
                <a:solidFill>
                  <a:srgbClr val="FFFFFF"/>
                </a:solidFill>
              </a:defRPr>
            </a:lvl1pPr>
          </a:lstStyle>
          <a:p>
            <a:fld id="{DDB5BE36-6B56-4B6C-915F-175C4FD138A4}" type="slidenum">
              <a:rPr lang="cs-CZ" smtClean="0"/>
              <a:t>‹#›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7586910" y="4048760"/>
            <a:ext cx="2367281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2"/>
                </a:solidFill>
              </a:defRPr>
            </a:lvl1pPr>
          </a:lstStyle>
          <a:p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551351" y="1645920"/>
            <a:ext cx="2438399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2"/>
                </a:solidFill>
              </a:defRPr>
            </a:lvl1pPr>
          </a:lstStyle>
          <a:p>
            <a:fld id="{81938FCB-DBDF-4893-A148-08CEDC01DE31}" type="datetimeFigureOut">
              <a:rPr lang="cs-CZ" smtClean="0"/>
              <a:t>2.9.2013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>
    <p:wipe dir="r"/>
  </p:transition>
  <p:txStyles>
    <p:titleStyle>
      <a:lvl1pPr algn="l" defTabSz="914400" rtl="0" eaLnBrk="1" latinLnBrk="0" hangingPunct="1">
        <a:spcBef>
          <a:spcPct val="0"/>
        </a:spcBef>
        <a:buNone/>
        <a:defRPr sz="4600" kern="1200" cap="none" spc="-100" baseline="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35555741"/>
              </p:ext>
            </p:extLst>
          </p:nvPr>
        </p:nvGraphicFramePr>
        <p:xfrm>
          <a:off x="899592" y="2780928"/>
          <a:ext cx="6929486" cy="3720476"/>
        </p:xfrm>
        <a:graphic>
          <a:graphicData uri="http://schemas.openxmlformats.org/drawingml/2006/table">
            <a:tbl>
              <a:tblPr firstCol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VY_62_INOVACE_01_B_16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Finanční gramotnost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Půjčky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a úvěry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Ing.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Miroslav Vávra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září 2013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</a:tbl>
          </a:graphicData>
        </a:graphic>
      </p:graphicFrame>
      <p:pic>
        <p:nvPicPr>
          <p:cNvPr id="7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rcRect/>
          <a:stretch>
            <a:fillRect/>
          </a:stretch>
        </p:blipFill>
        <p:spPr bwMode="auto">
          <a:xfrm>
            <a:off x="827584" y="476672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rcRect/>
          <a:stretch>
            <a:fillRect/>
          </a:stretch>
        </p:blipFill>
        <p:spPr bwMode="auto">
          <a:xfrm>
            <a:off x="809506" y="476671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  <p:extLst>
      <p:ext uri="{BB962C8B-B14F-4D97-AF65-F5344CB8AC3E}">
        <p14:creationId xmlns:p14="http://schemas.microsoft.com/office/powerpoint/2010/main" val="1000424773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rcRect/>
          <a:stretch>
            <a:fillRect/>
          </a:stretch>
        </p:blipFill>
        <p:spPr bwMode="auto">
          <a:xfrm>
            <a:off x="827584" y="476672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rcRect/>
          <a:stretch>
            <a:fillRect/>
          </a:stretch>
        </p:blipFill>
        <p:spPr bwMode="auto">
          <a:xfrm>
            <a:off x="809506" y="476671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sp>
        <p:nvSpPr>
          <p:cNvPr id="6" name="Zástupný symbol pro obsah 6"/>
          <p:cNvSpPr txBox="1">
            <a:spLocks/>
          </p:cNvSpPr>
          <p:nvPr/>
        </p:nvSpPr>
        <p:spPr>
          <a:xfrm>
            <a:off x="457200" y="1916832"/>
            <a:ext cx="7571184" cy="453650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Anotace</a:t>
            </a:r>
          </a:p>
          <a:p>
            <a:pPr marR="0" lvl="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Materiál je určen pro žáky středních odborných škol a středních odborných učilišť v rámci výuky finanční gramotnosti v bloku ekonomických a příbuzných předmětů, inovuje výuku použitím multimediálních pomůcek – prezentace doplněné textem podporujícím výklad učitele.</a:t>
            </a: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Metodický</a:t>
            </a:r>
            <a:r>
              <a:rPr kumimoji="0" lang="cs-CZ" sz="30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1600" dirty="0">
                <a:latin typeface="Arial" pitchFamily="34" charset="0"/>
                <a:cs typeface="Arial" pitchFamily="34" charset="0"/>
              </a:rPr>
              <a:t>Materiál používá učitel při výkladu – pro větší názornost a atraktivnost výuky a zároveň jej mohou využívat žáci pro domácí přípravu na výuku.</a:t>
            </a:r>
          </a:p>
          <a:p>
            <a:pPr marL="0" marR="0" lvl="0" indent="0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2402619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548680"/>
            <a:ext cx="7978080" cy="720079"/>
          </a:xfrm>
        </p:spPr>
        <p:txBody>
          <a:bodyPr/>
          <a:lstStyle/>
          <a:p>
            <a:pPr algn="ctr"/>
            <a:r>
              <a:rPr lang="cs-CZ" sz="4000" b="1" dirty="0" smtClean="0"/>
              <a:t>Půjčky a úvěry</a:t>
            </a:r>
            <a:endParaRPr lang="cs-CZ" sz="40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55576" y="1412776"/>
            <a:ext cx="7344816" cy="5904656"/>
          </a:xfrm>
        </p:spPr>
        <p:txBody>
          <a:bodyPr>
            <a:no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800" b="1" dirty="0" smtClean="0">
              <a:latin typeface="Arial" pitchFamily="34" charset="0"/>
              <a:ea typeface="Calibri"/>
              <a:cs typeface="Arial" pitchFamily="34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2800" b="1" dirty="0" smtClean="0">
                <a:solidFill>
                  <a:schemeClr val="tx1"/>
                </a:solidFill>
                <a:latin typeface="Arial" pitchFamily="34" charset="0"/>
                <a:ea typeface="Calibri"/>
                <a:cs typeface="Arial" pitchFamily="34" charset="0"/>
              </a:rPr>
              <a:t>Půjčka </a:t>
            </a:r>
            <a:r>
              <a:rPr lang="cs-CZ" sz="2800" b="1" dirty="0">
                <a:solidFill>
                  <a:schemeClr val="tx1"/>
                </a:solidFill>
                <a:latin typeface="Arial" pitchFamily="34" charset="0"/>
                <a:ea typeface="Calibri"/>
                <a:cs typeface="Arial" pitchFamily="34" charset="0"/>
              </a:rPr>
              <a:t>(úvěr)</a:t>
            </a:r>
          </a:p>
          <a:p>
            <a:pPr marL="342900" lvl="0" indent="-342900">
              <a:lnSpc>
                <a:spcPct val="115000"/>
              </a:lnSpc>
              <a:spcAft>
                <a:spcPts val="0"/>
              </a:spcAft>
              <a:buFont typeface="Calibri"/>
              <a:buChar char="-"/>
            </a:pPr>
            <a:r>
              <a:rPr lang="cs-CZ" sz="2400" dirty="0">
                <a:solidFill>
                  <a:schemeClr val="tx1"/>
                </a:solidFill>
                <a:latin typeface="Arial" pitchFamily="34" charset="0"/>
                <a:ea typeface="Calibri"/>
                <a:cs typeface="Arial" pitchFamily="34" charset="0"/>
              </a:rPr>
              <a:t>jde o jednorázové zvýšení příjmu našeho rozpočtu</a:t>
            </a:r>
          </a:p>
          <a:p>
            <a:pPr marL="342900" lvl="0" indent="-342900">
              <a:lnSpc>
                <a:spcPct val="115000"/>
              </a:lnSpc>
              <a:spcAft>
                <a:spcPts val="0"/>
              </a:spcAft>
              <a:buFont typeface="Calibri"/>
              <a:buChar char="-"/>
            </a:pPr>
            <a:r>
              <a:rPr lang="cs-CZ" sz="2400" dirty="0">
                <a:solidFill>
                  <a:schemeClr val="tx1"/>
                </a:solidFill>
                <a:latin typeface="Arial" pitchFamily="34" charset="0"/>
                <a:ea typeface="Calibri"/>
                <a:cs typeface="Arial" pitchFamily="34" charset="0"/>
              </a:rPr>
              <a:t>mohou mít podobu účelovou nebo neúčelovou</a:t>
            </a:r>
          </a:p>
          <a:p>
            <a:pPr marL="342900" lvl="0" indent="-342900">
              <a:lnSpc>
                <a:spcPct val="115000"/>
              </a:lnSpc>
              <a:spcAft>
                <a:spcPts val="1000"/>
              </a:spcAft>
              <a:buFont typeface="Calibri"/>
              <a:buChar char="-"/>
            </a:pPr>
            <a:r>
              <a:rPr lang="cs-CZ" sz="2400" dirty="0">
                <a:solidFill>
                  <a:schemeClr val="tx1"/>
                </a:solidFill>
                <a:latin typeface="Arial" pitchFamily="34" charset="0"/>
                <a:ea typeface="Calibri"/>
                <a:cs typeface="Arial" pitchFamily="34" charset="0"/>
              </a:rPr>
              <a:t>podle své povahy se může jednat o úvěr či půjčku pro nás „dobrou“ nebo „špatnou“</a:t>
            </a:r>
          </a:p>
        </p:txBody>
      </p:sp>
    </p:spTree>
    <p:extLst>
      <p:ext uri="{BB962C8B-B14F-4D97-AF65-F5344CB8AC3E}">
        <p14:creationId xmlns:p14="http://schemas.microsoft.com/office/powerpoint/2010/main" val="900582485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7659" y="-171400"/>
            <a:ext cx="8208912" cy="1484784"/>
          </a:xfrm>
        </p:spPr>
        <p:txBody>
          <a:bodyPr/>
          <a:lstStyle/>
          <a:p>
            <a:pPr algn="ctr"/>
            <a:r>
              <a:rPr lang="cs-CZ" sz="4000" b="1" dirty="0" smtClean="0"/>
              <a:t>Půjčky a úvěry</a:t>
            </a:r>
            <a:endParaRPr lang="cs-CZ" sz="4000" b="1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82" y="1484784"/>
            <a:ext cx="8424936" cy="5805264"/>
          </a:xfrm>
        </p:spPr>
        <p:txBody>
          <a:bodyPr>
            <a:noAutofit/>
          </a:bodyPr>
          <a:lstStyle/>
          <a:p>
            <a:pPr marL="114300" indent="0">
              <a:lnSpc>
                <a:spcPct val="115000"/>
              </a:lnSpc>
              <a:spcAft>
                <a:spcPts val="1000"/>
              </a:spcAft>
              <a:buNone/>
            </a:pPr>
            <a:r>
              <a:rPr lang="cs-CZ" sz="2800" b="1" dirty="0" smtClean="0">
                <a:latin typeface="Arial" pitchFamily="34" charset="0"/>
                <a:ea typeface="Calibri"/>
                <a:cs typeface="Arial" pitchFamily="34" charset="0"/>
              </a:rPr>
              <a:t>Vhodné </a:t>
            </a:r>
            <a:r>
              <a:rPr lang="cs-CZ" sz="2800" b="1" dirty="0">
                <a:latin typeface="Arial" pitchFamily="34" charset="0"/>
                <a:ea typeface="Calibri"/>
                <a:cs typeface="Arial" pitchFamily="34" charset="0"/>
              </a:rPr>
              <a:t>(dobré) půjčky a úvěry:</a:t>
            </a:r>
          </a:p>
          <a:p>
            <a:pPr marL="0" lvl="0" indent="0">
              <a:lnSpc>
                <a:spcPct val="115000"/>
              </a:lnSpc>
              <a:buNone/>
            </a:pPr>
            <a:r>
              <a:rPr lang="cs-CZ" sz="2400" dirty="0" smtClean="0">
                <a:latin typeface="Arial" pitchFamily="34" charset="0"/>
                <a:ea typeface="Calibri"/>
                <a:cs typeface="Arial" pitchFamily="34" charset="0"/>
              </a:rPr>
              <a:t>	- o jejich </a:t>
            </a:r>
            <a:r>
              <a:rPr lang="cs-CZ" sz="2400" dirty="0">
                <a:latin typeface="Arial" pitchFamily="34" charset="0"/>
                <a:ea typeface="Calibri"/>
                <a:cs typeface="Arial" pitchFamily="34" charset="0"/>
              </a:rPr>
              <a:t>potřebě jsme se ujistili dřív, než jsme o </a:t>
            </a:r>
            <a:r>
              <a:rPr lang="cs-CZ" sz="2400" dirty="0" smtClean="0">
                <a:latin typeface="Arial" pitchFamily="34" charset="0"/>
                <a:ea typeface="Calibri"/>
                <a:cs typeface="Arial" pitchFamily="34" charset="0"/>
              </a:rPr>
              <a:t>ně 	 	  požádali</a:t>
            </a:r>
            <a:endParaRPr lang="cs-CZ" sz="2400" dirty="0">
              <a:latin typeface="Arial" pitchFamily="34" charset="0"/>
              <a:ea typeface="Calibri"/>
              <a:cs typeface="Arial" pitchFamily="34" charset="0"/>
            </a:endParaRPr>
          </a:p>
          <a:p>
            <a:pPr marL="0" lvl="0" indent="0">
              <a:lnSpc>
                <a:spcPct val="115000"/>
              </a:lnSpc>
              <a:buNone/>
            </a:pPr>
            <a:r>
              <a:rPr lang="cs-CZ" sz="2400" dirty="0" smtClean="0">
                <a:latin typeface="Arial" pitchFamily="34" charset="0"/>
                <a:ea typeface="Calibri"/>
                <a:cs typeface="Arial" pitchFamily="34" charset="0"/>
              </a:rPr>
              <a:t>	- po </a:t>
            </a:r>
            <a:r>
              <a:rPr lang="cs-CZ" sz="2400" dirty="0">
                <a:latin typeface="Arial" pitchFamily="34" charset="0"/>
                <a:ea typeface="Calibri"/>
                <a:cs typeface="Arial" pitchFamily="34" charset="0"/>
              </a:rPr>
              <a:t>celou dobu </a:t>
            </a:r>
            <a:r>
              <a:rPr lang="cs-CZ" sz="2400" dirty="0" smtClean="0">
                <a:latin typeface="Arial" pitchFamily="34" charset="0"/>
                <a:ea typeface="Calibri"/>
                <a:cs typeface="Arial" pitchFamily="34" charset="0"/>
              </a:rPr>
              <a:t>jejich </a:t>
            </a:r>
            <a:r>
              <a:rPr lang="cs-CZ" sz="2400" dirty="0">
                <a:latin typeface="Arial" pitchFamily="34" charset="0"/>
                <a:ea typeface="Calibri"/>
                <a:cs typeface="Arial" pitchFamily="34" charset="0"/>
              </a:rPr>
              <a:t>trvání </a:t>
            </a:r>
            <a:r>
              <a:rPr lang="cs-CZ" sz="2400" dirty="0" smtClean="0">
                <a:latin typeface="Arial" pitchFamily="34" charset="0"/>
                <a:ea typeface="Calibri"/>
                <a:cs typeface="Arial" pitchFamily="34" charset="0"/>
              </a:rPr>
              <a:t>je </a:t>
            </a:r>
            <a:r>
              <a:rPr lang="cs-CZ" sz="2400" dirty="0">
                <a:latin typeface="Arial" pitchFamily="34" charset="0"/>
                <a:ea typeface="Calibri"/>
                <a:cs typeface="Arial" pitchFamily="34" charset="0"/>
              </a:rPr>
              <a:t>budeme schopni </a:t>
            </a:r>
            <a:r>
              <a:rPr lang="cs-CZ" sz="2400" dirty="0" smtClean="0">
                <a:latin typeface="Arial" pitchFamily="34" charset="0"/>
                <a:ea typeface="Calibri"/>
                <a:cs typeface="Arial" pitchFamily="34" charset="0"/>
              </a:rPr>
              <a:t>	 	  splácet</a:t>
            </a:r>
            <a:endParaRPr lang="cs-CZ" sz="2400" dirty="0">
              <a:latin typeface="Arial" pitchFamily="34" charset="0"/>
              <a:ea typeface="Calibri"/>
              <a:cs typeface="Arial" pitchFamily="34" charset="0"/>
            </a:endParaRPr>
          </a:p>
          <a:p>
            <a:pPr marL="0" lvl="0" indent="0">
              <a:lnSpc>
                <a:spcPct val="115000"/>
              </a:lnSpc>
              <a:buNone/>
            </a:pPr>
            <a:r>
              <a:rPr lang="cs-CZ" sz="2400" dirty="0" smtClean="0">
                <a:latin typeface="Arial" pitchFamily="34" charset="0"/>
                <a:ea typeface="Calibri"/>
                <a:cs typeface="Arial" pitchFamily="34" charset="0"/>
              </a:rPr>
              <a:t>	- bereme je </a:t>
            </a:r>
            <a:r>
              <a:rPr lang="cs-CZ" sz="2400" dirty="0">
                <a:latin typeface="Arial" pitchFamily="34" charset="0"/>
                <a:ea typeface="Calibri"/>
                <a:cs typeface="Arial" pitchFamily="34" charset="0"/>
              </a:rPr>
              <a:t>na pořízení majetku, který bude svému </a:t>
            </a:r>
            <a:r>
              <a:rPr lang="cs-CZ" sz="2400" dirty="0" smtClean="0">
                <a:latin typeface="Arial" pitchFamily="34" charset="0"/>
                <a:ea typeface="Calibri"/>
                <a:cs typeface="Arial" pitchFamily="34" charset="0"/>
              </a:rPr>
              <a:t>	 	  účelu </a:t>
            </a:r>
            <a:r>
              <a:rPr lang="cs-CZ" sz="2400" dirty="0">
                <a:latin typeface="Arial" pitchFamily="34" charset="0"/>
                <a:ea typeface="Calibri"/>
                <a:cs typeface="Arial" pitchFamily="34" charset="0"/>
              </a:rPr>
              <a:t>dobře sloužit i poté, co </a:t>
            </a:r>
            <a:r>
              <a:rPr lang="cs-CZ" sz="2400" dirty="0" smtClean="0">
                <a:latin typeface="Arial" pitchFamily="34" charset="0"/>
                <a:ea typeface="Calibri"/>
                <a:cs typeface="Arial" pitchFamily="34" charset="0"/>
              </a:rPr>
              <a:t>dluh splatíme</a:t>
            </a:r>
            <a:endParaRPr lang="cs-CZ" sz="2400" dirty="0">
              <a:latin typeface="Arial" pitchFamily="34" charset="0"/>
              <a:ea typeface="Calibri"/>
              <a:cs typeface="Arial" pitchFamily="34" charset="0"/>
            </a:endParaRPr>
          </a:p>
          <a:p>
            <a:pPr marL="0" lvl="0" indent="0">
              <a:lnSpc>
                <a:spcPct val="115000"/>
              </a:lnSpc>
              <a:spcAft>
                <a:spcPts val="1000"/>
              </a:spcAft>
              <a:buNone/>
            </a:pPr>
            <a:r>
              <a:rPr lang="cs-CZ" sz="2400" dirty="0" smtClean="0">
                <a:latin typeface="Arial" pitchFamily="34" charset="0"/>
                <a:ea typeface="Calibri"/>
                <a:cs typeface="Arial" pitchFamily="34" charset="0"/>
              </a:rPr>
              <a:t>	- bereme je </a:t>
            </a:r>
            <a:r>
              <a:rPr lang="cs-CZ" sz="2400" dirty="0">
                <a:latin typeface="Arial" pitchFamily="34" charset="0"/>
                <a:ea typeface="Calibri"/>
                <a:cs typeface="Arial" pitchFamily="34" charset="0"/>
              </a:rPr>
              <a:t>na pořízení majetku, jehož hodnota </a:t>
            </a:r>
            <a:r>
              <a:rPr lang="cs-CZ" sz="2400" dirty="0" smtClean="0">
                <a:latin typeface="Arial" pitchFamily="34" charset="0"/>
                <a:ea typeface="Calibri"/>
                <a:cs typeface="Arial" pitchFamily="34" charset="0"/>
              </a:rPr>
              <a:t>	 	  neklesá</a:t>
            </a:r>
            <a:r>
              <a:rPr lang="cs-CZ" sz="2400" dirty="0">
                <a:latin typeface="Arial" pitchFamily="34" charset="0"/>
                <a:ea typeface="Calibri"/>
                <a:cs typeface="Arial" pitchFamily="34" charset="0"/>
              </a:rPr>
              <a:t>, nebo majetku, který nám může přinést </a:t>
            </a:r>
            <a:r>
              <a:rPr lang="cs-CZ" sz="2400" dirty="0" smtClean="0">
                <a:latin typeface="Arial" pitchFamily="34" charset="0"/>
                <a:ea typeface="Calibri"/>
                <a:cs typeface="Arial" pitchFamily="34" charset="0"/>
              </a:rPr>
              <a:t>	 	  zvýšení </a:t>
            </a:r>
            <a:r>
              <a:rPr lang="cs-CZ" sz="2400" dirty="0">
                <a:latin typeface="Arial" pitchFamily="34" charset="0"/>
                <a:ea typeface="Calibri"/>
                <a:cs typeface="Arial" pitchFamily="34" charset="0"/>
              </a:rPr>
              <a:t>příjmu či další příjem</a:t>
            </a:r>
          </a:p>
        </p:txBody>
      </p:sp>
    </p:spTree>
    <p:extLst>
      <p:ext uri="{BB962C8B-B14F-4D97-AF65-F5344CB8AC3E}">
        <p14:creationId xmlns:p14="http://schemas.microsoft.com/office/powerpoint/2010/main" val="1785397978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88639"/>
            <a:ext cx="8460432" cy="929619"/>
          </a:xfrm>
        </p:spPr>
        <p:txBody>
          <a:bodyPr/>
          <a:lstStyle/>
          <a:p>
            <a:pPr algn="ctr"/>
            <a:r>
              <a:rPr lang="cs-CZ" sz="4000" b="1" dirty="0" smtClean="0"/>
              <a:t>Půjčky a úvěry</a:t>
            </a:r>
            <a:endParaRPr lang="cs-CZ" sz="4000" b="1" dirty="0"/>
          </a:p>
        </p:txBody>
      </p:sp>
      <p:sp>
        <p:nvSpPr>
          <p:cNvPr id="3" name="Obdélník 2"/>
          <p:cNvSpPr/>
          <p:nvPr/>
        </p:nvSpPr>
        <p:spPr>
          <a:xfrm>
            <a:off x="179512" y="1124744"/>
            <a:ext cx="8064896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2400" dirty="0"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551384" y="1510456"/>
            <a:ext cx="7560840" cy="498546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2800" b="1" dirty="0">
                <a:latin typeface="Arial" pitchFamily="34" charset="0"/>
                <a:ea typeface="Calibri"/>
                <a:cs typeface="Arial" pitchFamily="34" charset="0"/>
              </a:rPr>
              <a:t>Nevhodné (špatné) půjčky a úvěry:</a:t>
            </a:r>
          </a:p>
          <a:p>
            <a:pPr marL="342900" lvl="0" indent="-342900">
              <a:lnSpc>
                <a:spcPct val="115000"/>
              </a:lnSpc>
              <a:spcAft>
                <a:spcPts val="0"/>
              </a:spcAft>
              <a:buFont typeface="Calibri"/>
              <a:buChar char="-"/>
            </a:pPr>
            <a:r>
              <a:rPr lang="cs-CZ" sz="2400" dirty="0" smtClean="0">
                <a:latin typeface="Arial" pitchFamily="34" charset="0"/>
                <a:ea typeface="Calibri"/>
                <a:cs typeface="Arial" pitchFamily="34" charset="0"/>
              </a:rPr>
              <a:t>pořizujeme </a:t>
            </a:r>
            <a:r>
              <a:rPr lang="cs-CZ" sz="2400" dirty="0">
                <a:latin typeface="Arial" pitchFamily="34" charset="0"/>
                <a:ea typeface="Calibri"/>
                <a:cs typeface="Arial" pitchFamily="34" charset="0"/>
              </a:rPr>
              <a:t>za ně zbytné věci</a:t>
            </a:r>
          </a:p>
          <a:p>
            <a:pPr marL="342900" lvl="0" indent="-342900">
              <a:lnSpc>
                <a:spcPct val="115000"/>
              </a:lnSpc>
              <a:spcAft>
                <a:spcPts val="0"/>
              </a:spcAft>
              <a:buFont typeface="Calibri"/>
              <a:buChar char="-"/>
            </a:pPr>
            <a:r>
              <a:rPr lang="cs-CZ" sz="2400" dirty="0">
                <a:latin typeface="Arial" pitchFamily="34" charset="0"/>
                <a:ea typeface="Calibri"/>
                <a:cs typeface="Arial" pitchFamily="34" charset="0"/>
              </a:rPr>
              <a:t>nejsme si jisti, že je budeme schopni splatit</a:t>
            </a:r>
          </a:p>
          <a:p>
            <a:pPr marL="342900" lvl="0" indent="-342900">
              <a:lnSpc>
                <a:spcPct val="115000"/>
              </a:lnSpc>
              <a:spcAft>
                <a:spcPts val="0"/>
              </a:spcAft>
              <a:buFont typeface="Calibri"/>
              <a:buChar char="-"/>
            </a:pPr>
            <a:r>
              <a:rPr lang="cs-CZ" sz="2400" dirty="0">
                <a:latin typeface="Arial" pitchFamily="34" charset="0"/>
                <a:ea typeface="Calibri"/>
                <a:cs typeface="Arial" pitchFamily="34" charset="0"/>
              </a:rPr>
              <a:t>bereme si je na úhradu staršího dluhu a podmínky nejsou výhodnější než u staršího úvěru či půjčky</a:t>
            </a:r>
          </a:p>
          <a:p>
            <a:pPr marL="342900" lvl="0" indent="-342900">
              <a:lnSpc>
                <a:spcPct val="115000"/>
              </a:lnSpc>
              <a:spcAft>
                <a:spcPts val="0"/>
              </a:spcAft>
              <a:buFont typeface="Calibri"/>
              <a:buChar char="-"/>
            </a:pPr>
            <a:r>
              <a:rPr lang="cs-CZ" sz="2400" dirty="0">
                <a:latin typeface="Arial" pitchFamily="34" charset="0"/>
                <a:ea typeface="Calibri"/>
                <a:cs typeface="Arial" pitchFamily="34" charset="0"/>
              </a:rPr>
              <a:t>bereme si je za horších podmínek, než za jakých je můžeme získat na trhu</a:t>
            </a:r>
          </a:p>
          <a:p>
            <a:pPr marL="342900" lvl="0" indent="-342900">
              <a:lnSpc>
                <a:spcPct val="115000"/>
              </a:lnSpc>
              <a:spcAft>
                <a:spcPts val="1000"/>
              </a:spcAft>
              <a:buFont typeface="Calibri"/>
              <a:buChar char="-"/>
            </a:pPr>
            <a:r>
              <a:rPr lang="cs-CZ" sz="2400" dirty="0">
                <a:latin typeface="Arial" pitchFamily="34" charset="0"/>
                <a:ea typeface="Calibri"/>
                <a:cs typeface="Arial" pitchFamily="34" charset="0"/>
              </a:rPr>
              <a:t>pořizujeme za ně majetek, který podléhá rychlému opotřebení a nemůže svému účelu sloužit poté, co úvěr splatíme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dirty="0">
                <a:ea typeface="Calibri"/>
                <a:cs typeface="Times New Roman"/>
              </a:rPr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3649198009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/>
              <a:t>Použité zdroje</a:t>
            </a:r>
          </a:p>
        </p:txBody>
      </p:sp>
      <p:sp>
        <p:nvSpPr>
          <p:cNvPr id="5" name="Zástupný symbol pro obsah 6"/>
          <p:cNvSpPr>
            <a:spLocks noGrp="1"/>
          </p:cNvSpPr>
          <p:nvPr>
            <p:ph idx="1"/>
          </p:nvPr>
        </p:nvSpPr>
        <p:spPr>
          <a:xfrm>
            <a:off x="457200" y="1916832"/>
            <a:ext cx="7499176" cy="4209331"/>
          </a:xfrm>
        </p:spPr>
        <p:txBody>
          <a:bodyPr>
            <a:noAutofit/>
          </a:bodyPr>
          <a:lstStyle/>
          <a:p>
            <a:pPr marL="114300" lvl="0" indent="0">
              <a:lnSpc>
                <a:spcPct val="120000"/>
              </a:lnSpc>
              <a:spcAft>
                <a:spcPts val="1200"/>
              </a:spcAft>
              <a:buClr>
                <a:srgbClr val="A9A57C"/>
              </a:buClr>
              <a:buNone/>
            </a:pPr>
            <a:r>
              <a:rPr lang="cs-CZ" sz="2400" dirty="0">
                <a:solidFill>
                  <a:srgbClr val="2F2B20"/>
                </a:solidFill>
                <a:latin typeface="Arial" pitchFamily="34" charset="0"/>
                <a:cs typeface="Arial" pitchFamily="34" charset="0"/>
              </a:rPr>
              <a:t>KLÍNSKÝ, Petr; MÜNCH, Otto; CHROMÁ, Danuše. </a:t>
            </a:r>
            <a:r>
              <a:rPr lang="cs-CZ" sz="2400" i="1" dirty="0">
                <a:solidFill>
                  <a:srgbClr val="2F2B20"/>
                </a:solidFill>
                <a:latin typeface="Arial" pitchFamily="34" charset="0"/>
                <a:cs typeface="Arial" pitchFamily="34" charset="0"/>
              </a:rPr>
              <a:t>Ekonomika, ekonomická a finanční gramotnost pro střední školy. </a:t>
            </a:r>
            <a:r>
              <a:rPr lang="cs-CZ" sz="2400" dirty="0">
                <a:solidFill>
                  <a:srgbClr val="2F2B20"/>
                </a:solidFill>
                <a:latin typeface="Arial" pitchFamily="34" charset="0"/>
                <a:cs typeface="Arial" pitchFamily="34" charset="0"/>
              </a:rPr>
              <a:t>Praha: </a:t>
            </a:r>
            <a:r>
              <a:rPr lang="cs-CZ" sz="2400" dirty="0" err="1">
                <a:solidFill>
                  <a:srgbClr val="2F2B20"/>
                </a:solidFill>
                <a:latin typeface="Arial" pitchFamily="34" charset="0"/>
                <a:cs typeface="Arial" pitchFamily="34" charset="0"/>
              </a:rPr>
              <a:t>Eduko</a:t>
            </a:r>
            <a:r>
              <a:rPr lang="cs-CZ" sz="2400" dirty="0">
                <a:solidFill>
                  <a:srgbClr val="2F2B20"/>
                </a:solidFill>
                <a:latin typeface="Arial" pitchFamily="34" charset="0"/>
                <a:cs typeface="Arial" pitchFamily="34" charset="0"/>
              </a:rPr>
              <a:t> s.r.o., 2011, ISBN 978-80-87204-41-2. </a:t>
            </a:r>
          </a:p>
          <a:p>
            <a:pPr marL="114300" lvl="0" indent="0">
              <a:lnSpc>
                <a:spcPct val="120000"/>
              </a:lnSpc>
              <a:spcAft>
                <a:spcPts val="1200"/>
              </a:spcAft>
              <a:buClr>
                <a:srgbClr val="A9A57C"/>
              </a:buClr>
              <a:buNone/>
            </a:pPr>
            <a:r>
              <a:rPr lang="cs-CZ" sz="2400" dirty="0">
                <a:solidFill>
                  <a:srgbClr val="2F2B20"/>
                </a:solidFill>
                <a:latin typeface="Arial" pitchFamily="34" charset="0"/>
                <a:cs typeface="Arial" pitchFamily="34" charset="0"/>
              </a:rPr>
              <a:t>Pokud není uvedeno jinak, použitý materiál je z vlastních zdrojů autora.</a:t>
            </a: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</a:pP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97575806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ousedství">
  <a:themeElements>
    <a:clrScheme name="Sousedství">
      <a:dk1>
        <a:srgbClr val="2F2B20"/>
      </a:dk1>
      <a:lt1>
        <a:srgbClr val="FFFFFF"/>
      </a:lt1>
      <a:dk2>
        <a:srgbClr val="675E47"/>
      </a:dk2>
      <a:lt2>
        <a:srgbClr val="DFDCB7"/>
      </a:lt2>
      <a:accent1>
        <a:srgbClr val="A9A57C"/>
      </a:accent1>
      <a:accent2>
        <a:srgbClr val="9CBEBD"/>
      </a:accent2>
      <a:accent3>
        <a:srgbClr val="D2CB6C"/>
      </a:accent3>
      <a:accent4>
        <a:srgbClr val="95A39D"/>
      </a:accent4>
      <a:accent5>
        <a:srgbClr val="C89F5D"/>
      </a:accent5>
      <a:accent6>
        <a:srgbClr val="B1A089"/>
      </a:accent6>
      <a:hlink>
        <a:srgbClr val="D25814"/>
      </a:hlink>
      <a:folHlink>
        <a:srgbClr val="849A0A"/>
      </a:folHlink>
    </a:clrScheme>
    <a:fontScheme name="Kancelář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ousedství">
      <a:fillStyleLst>
        <a:solidFill>
          <a:schemeClr val="phClr"/>
        </a:solidFill>
        <a:solidFill>
          <a:schemeClr val="phClr">
            <a:tint val="55000"/>
          </a:schemeClr>
        </a:solidFill>
        <a:solidFill>
          <a:schemeClr val="phClr"/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algn="bl" rotWithShape="0">
              <a:srgbClr val="000000">
                <a:alpha val="60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brightRoom" dir="tl">
              <a:rot lat="0" lon="0" rev="1800000"/>
            </a:lightRig>
          </a:scene3d>
          <a:sp3d contourW="10160" prstMaterial="dkEdge">
            <a:bevelT w="38100" h="50800" prst="angle"/>
            <a:contourClr>
              <a:schemeClr val="phClr">
                <a:shade val="4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75000">
              <a:schemeClr val="phClr">
                <a:shade val="100000"/>
                <a:satMod val="115000"/>
              </a:schemeClr>
            </a:gs>
            <a:gs pos="100000">
              <a:schemeClr val="phClr">
                <a:shade val="70000"/>
                <a:satMod val="130000"/>
              </a:schemeClr>
            </a:gs>
          </a:gsLst>
          <a:path path="circle">
            <a:fillToRect l="20000" t="50000" r="10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7000"/>
              </a:schemeClr>
              <a:schemeClr val="phClr">
                <a:shade val="96000"/>
              </a:schemeClr>
            </a:duotone>
          </a:blip>
          <a:tile tx="0" ty="0" sx="32000" sy="32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Adjacency</Template>
  <TotalTime>528</TotalTime>
  <Words>266</Words>
  <Application>Microsoft Office PowerPoint</Application>
  <PresentationFormat>Předvádění na obrazovce (4:3)</PresentationFormat>
  <Paragraphs>40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Sousedství</vt:lpstr>
      <vt:lpstr>Prezentace aplikace PowerPoint</vt:lpstr>
      <vt:lpstr>Prezentace aplikace PowerPoint</vt:lpstr>
      <vt:lpstr>Půjčky a úvěry</vt:lpstr>
      <vt:lpstr>Půjčky a úvěry</vt:lpstr>
      <vt:lpstr>Půjčky a úvěry</vt:lpstr>
      <vt:lpstr>Použité 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ekonomické pojmy</dc:title>
  <dc:creator>PC2</dc:creator>
  <cp:lastModifiedBy>PC2</cp:lastModifiedBy>
  <cp:revision>171</cp:revision>
  <dcterms:created xsi:type="dcterms:W3CDTF">2013-04-15T08:11:55Z</dcterms:created>
  <dcterms:modified xsi:type="dcterms:W3CDTF">2013-09-02T10:57:04Z</dcterms:modified>
</cp:coreProperties>
</file>