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65" r:id="rId3"/>
    <p:sldId id="261" r:id="rId4"/>
    <p:sldId id="268" r:id="rId5"/>
    <p:sldId id="269" r:id="rId6"/>
    <p:sldId id="270" r:id="rId7"/>
    <p:sldId id="271" r:id="rId8"/>
    <p:sldId id="266"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cs-CZ" smtClean="0"/>
              <a:t>Kliknutím lze upravit styl.</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81938FCB-DBDF-4893-A148-08CEDC01DE31}" type="datetimeFigureOut">
              <a:rPr lang="cs-CZ" smtClean="0"/>
              <a:t>16.10.2013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1938FCB-DBDF-4893-A148-08CEDC01DE31}" type="datetimeFigureOut">
              <a:rPr lang="cs-CZ" smtClean="0"/>
              <a:t>16.10.2013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1938FCB-DBDF-4893-A148-08CEDC01DE31}" type="datetimeFigureOut">
              <a:rPr lang="cs-CZ" smtClean="0"/>
              <a:t>16.10.2013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81938FCB-DBDF-4893-A148-08CEDC01DE31}" type="datetimeFigureOut">
              <a:rPr lang="cs-CZ" smtClean="0"/>
              <a:t>16.10.2013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81938FCB-DBDF-4893-A148-08CEDC01DE31}" type="datetimeFigureOut">
              <a:rPr lang="cs-CZ" smtClean="0"/>
              <a:t>16.10.2013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1938FCB-DBDF-4893-A148-08CEDC01DE31}" type="datetimeFigureOut">
              <a:rPr lang="cs-CZ" smtClean="0"/>
              <a:t>16.10.2013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938FCB-DBDF-4893-A148-08CEDC01DE31}" type="datetimeFigureOut">
              <a:rPr lang="cs-CZ" smtClean="0"/>
              <a:t>16.10.2013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cs-CZ" smtClean="0"/>
              <a:t>Kliknutím lze upravit styl.</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1938FCB-DBDF-4893-A148-08CEDC01DE31}" type="datetimeFigureOut">
              <a:rPr lang="cs-CZ" smtClean="0"/>
              <a:t>16.10.2013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DB5BE36-6B56-4B6C-915F-175C4FD138A4}" type="slidenum">
              <a:rPr lang="cs-CZ" smtClean="0"/>
              <a:t>‹#›</a:t>
            </a:fld>
            <a:endParaRPr lang="cs-CZ"/>
          </a:p>
        </p:txBody>
      </p:sp>
      <p:sp>
        <p:nvSpPr>
          <p:cNvPr id="9" name="Content Placeholder 8"/>
          <p:cNvSpPr>
            <a:spLocks noGrp="1"/>
          </p:cNvSpPr>
          <p:nvPr>
            <p:ph sz="quarter" idx="13"/>
          </p:nvPr>
        </p:nvSpPr>
        <p:spPr>
          <a:xfrm>
            <a:off x="304800" y="381000"/>
            <a:ext cx="7772400" cy="494284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ransition spd="slow">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cs-CZ" smtClean="0"/>
              <a:t>Kliknutím lze upravit styl.</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81938FCB-DBDF-4893-A148-08CEDC01DE31}" type="datetimeFigureOut">
              <a:rPr lang="cs-CZ" smtClean="0"/>
              <a:t>16.10.2013</a:t>
            </a:fld>
            <a:endParaRPr lang="cs-CZ"/>
          </a:p>
        </p:txBody>
      </p:sp>
      <p:sp>
        <p:nvSpPr>
          <p:cNvPr id="9" name="Slide Number Placeholder 8"/>
          <p:cNvSpPr>
            <a:spLocks noGrp="1"/>
          </p:cNvSpPr>
          <p:nvPr>
            <p:ph type="sldNum" sz="quarter" idx="11"/>
          </p:nvPr>
        </p:nvSpPr>
        <p:spPr/>
        <p:txBody>
          <a:bodyPr/>
          <a:lstStyle/>
          <a:p>
            <a:fld id="{DDB5BE36-6B56-4B6C-915F-175C4FD138A4}" type="slidenum">
              <a:rPr lang="cs-CZ" smtClean="0"/>
              <a:t>‹#›</a:t>
            </a:fld>
            <a:endParaRPr lang="cs-CZ"/>
          </a:p>
        </p:txBody>
      </p:sp>
      <p:sp>
        <p:nvSpPr>
          <p:cNvPr id="10" name="Footer Placeholder 9"/>
          <p:cNvSpPr>
            <a:spLocks noGrp="1"/>
          </p:cNvSpPr>
          <p:nvPr>
            <p:ph type="ftr" sz="quarter" idx="12"/>
          </p:nvPr>
        </p:nvSpPr>
        <p:spPr/>
        <p:txBody>
          <a:bodyPr/>
          <a:lstStyle/>
          <a:p>
            <a:endParaRPr lang="cs-CZ"/>
          </a:p>
        </p:txBody>
      </p:sp>
    </p:spTree>
  </p:cSld>
  <p:clrMapOvr>
    <a:masterClrMapping/>
  </p:clrMapOvr>
  <p:transition spd="slow">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1938FCB-DBDF-4893-A148-08CEDC01DE31}" type="datetimeFigureOut">
              <a:rPr lang="cs-CZ" smtClean="0"/>
              <a:t>16.10.2013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1938FCB-DBDF-4893-A148-08CEDC01DE31}" type="datetimeFigureOut">
              <a:rPr lang="cs-CZ" smtClean="0"/>
              <a:t>16.10.2013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DB5BE36-6B56-4B6C-915F-175C4FD138A4}" type="slidenum">
              <a:rPr lang="cs-CZ" smtClean="0"/>
              <a:t>‹#›</a:t>
            </a:fld>
            <a:endParaRPr lang="cs-CZ"/>
          </a:p>
        </p:txBody>
      </p:sp>
    </p:spTree>
  </p:cSld>
  <p:clrMapOvr>
    <a:masterClrMapping/>
  </p:clrMapOvr>
  <p:transition spd="slow">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DB5BE36-6B56-4B6C-915F-175C4FD138A4}" type="slidenum">
              <a:rPr lang="cs-CZ" smtClean="0"/>
              <a:t>‹#›</a:t>
            </a:fld>
            <a:endParaRPr lang="cs-CZ"/>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cs-CZ"/>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81938FCB-DBDF-4893-A148-08CEDC01DE31}" type="datetimeFigureOut">
              <a:rPr lang="cs-CZ" smtClean="0"/>
              <a:t>16.10.2013</a:t>
            </a:fld>
            <a:endParaRPr lang="cs-CZ"/>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wipe dir="r"/>
  </p:transition>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extLst>
              <p:ext uri="{D42A27DB-BD31-4B8C-83A1-F6EECF244321}">
                <p14:modId xmlns:p14="http://schemas.microsoft.com/office/powerpoint/2010/main" val="2371392457"/>
              </p:ext>
            </p:extLst>
          </p:nvPr>
        </p:nvGraphicFramePr>
        <p:xfrm>
          <a:off x="899592" y="2780928"/>
          <a:ext cx="6929486" cy="3720476"/>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720080">
                <a:tc gridSpan="2">
                  <a:txBody>
                    <a:bodyPr/>
                    <a:lstStyle/>
                    <a:p>
                      <a:pPr marL="717550" marR="0" lvl="0" indent="0" algn="ctr" defTabSz="914400" rtl="0" eaLnBrk="1" fontAlgn="auto" latinLnBrk="0" hangingPunct="1">
                        <a:lnSpc>
                          <a:spcPct val="100000"/>
                        </a:lnSpc>
                        <a:spcBef>
                          <a:spcPts val="0"/>
                        </a:spcBef>
                        <a:spcAft>
                          <a:spcPts val="0"/>
                        </a:spcAft>
                        <a:buClrTx/>
                        <a:buSzTx/>
                        <a:buFontTx/>
                        <a:buNone/>
                        <a:tabLst/>
                        <a:defRPr/>
                      </a:pPr>
                      <a:r>
                        <a:rPr lang="cs-CZ" sz="1700" dirty="0" smtClean="0">
                          <a:latin typeface="Arial" pitchFamily="34" charset="0"/>
                          <a:cs typeface="Arial" pitchFamily="34" charset="0"/>
                        </a:rPr>
                        <a:t>Střední odborná škola a Střední odborné učiliště, </a:t>
                      </a:r>
                      <a:br>
                        <a:rPr lang="cs-CZ" sz="1700" dirty="0" smtClean="0">
                          <a:latin typeface="Arial" pitchFamily="34" charset="0"/>
                          <a:cs typeface="Arial" pitchFamily="34" charset="0"/>
                        </a:rPr>
                      </a:br>
                      <a:r>
                        <a:rPr lang="cs-CZ" sz="1700" dirty="0" smtClean="0">
                          <a:latin typeface="Arial" pitchFamily="34" charset="0"/>
                          <a:cs typeface="Arial" pitchFamily="34" charset="0"/>
                        </a:rPr>
                        <a:t>Hradec Králové, </a:t>
                      </a:r>
                      <a:r>
                        <a:rPr lang="cs-CZ" sz="1700" dirty="0" err="1" smtClean="0">
                          <a:latin typeface="Arial" pitchFamily="34" charset="0"/>
                          <a:cs typeface="Arial" pitchFamily="34" charset="0"/>
                        </a:rPr>
                        <a:t>Vocelova</a:t>
                      </a:r>
                      <a:r>
                        <a:rPr lang="cs-CZ" sz="1700" dirty="0" smtClean="0">
                          <a:latin typeface="Arial" pitchFamily="34" charset="0"/>
                          <a:cs typeface="Arial" pitchFamily="34" charset="0"/>
                        </a:rPr>
                        <a:t> 1338, příspěvková organizace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Registrační číslo projektu: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indent="0" algn="l"/>
                      <a:r>
                        <a:rPr lang="cs-CZ" sz="1600" kern="1200" dirty="0" smtClean="0">
                          <a:latin typeface="Arial" pitchFamily="34" charset="0"/>
                          <a:cs typeface="Times New Roman" pitchFamily="18" charset="0"/>
                        </a:rPr>
                        <a:t>CZ.1.07/1.5.00/34.0245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Číslo DUM:</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kern="1200" dirty="0" smtClean="0">
                          <a:latin typeface="Arial" pitchFamily="34" charset="0"/>
                          <a:cs typeface="Times New Roman" pitchFamily="18" charset="0"/>
                        </a:rPr>
                        <a:t>VY_62_INOVACE_01_B_17</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Tematická oblast: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600" dirty="0" smtClean="0">
                          <a:latin typeface="Arial" pitchFamily="34" charset="0"/>
                          <a:cs typeface="Times New Roman" pitchFamily="18" charset="0"/>
                        </a:rPr>
                        <a:t>Finanční gramotnost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Téma: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Cvičení</a:t>
                      </a:r>
                      <a:r>
                        <a:rPr lang="cs-CZ" sz="1600" baseline="0" dirty="0" smtClean="0">
                          <a:latin typeface="Arial" pitchFamily="34" charset="0"/>
                          <a:cs typeface="Times New Roman" pitchFamily="18" charset="0"/>
                        </a:rPr>
                        <a:t> – osobní </a:t>
                      </a:r>
                      <a:r>
                        <a:rPr lang="cs-CZ" sz="1600" baseline="0" dirty="0" smtClean="0">
                          <a:latin typeface="Arial" pitchFamily="34" charset="0"/>
                          <a:cs typeface="Times New Roman" pitchFamily="18" charset="0"/>
                        </a:rPr>
                        <a:t>finance</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Autor:</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Ing.</a:t>
                      </a:r>
                      <a:r>
                        <a:rPr lang="cs-CZ" sz="1600" baseline="0" dirty="0" smtClean="0">
                          <a:latin typeface="Arial" pitchFamily="34" charset="0"/>
                          <a:cs typeface="Times New Roman" pitchFamily="18" charset="0"/>
                        </a:rPr>
                        <a:t> Miroslav Vávra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Datum vytvoření: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září 2013</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pic>
        <p:nvPicPr>
          <p:cNvPr id="7"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27584" y="476672"/>
            <a:ext cx="6896100" cy="1503363"/>
          </a:xfrm>
          <a:prstGeom prst="rect">
            <a:avLst/>
          </a:prstGeom>
          <a:noFill/>
          <a:ln w="9525">
            <a:noFill/>
            <a:miter lim="800000"/>
            <a:headEnd/>
            <a:tailEnd/>
          </a:ln>
          <a:effectLst>
            <a:outerShdw sx="1000" sy="1000" algn="ctr" rotWithShape="0">
              <a:srgbClr val="000000"/>
            </a:outerShdw>
          </a:effectLst>
        </p:spPr>
      </p:pic>
      <p:pic>
        <p:nvPicPr>
          <p:cNvPr id="4"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09506" y="476671"/>
            <a:ext cx="6896100" cy="1503363"/>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1000424773"/>
      </p:ext>
    </p:extLst>
  </p:cSld>
  <p:clrMapOvr>
    <a:masterClrMapping/>
  </p:clrMapOvr>
  <p:transition spd="slow">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27584" y="476672"/>
            <a:ext cx="6896100" cy="1503363"/>
          </a:xfrm>
          <a:prstGeom prst="rect">
            <a:avLst/>
          </a:prstGeom>
          <a:noFill/>
          <a:ln w="9525">
            <a:noFill/>
            <a:miter lim="800000"/>
            <a:headEnd/>
            <a:tailEnd/>
          </a:ln>
          <a:effectLst>
            <a:outerShdw sx="1000" sy="1000" algn="ctr" rotWithShape="0">
              <a:srgbClr val="000000"/>
            </a:outerShdw>
          </a:effectLst>
        </p:spPr>
      </p:pic>
      <p:pic>
        <p:nvPicPr>
          <p:cNvPr id="4"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09506" y="476671"/>
            <a:ext cx="6896100" cy="1503363"/>
          </a:xfrm>
          <a:prstGeom prst="rect">
            <a:avLst/>
          </a:prstGeom>
          <a:noFill/>
          <a:ln w="9525">
            <a:noFill/>
            <a:miter lim="800000"/>
            <a:headEnd/>
            <a:tailEnd/>
          </a:ln>
          <a:effectLst>
            <a:outerShdw sx="1000" sy="1000" algn="ctr" rotWithShape="0">
              <a:srgbClr val="000000"/>
            </a:outerShdw>
          </a:effectLst>
        </p:spPr>
      </p:pic>
      <p:sp>
        <p:nvSpPr>
          <p:cNvPr id="6" name="Zástupný symbol pro obsah 6"/>
          <p:cNvSpPr txBox="1">
            <a:spLocks/>
          </p:cNvSpPr>
          <p:nvPr/>
        </p:nvSpPr>
        <p:spPr>
          <a:xfrm>
            <a:off x="457200" y="1916832"/>
            <a:ext cx="7571184" cy="4536503"/>
          </a:xfrm>
          <a:prstGeom prst="rect">
            <a:avLst/>
          </a:prstGeom>
        </p:spPr>
        <p:txBody>
          <a:bodyPr vert="horz" lIns="91440" tIns="45720" rIns="91440" bIns="45720" rtlCol="0">
            <a:normAutofit/>
          </a:bodyPr>
          <a:lstStyle/>
          <a:p>
            <a:pPr marL="432000" marR="0" lvl="0" indent="-432000" algn="just" defTabSz="914400" rtl="0" eaLnBrk="1" fontAlgn="auto" latinLnBrk="0" hangingPunct="1">
              <a:lnSpc>
                <a:spcPct val="120000"/>
              </a:lnSpc>
              <a:spcBef>
                <a:spcPts val="600"/>
              </a:spcBef>
              <a:spcAft>
                <a:spcPts val="1200"/>
              </a:spcAft>
              <a:buClrTx/>
              <a:buSzTx/>
              <a:tabLst/>
              <a:defRPr/>
            </a:pPr>
            <a:r>
              <a:rPr lang="cs-CZ" sz="2400" dirty="0">
                <a:latin typeface="Arial" pitchFamily="34" charset="0"/>
                <a:cs typeface="Arial" pitchFamily="34" charset="0"/>
              </a:rPr>
              <a:t>Anotace</a:t>
            </a:r>
          </a:p>
          <a:p>
            <a:pPr marR="0" lvl="0" algn="just" defTabSz="914400" rtl="0" eaLnBrk="1" fontAlgn="auto" latinLnBrk="0" hangingPunct="1">
              <a:lnSpc>
                <a:spcPct val="120000"/>
              </a:lnSpc>
              <a:spcBef>
                <a:spcPts val="600"/>
              </a:spcBef>
              <a:spcAft>
                <a:spcPts val="1200"/>
              </a:spcAft>
              <a:buClrTx/>
              <a:buSzTx/>
              <a:tabLst/>
              <a:defRPr/>
            </a:pPr>
            <a:r>
              <a:rPr lang="cs-CZ" sz="1600" dirty="0" smtClean="0">
                <a:latin typeface="Arial" pitchFamily="34" charset="0"/>
                <a:cs typeface="Arial" pitchFamily="34" charset="0"/>
              </a:rPr>
              <a:t>Materiál je určen pro žáky středních odborných škol a středních odborných učilišť v rámci výuky finanční gramotnosti v bloku ekonomických a příbuzných předmětů, inovuje výuku použitím multimediálních pomůcek – prezentace doplněné textem podporujícím výklad učitele.</a:t>
            </a:r>
          </a:p>
          <a:p>
            <a:pPr marL="432000" marR="0" lvl="0" indent="-432000" algn="just" defTabSz="914400" rtl="0" eaLnBrk="1" fontAlgn="auto" latinLnBrk="0" hangingPunct="1">
              <a:lnSpc>
                <a:spcPct val="120000"/>
              </a:lnSpc>
              <a:spcBef>
                <a:spcPts val="600"/>
              </a:spcBef>
              <a:spcAft>
                <a:spcPts val="1200"/>
              </a:spcAft>
              <a:buClrTx/>
              <a:buSzTx/>
              <a:tabLst/>
              <a:defRPr/>
            </a:pPr>
            <a:r>
              <a:rPr lang="cs-CZ" sz="2400" dirty="0">
                <a:latin typeface="Arial" pitchFamily="34" charset="0"/>
                <a:cs typeface="Arial" pitchFamily="34" charset="0"/>
              </a:rPr>
              <a:t>Metodický</a:t>
            </a:r>
            <a:r>
              <a:rPr kumimoji="0" lang="cs-CZ" sz="3000" b="1" i="0" u="none" strike="noStrike" kern="1200" cap="none" spc="0" normalizeH="0" baseline="0" noProof="0" dirty="0" smtClean="0">
                <a:ln>
                  <a:noFill/>
                </a:ln>
                <a:effectLst/>
                <a:uLnTx/>
                <a:uFillTx/>
                <a:latin typeface="Arial" pitchFamily="34" charset="0"/>
                <a:ea typeface="+mn-ea"/>
                <a:cs typeface="Arial" pitchFamily="34" charset="0"/>
              </a:rPr>
              <a:t> </a:t>
            </a:r>
            <a:r>
              <a:rPr lang="cs-CZ" sz="2400" dirty="0">
                <a:latin typeface="Arial" pitchFamily="34" charset="0"/>
                <a:cs typeface="Arial" pitchFamily="34" charset="0"/>
              </a:rPr>
              <a:t>pokyn</a:t>
            </a:r>
          </a:p>
          <a:p>
            <a:pPr lvl="0" algn="just">
              <a:lnSpc>
                <a:spcPct val="120000"/>
              </a:lnSpc>
              <a:spcBef>
                <a:spcPts val="600"/>
              </a:spcBef>
              <a:spcAft>
                <a:spcPts val="1200"/>
              </a:spcAft>
              <a:defRPr/>
            </a:pPr>
            <a:r>
              <a:rPr lang="cs-CZ" sz="1600" dirty="0">
                <a:latin typeface="Arial" pitchFamily="34" charset="0"/>
                <a:cs typeface="Arial" pitchFamily="34" charset="0"/>
              </a:rPr>
              <a:t>Materiál používá učitel při výkladu – pro větší názornost a atraktivnost výuky a zároveň jej mohou využívat žáci pro domácí přípravu na výuku.</a:t>
            </a:r>
          </a:p>
          <a:p>
            <a:pPr marL="0" marR="0" lvl="0" indent="0"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smtClean="0">
              <a:ln>
                <a:noFill/>
              </a:ln>
              <a:effectLst/>
              <a:uLnTx/>
              <a:uFillTx/>
              <a:latin typeface="Arial" pitchFamily="34" charset="0"/>
              <a:ea typeface="+mn-ea"/>
              <a:cs typeface="Arial" pitchFamily="34" charset="0"/>
            </a:endParaRPr>
          </a:p>
          <a:p>
            <a:pPr marL="0" marR="0" lvl="0" indent="0" algn="ctr"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a:ln>
                <a:noFill/>
              </a:ln>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292402619"/>
      </p:ext>
    </p:extLst>
  </p:cSld>
  <p:clrMapOvr>
    <a:masterClrMapping/>
  </p:clrMapOvr>
  <p:transition spd="slow">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51520" y="116633"/>
            <a:ext cx="7978080" cy="648072"/>
          </a:xfrm>
        </p:spPr>
        <p:txBody>
          <a:bodyPr/>
          <a:lstStyle/>
          <a:p>
            <a:pPr algn="ctr"/>
            <a:r>
              <a:rPr lang="cs-CZ" sz="4000" b="1" dirty="0" smtClean="0"/>
              <a:t>Cvičení – osobní finance</a:t>
            </a:r>
            <a:endParaRPr lang="cs-CZ" sz="4000" b="1" dirty="0"/>
          </a:p>
        </p:txBody>
      </p:sp>
      <p:sp>
        <p:nvSpPr>
          <p:cNvPr id="3" name="Podnadpis 2"/>
          <p:cNvSpPr>
            <a:spLocks noGrp="1"/>
          </p:cNvSpPr>
          <p:nvPr>
            <p:ph type="subTitle" idx="1"/>
          </p:nvPr>
        </p:nvSpPr>
        <p:spPr>
          <a:xfrm>
            <a:off x="107504" y="836712"/>
            <a:ext cx="8280920" cy="6480720"/>
          </a:xfrm>
        </p:spPr>
        <p:txBody>
          <a:bodyPr>
            <a:noAutofit/>
          </a:bodyPr>
          <a:lstStyle/>
          <a:p>
            <a:pPr lvl="0">
              <a:lnSpc>
                <a:spcPct val="115000"/>
              </a:lnSpc>
              <a:spcAft>
                <a:spcPts val="1000"/>
              </a:spcAft>
            </a:pPr>
            <a:r>
              <a:rPr lang="cs-CZ" dirty="0" smtClean="0">
                <a:solidFill>
                  <a:schemeClr val="tx1"/>
                </a:solidFill>
                <a:latin typeface="Arial" pitchFamily="34" charset="0"/>
                <a:ea typeface="Calibri"/>
                <a:cs typeface="Arial" pitchFamily="34" charset="0"/>
              </a:rPr>
              <a:t>1. Dana </a:t>
            </a:r>
            <a:r>
              <a:rPr lang="cs-CZ" dirty="0">
                <a:solidFill>
                  <a:schemeClr val="tx1"/>
                </a:solidFill>
                <a:latin typeface="Arial" pitchFamily="34" charset="0"/>
                <a:ea typeface="Calibri"/>
                <a:cs typeface="Arial" pitchFamily="34" charset="0"/>
              </a:rPr>
              <a:t>Středová, která studuje 2. </a:t>
            </a:r>
            <a:r>
              <a:rPr lang="cs-CZ" dirty="0" smtClean="0">
                <a:solidFill>
                  <a:schemeClr val="tx1"/>
                </a:solidFill>
                <a:latin typeface="Arial" pitchFamily="34" charset="0"/>
                <a:ea typeface="Calibri"/>
                <a:cs typeface="Arial" pitchFamily="34" charset="0"/>
              </a:rPr>
              <a:t>ročník </a:t>
            </a:r>
            <a:r>
              <a:rPr lang="cs-CZ" dirty="0">
                <a:solidFill>
                  <a:schemeClr val="tx1"/>
                </a:solidFill>
                <a:latin typeface="Arial" pitchFamily="34" charset="0"/>
                <a:ea typeface="Calibri"/>
                <a:cs typeface="Arial" pitchFamily="34" charset="0"/>
              </a:rPr>
              <a:t>střední školy, dostává od září měsíčně od rodičů 200 Kč kapesného. Na brigádě si vydělává 200 Kč týdně (čistý příjem). Dana využívá kapesné a příjem z brigády na nákup občerstvení ve školním bufetu (týdně spotřebuje 120 Kč), kredit do mobilního telefonu (měsíčně 110 Kč), vstupenky do kina a na jiné kulturní akce činí měsíčně 190 Kč. Obědy ve školní jídelně, dopravu, učebnice, školní pomůcky a exkurze hradí rodiče</a:t>
            </a:r>
            <a:r>
              <a:rPr lang="cs-CZ" dirty="0" smtClean="0">
                <a:solidFill>
                  <a:schemeClr val="tx1"/>
                </a:solidFill>
                <a:latin typeface="Arial" pitchFamily="34" charset="0"/>
                <a:ea typeface="Calibri"/>
                <a:cs typeface="Arial" pitchFamily="34" charset="0"/>
              </a:rPr>
              <a:t>.</a:t>
            </a:r>
            <a:endParaRPr lang="cs-CZ" dirty="0">
              <a:solidFill>
                <a:schemeClr val="tx1"/>
              </a:solidFill>
              <a:latin typeface="Arial" pitchFamily="34" charset="0"/>
              <a:ea typeface="Calibri"/>
              <a:cs typeface="Arial" pitchFamily="34" charset="0"/>
            </a:endParaRPr>
          </a:p>
          <a:p>
            <a:pPr lvl="0">
              <a:lnSpc>
                <a:spcPct val="115000"/>
              </a:lnSpc>
              <a:spcAft>
                <a:spcPts val="0"/>
              </a:spcAft>
            </a:pPr>
            <a:r>
              <a:rPr lang="cs-CZ" smtClean="0">
                <a:solidFill>
                  <a:schemeClr val="tx1"/>
                </a:solidFill>
                <a:latin typeface="Arial" pitchFamily="34" charset="0"/>
                <a:ea typeface="Calibri"/>
                <a:cs typeface="Arial" pitchFamily="34" charset="0"/>
              </a:rPr>
              <a:t>a) sestavte </a:t>
            </a:r>
            <a:r>
              <a:rPr lang="cs-CZ" dirty="0">
                <a:solidFill>
                  <a:schemeClr val="tx1"/>
                </a:solidFill>
                <a:latin typeface="Arial" pitchFamily="34" charset="0"/>
                <a:ea typeface="Calibri"/>
                <a:cs typeface="Arial" pitchFamily="34" charset="0"/>
              </a:rPr>
              <a:t>osobní rozpočet Dany Středové</a:t>
            </a:r>
          </a:p>
          <a:p>
            <a:pPr marL="457200">
              <a:lnSpc>
                <a:spcPct val="115000"/>
              </a:lnSpc>
              <a:spcAft>
                <a:spcPts val="1000"/>
              </a:spcAft>
            </a:pPr>
            <a:r>
              <a:rPr lang="cs-CZ" sz="2400" dirty="0">
                <a:solidFill>
                  <a:schemeClr val="tx1"/>
                </a:solidFill>
                <a:latin typeface="Arial" pitchFamily="34" charset="0"/>
                <a:ea typeface="Calibri"/>
                <a:cs typeface="Arial" pitchFamily="34" charset="0"/>
              </a:rPr>
              <a:t> </a:t>
            </a:r>
          </a:p>
          <a:p>
            <a:pPr>
              <a:lnSpc>
                <a:spcPct val="115000"/>
              </a:lnSpc>
              <a:spcAft>
                <a:spcPts val="1000"/>
              </a:spcAft>
            </a:pPr>
            <a:r>
              <a:rPr lang="cs-CZ" sz="2400" b="1" dirty="0">
                <a:solidFill>
                  <a:schemeClr val="tx1"/>
                </a:solidFill>
                <a:ea typeface="Calibri"/>
                <a:cs typeface="Times New Roman"/>
              </a:rPr>
              <a:t> </a:t>
            </a:r>
            <a:endParaRPr lang="cs-CZ" sz="2400" dirty="0">
              <a:solidFill>
                <a:schemeClr val="tx1"/>
              </a:solidFill>
              <a:ea typeface="Calibri"/>
              <a:cs typeface="Times New Roman"/>
            </a:endParaRPr>
          </a:p>
          <a:p>
            <a:pPr>
              <a:lnSpc>
                <a:spcPct val="115000"/>
              </a:lnSpc>
              <a:spcAft>
                <a:spcPts val="1000"/>
              </a:spcAft>
            </a:pPr>
            <a:r>
              <a:rPr lang="cs-CZ" sz="2400" b="1" dirty="0">
                <a:solidFill>
                  <a:schemeClr val="tx1"/>
                </a:solidFill>
                <a:ea typeface="Calibri"/>
                <a:cs typeface="Times New Roman"/>
              </a:rPr>
              <a:t> </a:t>
            </a:r>
            <a:endParaRPr lang="cs-CZ" sz="2400" dirty="0">
              <a:solidFill>
                <a:schemeClr val="tx1"/>
              </a:solidFill>
              <a:ea typeface="Calibri"/>
              <a:cs typeface="Times New Roman"/>
            </a:endParaRPr>
          </a:p>
          <a:p>
            <a:pPr>
              <a:lnSpc>
                <a:spcPct val="115000"/>
              </a:lnSpc>
              <a:spcAft>
                <a:spcPts val="1000"/>
              </a:spcAft>
            </a:pPr>
            <a:r>
              <a:rPr lang="cs-CZ" sz="2400" b="1" dirty="0">
                <a:solidFill>
                  <a:schemeClr val="tx1"/>
                </a:solidFill>
                <a:ea typeface="Calibri"/>
                <a:cs typeface="Times New Roman"/>
              </a:rPr>
              <a:t> </a:t>
            </a:r>
            <a:endParaRPr lang="cs-CZ" sz="2400" dirty="0">
              <a:solidFill>
                <a:schemeClr val="tx1"/>
              </a:solidFill>
              <a:ea typeface="Calibri"/>
              <a:cs typeface="Times New Roman"/>
            </a:endParaRPr>
          </a:p>
          <a:p>
            <a:pPr>
              <a:lnSpc>
                <a:spcPct val="115000"/>
              </a:lnSpc>
              <a:spcAft>
                <a:spcPts val="1000"/>
              </a:spcAft>
            </a:pPr>
            <a:r>
              <a:rPr lang="cs-CZ" sz="2400" b="1" dirty="0">
                <a:solidFill>
                  <a:schemeClr val="tx1"/>
                </a:solidFill>
                <a:ea typeface="Calibri"/>
                <a:cs typeface="Times New Roman"/>
              </a:rPr>
              <a:t> </a:t>
            </a:r>
            <a:endParaRPr lang="cs-CZ" sz="2400" dirty="0">
              <a:solidFill>
                <a:schemeClr val="tx1"/>
              </a:solidFill>
              <a:ea typeface="Calibri"/>
              <a:cs typeface="Times New Roman"/>
            </a:endParaRPr>
          </a:p>
          <a:p>
            <a:pPr>
              <a:lnSpc>
                <a:spcPct val="115000"/>
              </a:lnSpc>
              <a:spcAft>
                <a:spcPts val="1000"/>
              </a:spcAft>
            </a:pPr>
            <a:r>
              <a:rPr lang="cs-CZ" sz="2400" b="1" dirty="0">
                <a:ea typeface="Calibri"/>
                <a:cs typeface="Times New Roman"/>
              </a:rPr>
              <a:t> </a:t>
            </a:r>
            <a:endParaRPr lang="cs-CZ" sz="2400" dirty="0">
              <a:ea typeface="Calibri"/>
              <a:cs typeface="Times New Roman"/>
            </a:endParaRPr>
          </a:p>
          <a:p>
            <a:pPr>
              <a:lnSpc>
                <a:spcPct val="115000"/>
              </a:lnSpc>
              <a:spcAft>
                <a:spcPts val="1000"/>
              </a:spcAft>
            </a:pPr>
            <a:r>
              <a:rPr lang="cs-CZ" sz="2400" b="1" dirty="0">
                <a:ea typeface="Calibri"/>
                <a:cs typeface="Times New Roman"/>
              </a:rPr>
              <a:t> </a:t>
            </a:r>
            <a:endParaRPr lang="cs-CZ" sz="2400" dirty="0">
              <a:ea typeface="Calibri"/>
              <a:cs typeface="Times New Roman"/>
            </a:endParaRPr>
          </a:p>
          <a:p>
            <a:pPr>
              <a:lnSpc>
                <a:spcPct val="115000"/>
              </a:lnSpc>
              <a:spcAft>
                <a:spcPts val="1000"/>
              </a:spcAft>
            </a:pPr>
            <a:r>
              <a:rPr lang="cs-CZ" sz="2400" dirty="0">
                <a:ea typeface="Calibri"/>
                <a:cs typeface="Times New Roman"/>
              </a:rPr>
              <a:t> </a:t>
            </a:r>
          </a:p>
          <a:p>
            <a:pPr marL="342900" lvl="0" indent="-342900">
              <a:lnSpc>
                <a:spcPct val="115000"/>
              </a:lnSpc>
              <a:spcAft>
                <a:spcPts val="0"/>
              </a:spcAft>
              <a:buFont typeface="+mj-lt"/>
              <a:buAutoNum type="alphaLcParenR"/>
            </a:pPr>
            <a:r>
              <a:rPr lang="cs-CZ" sz="2400" dirty="0"/>
              <a:t/>
            </a:r>
            <a:br>
              <a:rPr lang="cs-CZ" sz="2400" dirty="0"/>
            </a:br>
            <a:r>
              <a:rPr lang="cs-CZ" sz="2400" dirty="0">
                <a:ea typeface="Calibri"/>
                <a:cs typeface="Times New Roman"/>
              </a:rPr>
              <a:t>Rozhodněte, kolik může koncem prosince věnovat na nákup vánočních dárků ze svých úspor a mimořádné odměny 500 Kč z brigády v prosinci</a:t>
            </a:r>
          </a:p>
          <a:p>
            <a:pPr marL="457200">
              <a:lnSpc>
                <a:spcPct val="115000"/>
              </a:lnSpc>
              <a:spcAft>
                <a:spcPts val="0"/>
              </a:spcAft>
            </a:pPr>
            <a:r>
              <a:rPr lang="cs-CZ" sz="2400" dirty="0">
                <a:ea typeface="Calibri"/>
                <a:cs typeface="Times New Roman"/>
              </a:rPr>
              <a:t> </a:t>
            </a:r>
          </a:p>
          <a:p>
            <a:pPr marL="457200">
              <a:lnSpc>
                <a:spcPct val="115000"/>
              </a:lnSpc>
              <a:spcAft>
                <a:spcPts val="0"/>
              </a:spcAft>
            </a:pPr>
            <a:r>
              <a:rPr lang="cs-CZ" sz="2400" dirty="0">
                <a:ea typeface="Calibri"/>
                <a:cs typeface="Times New Roman"/>
              </a:rPr>
              <a:t>………………………………………………………………………………………………………………………………………………</a:t>
            </a:r>
          </a:p>
          <a:p>
            <a:pPr marL="457200">
              <a:lnSpc>
                <a:spcPct val="115000"/>
              </a:lnSpc>
              <a:spcAft>
                <a:spcPts val="0"/>
              </a:spcAft>
            </a:pPr>
            <a:r>
              <a:rPr lang="cs-CZ" sz="2400" dirty="0">
                <a:ea typeface="Calibri"/>
                <a:cs typeface="Times New Roman"/>
              </a:rPr>
              <a:t> </a:t>
            </a:r>
          </a:p>
          <a:p>
            <a:pPr marL="457200">
              <a:lnSpc>
                <a:spcPct val="115000"/>
              </a:lnSpc>
              <a:spcAft>
                <a:spcPts val="1000"/>
              </a:spcAft>
            </a:pPr>
            <a:r>
              <a:rPr lang="cs-CZ" sz="2400" dirty="0">
                <a:ea typeface="Calibri"/>
                <a:cs typeface="Times New Roman"/>
              </a:rPr>
              <a:t>……………………………………………………………………………………………………………………………………………..</a:t>
            </a:r>
          </a:p>
          <a:p>
            <a:pPr>
              <a:lnSpc>
                <a:spcPct val="115000"/>
              </a:lnSpc>
              <a:spcAft>
                <a:spcPts val="1000"/>
              </a:spcAft>
            </a:pPr>
            <a:r>
              <a:rPr lang="cs-CZ" sz="2400" dirty="0">
                <a:ea typeface="Calibri"/>
                <a:cs typeface="Times New Roman"/>
              </a:rPr>
              <a:t> </a:t>
            </a:r>
          </a:p>
          <a:p>
            <a:pPr marL="342900" lvl="0" indent="-342900">
              <a:lnSpc>
                <a:spcPct val="115000"/>
              </a:lnSpc>
              <a:spcAft>
                <a:spcPts val="0"/>
              </a:spcAft>
              <a:buFont typeface="+mj-lt"/>
              <a:buAutoNum type="alphaLcParenR"/>
            </a:pPr>
            <a:r>
              <a:rPr lang="cs-CZ" sz="2400" dirty="0">
                <a:ea typeface="Calibri"/>
                <a:cs typeface="Times New Roman"/>
              </a:rPr>
              <a:t>V únoru se Dana rozhodla, že by si na konci května ráda koupila nové boty na léto za 1200 Kč. Předchozí naspořené prostředky věnovala na vánoční dárky, takže na konci ledna měla k dispozici 300 Kč. Rozhodněte, zda Dana bude mít na konci května k dispozici potřebnou částku.</a:t>
            </a:r>
          </a:p>
          <a:p>
            <a:pPr marL="457200">
              <a:lnSpc>
                <a:spcPct val="115000"/>
              </a:lnSpc>
              <a:spcAft>
                <a:spcPts val="0"/>
              </a:spcAft>
            </a:pPr>
            <a:r>
              <a:rPr lang="cs-CZ" sz="2400" dirty="0">
                <a:ea typeface="Calibri"/>
                <a:cs typeface="Times New Roman"/>
              </a:rPr>
              <a:t> </a:t>
            </a:r>
          </a:p>
          <a:p>
            <a:pPr marL="457200">
              <a:lnSpc>
                <a:spcPct val="115000"/>
              </a:lnSpc>
              <a:spcAft>
                <a:spcPts val="0"/>
              </a:spcAft>
            </a:pPr>
            <a:r>
              <a:rPr lang="cs-CZ" sz="2400" dirty="0">
                <a:ea typeface="Calibri"/>
                <a:cs typeface="Times New Roman"/>
              </a:rPr>
              <a:t>……………………………………………………………………………………………………………………………………………..</a:t>
            </a:r>
          </a:p>
          <a:p>
            <a:pPr marL="457200">
              <a:lnSpc>
                <a:spcPct val="115000"/>
              </a:lnSpc>
              <a:spcAft>
                <a:spcPts val="0"/>
              </a:spcAft>
            </a:pPr>
            <a:r>
              <a:rPr lang="cs-CZ" sz="2400" dirty="0">
                <a:ea typeface="Calibri"/>
                <a:cs typeface="Times New Roman"/>
              </a:rPr>
              <a:t> </a:t>
            </a:r>
          </a:p>
          <a:p>
            <a:pPr marL="457200">
              <a:lnSpc>
                <a:spcPct val="115000"/>
              </a:lnSpc>
              <a:spcAft>
                <a:spcPts val="1000"/>
              </a:spcAft>
            </a:pPr>
            <a:r>
              <a:rPr lang="cs-CZ" sz="2400" dirty="0">
                <a:ea typeface="Calibri"/>
                <a:cs typeface="Times New Roman"/>
              </a:rPr>
              <a:t>……………………………………………………………………………………………………………………………………………..</a:t>
            </a:r>
          </a:p>
          <a:p>
            <a:pPr>
              <a:lnSpc>
                <a:spcPct val="115000"/>
              </a:lnSpc>
              <a:spcAft>
                <a:spcPts val="1000"/>
              </a:spcAft>
            </a:pPr>
            <a:r>
              <a:rPr lang="cs-CZ" sz="2400" dirty="0">
                <a:ea typeface="Calibri"/>
                <a:cs typeface="Times New Roman"/>
              </a:rPr>
              <a:t> </a:t>
            </a:r>
          </a:p>
        </p:txBody>
      </p:sp>
      <p:cxnSp>
        <p:nvCxnSpPr>
          <p:cNvPr id="5" name="Přímá spojnice 4"/>
          <p:cNvCxnSpPr/>
          <p:nvPr/>
        </p:nvCxnSpPr>
        <p:spPr>
          <a:xfrm>
            <a:off x="251520" y="4058669"/>
            <a:ext cx="79928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nice 8"/>
          <p:cNvCxnSpPr/>
          <p:nvPr/>
        </p:nvCxnSpPr>
        <p:spPr>
          <a:xfrm>
            <a:off x="3779912" y="4058669"/>
            <a:ext cx="36004" cy="261069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0582485"/>
      </p:ext>
    </p:extLst>
  </p:cSld>
  <p:clrMapOvr>
    <a:masterClrMapping/>
  </p:clrMapOvr>
  <p:transition spd="slow">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17659" y="-171400"/>
            <a:ext cx="8208912" cy="1484784"/>
          </a:xfrm>
        </p:spPr>
        <p:txBody>
          <a:bodyPr/>
          <a:lstStyle/>
          <a:p>
            <a:pPr algn="ctr"/>
            <a:r>
              <a:rPr lang="cs-CZ" sz="4000" b="1" dirty="0" smtClean="0"/>
              <a:t>Cvičení – osobní finance</a:t>
            </a:r>
            <a:endParaRPr lang="cs-CZ" sz="4000" b="1" dirty="0"/>
          </a:p>
        </p:txBody>
      </p:sp>
      <p:sp>
        <p:nvSpPr>
          <p:cNvPr id="2" name="Zástupný symbol pro obsah 1"/>
          <p:cNvSpPr>
            <a:spLocks noGrp="1"/>
          </p:cNvSpPr>
          <p:nvPr>
            <p:ph idx="1"/>
          </p:nvPr>
        </p:nvSpPr>
        <p:spPr>
          <a:xfrm>
            <a:off x="29491" y="1060911"/>
            <a:ext cx="8424936" cy="5805264"/>
          </a:xfrm>
        </p:spPr>
        <p:txBody>
          <a:bodyPr>
            <a:noAutofit/>
          </a:bodyPr>
          <a:lstStyle/>
          <a:p>
            <a:pPr marL="0" lvl="0" indent="0">
              <a:lnSpc>
                <a:spcPct val="115000"/>
              </a:lnSpc>
              <a:buNone/>
            </a:pPr>
            <a:r>
              <a:rPr lang="cs-CZ" sz="2400" dirty="0" smtClean="0">
                <a:ea typeface="Calibri"/>
                <a:cs typeface="Times New Roman"/>
              </a:rPr>
              <a:t>b</a:t>
            </a:r>
            <a:r>
              <a:rPr lang="cs-CZ" sz="2400" dirty="0" smtClean="0">
                <a:latin typeface="Arial" pitchFamily="34" charset="0"/>
                <a:ea typeface="Calibri"/>
                <a:cs typeface="Arial" pitchFamily="34" charset="0"/>
              </a:rPr>
              <a:t>) Rozhodněte</a:t>
            </a:r>
            <a:r>
              <a:rPr lang="cs-CZ" sz="2400" dirty="0">
                <a:latin typeface="Arial" pitchFamily="34" charset="0"/>
                <a:ea typeface="Calibri"/>
                <a:cs typeface="Arial" pitchFamily="34" charset="0"/>
              </a:rPr>
              <a:t>, kolik může koncem prosince věnovat na nákup vánočních dárků ze svých úspor a mimořádné odměny 500 Kč z brigády v </a:t>
            </a:r>
            <a:r>
              <a:rPr lang="cs-CZ" sz="2400" dirty="0" smtClean="0">
                <a:latin typeface="Arial" pitchFamily="34" charset="0"/>
                <a:ea typeface="Calibri"/>
                <a:cs typeface="Arial" pitchFamily="34" charset="0"/>
              </a:rPr>
              <a:t>prosinci</a:t>
            </a:r>
            <a:r>
              <a:rPr lang="cs-CZ" sz="2400" dirty="0">
                <a:latin typeface="Arial" pitchFamily="34" charset="0"/>
                <a:ea typeface="Calibri"/>
                <a:cs typeface="Arial" pitchFamily="34" charset="0"/>
              </a:rPr>
              <a:t> </a:t>
            </a:r>
            <a:endParaRPr lang="cs-CZ" sz="2400" dirty="0" smtClean="0">
              <a:latin typeface="Arial" pitchFamily="34" charset="0"/>
              <a:ea typeface="Calibri"/>
              <a:cs typeface="Arial" pitchFamily="34" charset="0"/>
            </a:endParaRPr>
          </a:p>
          <a:p>
            <a:pPr marL="0" lvl="0" indent="0">
              <a:lnSpc>
                <a:spcPct val="115000"/>
              </a:lnSpc>
              <a:buNone/>
            </a:pPr>
            <a:endParaRPr lang="cs-CZ" sz="2400" dirty="0" smtClean="0">
              <a:latin typeface="Arial" pitchFamily="34" charset="0"/>
              <a:ea typeface="Calibri"/>
              <a:cs typeface="Arial" pitchFamily="34" charset="0"/>
            </a:endParaRPr>
          </a:p>
          <a:p>
            <a:pPr marL="0" lvl="0" indent="0">
              <a:lnSpc>
                <a:spcPct val="115000"/>
              </a:lnSpc>
              <a:buNone/>
            </a:pPr>
            <a:r>
              <a:rPr lang="cs-CZ" sz="2400" dirty="0" smtClean="0">
                <a:latin typeface="Arial" pitchFamily="34" charset="0"/>
                <a:ea typeface="Calibri"/>
                <a:cs typeface="Arial" pitchFamily="34" charset="0"/>
              </a:rPr>
              <a:t>………………………………………………………………………  </a:t>
            </a:r>
            <a:endParaRPr lang="cs-CZ" sz="2400" dirty="0">
              <a:latin typeface="Arial" pitchFamily="34" charset="0"/>
              <a:ea typeface="Calibri"/>
              <a:cs typeface="Arial" pitchFamily="34" charset="0"/>
            </a:endParaRPr>
          </a:p>
          <a:p>
            <a:pPr marL="0" lvl="0" indent="0">
              <a:lnSpc>
                <a:spcPct val="115000"/>
              </a:lnSpc>
              <a:buNone/>
            </a:pPr>
            <a:r>
              <a:rPr lang="cs-CZ" sz="2400" dirty="0" smtClean="0">
                <a:latin typeface="Arial" pitchFamily="34" charset="0"/>
                <a:ea typeface="Calibri"/>
                <a:cs typeface="Arial" pitchFamily="34" charset="0"/>
              </a:rPr>
              <a:t>c) V</a:t>
            </a:r>
            <a:r>
              <a:rPr lang="cs-CZ" sz="2400" dirty="0">
                <a:latin typeface="Arial" pitchFamily="34" charset="0"/>
                <a:ea typeface="Calibri"/>
                <a:cs typeface="Arial" pitchFamily="34" charset="0"/>
              </a:rPr>
              <a:t> únoru se Dana rozhodla, že by si na konci května ráda koupila nové boty na léto za 1200 Kč. Předchozí naspořené prostředky věnovala na vánoční dárky, takže na konci ledna měla k dispozici 300 Kč. Rozhodněte, zda Dana bude mít na konci května k dispozici potřebnou </a:t>
            </a:r>
            <a:r>
              <a:rPr lang="cs-CZ" sz="2400" dirty="0" smtClean="0">
                <a:latin typeface="Arial" pitchFamily="34" charset="0"/>
                <a:ea typeface="Calibri"/>
                <a:cs typeface="Arial" pitchFamily="34" charset="0"/>
              </a:rPr>
              <a:t>částku</a:t>
            </a:r>
          </a:p>
          <a:p>
            <a:pPr marL="0" lvl="0" indent="0">
              <a:lnSpc>
                <a:spcPct val="115000"/>
              </a:lnSpc>
              <a:buNone/>
            </a:pPr>
            <a:r>
              <a:rPr lang="cs-CZ" sz="2400" dirty="0">
                <a:latin typeface="Arial" pitchFamily="34" charset="0"/>
                <a:ea typeface="Calibri"/>
                <a:cs typeface="Arial" pitchFamily="34" charset="0"/>
              </a:rPr>
              <a:t> </a:t>
            </a:r>
            <a:endParaRPr lang="cs-CZ" sz="2400" dirty="0" smtClean="0">
              <a:latin typeface="Arial" pitchFamily="34" charset="0"/>
              <a:ea typeface="Calibri"/>
              <a:cs typeface="Arial" pitchFamily="34" charset="0"/>
            </a:endParaRPr>
          </a:p>
          <a:p>
            <a:pPr marL="0" lvl="0" indent="0">
              <a:lnSpc>
                <a:spcPct val="115000"/>
              </a:lnSpc>
              <a:buNone/>
            </a:pPr>
            <a:r>
              <a:rPr lang="cs-CZ" sz="2400" dirty="0" smtClean="0">
                <a:latin typeface="Arial" pitchFamily="34" charset="0"/>
                <a:ea typeface="Calibri"/>
                <a:cs typeface="Arial" pitchFamily="34" charset="0"/>
              </a:rPr>
              <a:t>………………………………………………………………………</a:t>
            </a:r>
            <a:endParaRPr lang="cs-CZ" sz="2400" dirty="0">
              <a:latin typeface="Arial" pitchFamily="34" charset="0"/>
              <a:ea typeface="Calibri"/>
              <a:cs typeface="Arial" pitchFamily="34" charset="0"/>
            </a:endParaRPr>
          </a:p>
          <a:p>
            <a:pPr marL="228600" indent="0">
              <a:lnSpc>
                <a:spcPct val="115000"/>
              </a:lnSpc>
              <a:spcAft>
                <a:spcPts val="0"/>
              </a:spcAft>
              <a:buNone/>
            </a:pPr>
            <a:r>
              <a:rPr lang="cs-CZ" sz="2400" dirty="0">
                <a:latin typeface="Arial" pitchFamily="34" charset="0"/>
                <a:ea typeface="Calibri"/>
                <a:cs typeface="Arial" pitchFamily="34" charset="0"/>
              </a:rPr>
              <a:t> </a:t>
            </a:r>
          </a:p>
          <a:p>
            <a:pPr>
              <a:lnSpc>
                <a:spcPct val="115000"/>
              </a:lnSpc>
              <a:spcAft>
                <a:spcPts val="1000"/>
              </a:spcAft>
            </a:pPr>
            <a:r>
              <a:rPr lang="cs-CZ" sz="2000" dirty="0">
                <a:latin typeface="Arial" pitchFamily="34" charset="0"/>
                <a:ea typeface="Calibri"/>
                <a:cs typeface="Arial" pitchFamily="34" charset="0"/>
              </a:rPr>
              <a:t> </a:t>
            </a:r>
          </a:p>
        </p:txBody>
      </p:sp>
    </p:spTree>
    <p:extLst>
      <p:ext uri="{BB962C8B-B14F-4D97-AF65-F5344CB8AC3E}">
        <p14:creationId xmlns:p14="http://schemas.microsoft.com/office/powerpoint/2010/main" val="1785397978"/>
      </p:ext>
    </p:extLst>
  </p:cSld>
  <p:clrMapOvr>
    <a:masterClrMapping/>
  </p:clrMapOvr>
  <p:transition spd="slow">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4741"/>
            <a:ext cx="8280920" cy="1143000"/>
          </a:xfrm>
        </p:spPr>
        <p:txBody>
          <a:bodyPr/>
          <a:lstStyle/>
          <a:p>
            <a:pPr algn="ctr"/>
            <a:r>
              <a:rPr lang="cs-CZ" sz="4000" b="1" dirty="0" smtClean="0"/>
              <a:t>Cvičení – osobní finance</a:t>
            </a:r>
            <a:endParaRPr lang="cs-CZ" sz="4000" b="1" dirty="0"/>
          </a:p>
        </p:txBody>
      </p:sp>
      <p:sp>
        <p:nvSpPr>
          <p:cNvPr id="3" name="Obdélník 2"/>
          <p:cNvSpPr/>
          <p:nvPr/>
        </p:nvSpPr>
        <p:spPr>
          <a:xfrm>
            <a:off x="179512" y="1124744"/>
            <a:ext cx="8064896" cy="738664"/>
          </a:xfrm>
          <a:prstGeom prst="rect">
            <a:avLst/>
          </a:prstGeom>
        </p:spPr>
        <p:txBody>
          <a:bodyPr wrap="square">
            <a:spAutoFit/>
          </a:bodyPr>
          <a:lstStyle/>
          <a:p>
            <a:endParaRPr lang="cs-CZ" sz="2400" dirty="0">
              <a:latin typeface="Arial" pitchFamily="34" charset="0"/>
              <a:cs typeface="Arial" pitchFamily="34" charset="0"/>
            </a:endParaRPr>
          </a:p>
          <a:p>
            <a:endParaRPr lang="cs-CZ" dirty="0"/>
          </a:p>
        </p:txBody>
      </p:sp>
      <p:sp>
        <p:nvSpPr>
          <p:cNvPr id="4" name="Obdélník 3"/>
          <p:cNvSpPr/>
          <p:nvPr/>
        </p:nvSpPr>
        <p:spPr>
          <a:xfrm>
            <a:off x="251520" y="1124744"/>
            <a:ext cx="7992888" cy="4965462"/>
          </a:xfrm>
          <a:prstGeom prst="rect">
            <a:avLst/>
          </a:prstGeom>
        </p:spPr>
        <p:txBody>
          <a:bodyPr wrap="square">
            <a:spAutoFit/>
          </a:bodyPr>
          <a:lstStyle/>
          <a:p>
            <a:pPr lvl="0">
              <a:lnSpc>
                <a:spcPct val="115000"/>
              </a:lnSpc>
              <a:spcAft>
                <a:spcPts val="0"/>
              </a:spcAft>
            </a:pPr>
            <a:r>
              <a:rPr lang="cs-CZ" sz="2400" dirty="0" smtClean="0">
                <a:latin typeface="Arial" pitchFamily="34" charset="0"/>
                <a:ea typeface="Calibri"/>
                <a:cs typeface="Arial" pitchFamily="34" charset="0"/>
              </a:rPr>
              <a:t>2. Domácnost </a:t>
            </a:r>
            <a:r>
              <a:rPr lang="cs-CZ" sz="2400" dirty="0">
                <a:latin typeface="Arial" pitchFamily="34" charset="0"/>
                <a:ea typeface="Calibri"/>
                <a:cs typeface="Arial" pitchFamily="34" charset="0"/>
              </a:rPr>
              <a:t>má měsíční příjmy 56 000 Kč, běžné výdaje dosahují částky v průměru 49 000 Kč. Zvažte, zda by si rodina mohla pořídit:</a:t>
            </a:r>
          </a:p>
          <a:p>
            <a:pPr lvl="0">
              <a:lnSpc>
                <a:spcPct val="115000"/>
              </a:lnSpc>
              <a:spcAft>
                <a:spcPts val="0"/>
              </a:spcAft>
            </a:pPr>
            <a:r>
              <a:rPr lang="cs-CZ" sz="2400" dirty="0" smtClean="0">
                <a:latin typeface="Arial" pitchFamily="34" charset="0"/>
                <a:ea typeface="Calibri"/>
                <a:cs typeface="Arial" pitchFamily="34" charset="0"/>
              </a:rPr>
              <a:t>a) nové </a:t>
            </a:r>
            <a:r>
              <a:rPr lang="cs-CZ" sz="2400" dirty="0">
                <a:latin typeface="Arial" pitchFamily="34" charset="0"/>
                <a:ea typeface="Calibri"/>
                <a:cs typeface="Arial" pitchFamily="34" charset="0"/>
              </a:rPr>
              <a:t>auto formou úvěru, měsíční splátky byly vypočteny na částku 6 000 </a:t>
            </a:r>
            <a:r>
              <a:rPr lang="cs-CZ" sz="2400" dirty="0" smtClean="0">
                <a:latin typeface="Arial" pitchFamily="34" charset="0"/>
                <a:ea typeface="Calibri"/>
                <a:cs typeface="Arial" pitchFamily="34" charset="0"/>
              </a:rPr>
              <a:t>Kč</a:t>
            </a:r>
          </a:p>
          <a:p>
            <a:pPr lvl="0">
              <a:lnSpc>
                <a:spcPct val="115000"/>
              </a:lnSpc>
              <a:spcAft>
                <a:spcPts val="0"/>
              </a:spcAft>
            </a:pPr>
            <a:endParaRPr lang="cs-CZ" sz="2400" dirty="0" smtClean="0">
              <a:latin typeface="Arial" pitchFamily="34" charset="0"/>
              <a:ea typeface="Calibri"/>
              <a:cs typeface="Arial" pitchFamily="34" charset="0"/>
            </a:endParaRPr>
          </a:p>
          <a:p>
            <a:pPr lvl="0">
              <a:lnSpc>
                <a:spcPct val="115000"/>
              </a:lnSpc>
              <a:spcAft>
                <a:spcPts val="0"/>
              </a:spcAft>
            </a:pPr>
            <a:r>
              <a:rPr lang="cs-CZ" sz="2400" dirty="0" smtClean="0">
                <a:latin typeface="Arial" pitchFamily="34" charset="0"/>
                <a:ea typeface="Calibri"/>
                <a:cs typeface="Arial" pitchFamily="34" charset="0"/>
              </a:rPr>
              <a:t>…………………………………………………………………</a:t>
            </a:r>
            <a:endParaRPr lang="cs-CZ" sz="2400" dirty="0">
              <a:latin typeface="Arial" pitchFamily="34" charset="0"/>
              <a:ea typeface="Calibri"/>
              <a:cs typeface="Arial" pitchFamily="34" charset="0"/>
            </a:endParaRPr>
          </a:p>
          <a:p>
            <a:pPr lvl="0">
              <a:lnSpc>
                <a:spcPct val="115000"/>
              </a:lnSpc>
              <a:spcAft>
                <a:spcPts val="1000"/>
              </a:spcAft>
            </a:pPr>
            <a:r>
              <a:rPr lang="cs-CZ" sz="2400" dirty="0" smtClean="0">
                <a:latin typeface="Arial" pitchFamily="34" charset="0"/>
                <a:ea typeface="Calibri"/>
                <a:cs typeface="Arial" pitchFamily="34" charset="0"/>
              </a:rPr>
              <a:t>b) rodinný </a:t>
            </a:r>
            <a:r>
              <a:rPr lang="cs-CZ" sz="2400" dirty="0">
                <a:latin typeface="Arial" pitchFamily="34" charset="0"/>
                <a:ea typeface="Calibri"/>
                <a:cs typeface="Arial" pitchFamily="34" charset="0"/>
              </a:rPr>
              <a:t>domek, kde by splátky hypotéky činily </a:t>
            </a:r>
            <a:r>
              <a:rPr lang="cs-CZ" sz="2400" dirty="0" smtClean="0">
                <a:latin typeface="Arial" pitchFamily="34" charset="0"/>
                <a:ea typeface="Calibri"/>
                <a:cs typeface="Arial" pitchFamily="34" charset="0"/>
              </a:rPr>
              <a:t> měsíčně </a:t>
            </a:r>
            <a:r>
              <a:rPr lang="cs-CZ" sz="2400" dirty="0">
                <a:latin typeface="Arial" pitchFamily="34" charset="0"/>
                <a:ea typeface="Calibri"/>
                <a:cs typeface="Arial" pitchFamily="34" charset="0"/>
              </a:rPr>
              <a:t>8 500 Kč</a:t>
            </a:r>
          </a:p>
          <a:p>
            <a:pPr marL="457200">
              <a:lnSpc>
                <a:spcPct val="115000"/>
              </a:lnSpc>
              <a:spcAft>
                <a:spcPts val="1000"/>
              </a:spcAft>
            </a:pPr>
            <a:r>
              <a:rPr lang="cs-CZ" sz="2400" dirty="0">
                <a:latin typeface="Arial" pitchFamily="34" charset="0"/>
                <a:ea typeface="Calibri"/>
                <a:cs typeface="Arial" pitchFamily="34" charset="0"/>
              </a:rPr>
              <a:t> </a:t>
            </a:r>
          </a:p>
          <a:p>
            <a:r>
              <a:rPr lang="cs-CZ" sz="2400" dirty="0" smtClean="0">
                <a:latin typeface="Arial" pitchFamily="34" charset="0"/>
                <a:ea typeface="Calibri"/>
                <a:cs typeface="Arial" pitchFamily="34" charset="0"/>
              </a:rPr>
              <a:t>…………………………………………………………………</a:t>
            </a:r>
            <a:endParaRPr lang="cs-CZ" sz="2400" dirty="0">
              <a:latin typeface="Arial" pitchFamily="34" charset="0"/>
              <a:cs typeface="Arial" pitchFamily="34" charset="0"/>
            </a:endParaRPr>
          </a:p>
        </p:txBody>
      </p:sp>
    </p:spTree>
    <p:extLst>
      <p:ext uri="{BB962C8B-B14F-4D97-AF65-F5344CB8AC3E}">
        <p14:creationId xmlns:p14="http://schemas.microsoft.com/office/powerpoint/2010/main" val="3649198009"/>
      </p:ext>
    </p:extLst>
  </p:cSld>
  <p:clrMapOvr>
    <a:masterClrMapping/>
  </p:clrMapOvr>
  <p:transition spd="slow">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0216" y="-459432"/>
            <a:ext cx="7620000" cy="1785100"/>
          </a:xfrm>
        </p:spPr>
        <p:txBody>
          <a:bodyPr/>
          <a:lstStyle/>
          <a:p>
            <a:pPr algn="ctr"/>
            <a:r>
              <a:rPr lang="cs-CZ" sz="4000" b="1" dirty="0" smtClean="0"/>
              <a:t>Cvičení – osobní finance</a:t>
            </a:r>
            <a:endParaRPr lang="cs-CZ" sz="4000" b="1" dirty="0"/>
          </a:p>
        </p:txBody>
      </p:sp>
      <p:sp>
        <p:nvSpPr>
          <p:cNvPr id="4" name="Obdélník 3"/>
          <p:cNvSpPr/>
          <p:nvPr/>
        </p:nvSpPr>
        <p:spPr>
          <a:xfrm>
            <a:off x="0" y="908720"/>
            <a:ext cx="8460432" cy="7234801"/>
          </a:xfrm>
          <a:prstGeom prst="rect">
            <a:avLst/>
          </a:prstGeom>
        </p:spPr>
        <p:txBody>
          <a:bodyPr wrap="square">
            <a:spAutoFit/>
          </a:bodyPr>
          <a:lstStyle/>
          <a:p>
            <a:pPr lvl="0">
              <a:lnSpc>
                <a:spcPct val="115000"/>
              </a:lnSpc>
              <a:spcAft>
                <a:spcPts val="1000"/>
              </a:spcAft>
            </a:pPr>
            <a:r>
              <a:rPr lang="cs-CZ" sz="2400" dirty="0" smtClean="0">
                <a:latin typeface="Arial" pitchFamily="34" charset="0"/>
                <a:ea typeface="Calibri"/>
                <a:cs typeface="Arial" pitchFamily="34" charset="0"/>
              </a:rPr>
              <a:t>3. Rozhodněte</a:t>
            </a:r>
            <a:r>
              <a:rPr lang="cs-CZ" sz="2400" dirty="0">
                <a:latin typeface="Arial" pitchFamily="34" charset="0"/>
                <a:ea typeface="Calibri"/>
                <a:cs typeface="Arial" pitchFamily="34" charset="0"/>
              </a:rPr>
              <a:t>, ve kterých z následujících případů budete považovat jejich financování úvěrem za vhodné a ve kterých za nevhodné. Své rozhodnutí </a:t>
            </a:r>
            <a:r>
              <a:rPr lang="cs-CZ" sz="2400" dirty="0" smtClean="0">
                <a:latin typeface="Arial" pitchFamily="34" charset="0"/>
                <a:ea typeface="Calibri"/>
                <a:cs typeface="Arial" pitchFamily="34" charset="0"/>
              </a:rPr>
              <a:t>zdůvodněte.</a:t>
            </a:r>
          </a:p>
          <a:p>
            <a:pPr lvl="0">
              <a:spcAft>
                <a:spcPts val="1000"/>
              </a:spcAft>
            </a:pPr>
            <a:r>
              <a:rPr lang="cs-CZ" sz="2000" dirty="0">
                <a:latin typeface="Arial" pitchFamily="34" charset="0"/>
                <a:ea typeface="Calibri"/>
                <a:cs typeface="Arial" pitchFamily="34" charset="0"/>
              </a:rPr>
              <a:t> </a:t>
            </a:r>
            <a:r>
              <a:rPr lang="cs-CZ" sz="2000" dirty="0" smtClean="0">
                <a:latin typeface="Arial" pitchFamily="34" charset="0"/>
                <a:ea typeface="Calibri"/>
                <a:cs typeface="Arial" pitchFamily="34" charset="0"/>
              </a:rPr>
              <a:t>   Případ</a:t>
            </a:r>
            <a:r>
              <a:rPr lang="cs-CZ" sz="2000" dirty="0">
                <a:latin typeface="Arial" pitchFamily="34" charset="0"/>
                <a:ea typeface="Calibri"/>
                <a:cs typeface="Arial" pitchFamily="34" charset="0"/>
              </a:rPr>
              <a:t>	</a:t>
            </a:r>
            <a:r>
              <a:rPr lang="cs-CZ" sz="2000" dirty="0" smtClean="0">
                <a:latin typeface="Arial" pitchFamily="34" charset="0"/>
                <a:ea typeface="Calibri"/>
                <a:cs typeface="Arial" pitchFamily="34" charset="0"/>
              </a:rPr>
              <a:t>          Vhodné    Nevhodné</a:t>
            </a:r>
            <a:r>
              <a:rPr lang="cs-CZ" sz="2000" dirty="0">
                <a:latin typeface="Arial" pitchFamily="34" charset="0"/>
                <a:ea typeface="Calibri"/>
                <a:cs typeface="Arial" pitchFamily="34" charset="0"/>
              </a:rPr>
              <a:t>	</a:t>
            </a:r>
            <a:r>
              <a:rPr lang="cs-CZ" sz="2000" dirty="0" smtClean="0">
                <a:latin typeface="Arial" pitchFamily="34" charset="0"/>
                <a:ea typeface="Calibri"/>
                <a:cs typeface="Arial" pitchFamily="34" charset="0"/>
              </a:rPr>
              <a:t>           Zdůvodnění </a:t>
            </a:r>
            <a:endParaRPr lang="cs-CZ" sz="2000" dirty="0">
              <a:latin typeface="Arial" pitchFamily="34" charset="0"/>
              <a:ea typeface="Calibri"/>
              <a:cs typeface="Arial" pitchFamily="34" charset="0"/>
            </a:endParaRPr>
          </a:p>
          <a:p>
            <a:pPr marL="342900" lvl="0" indent="-342900">
              <a:spcAft>
                <a:spcPts val="0"/>
              </a:spcAft>
              <a:buFont typeface="+mj-lt"/>
              <a:buAutoNum type="alphaLcParenR"/>
            </a:pPr>
            <a:r>
              <a:rPr lang="cs-CZ" sz="2000" dirty="0">
                <a:latin typeface="Arial" pitchFamily="34" charset="0"/>
                <a:ea typeface="Calibri"/>
                <a:cs typeface="Arial" pitchFamily="34" charset="0"/>
              </a:rPr>
              <a:t>Dovolená u moře v </a:t>
            </a:r>
            <a:r>
              <a:rPr lang="cs-CZ" sz="2000" dirty="0" smtClean="0">
                <a:latin typeface="Arial" pitchFamily="34" charset="0"/>
                <a:ea typeface="Calibri"/>
                <a:cs typeface="Arial" pitchFamily="34" charset="0"/>
              </a:rPr>
              <a:t>Itálii……………………………………………………..</a:t>
            </a:r>
          </a:p>
          <a:p>
            <a:pPr lvl="0">
              <a:spcAft>
                <a:spcPts val="0"/>
              </a:spcAft>
            </a:pPr>
            <a:endParaRPr lang="cs-CZ" sz="2000" dirty="0">
              <a:latin typeface="Arial" pitchFamily="34" charset="0"/>
              <a:ea typeface="Calibri"/>
              <a:cs typeface="Arial" pitchFamily="34" charset="0"/>
            </a:endParaRPr>
          </a:p>
          <a:p>
            <a:pPr lvl="0">
              <a:spcAft>
                <a:spcPts val="0"/>
              </a:spcAft>
            </a:pPr>
            <a:r>
              <a:rPr lang="cs-CZ" sz="2000" dirty="0" smtClean="0">
                <a:latin typeface="Arial" pitchFamily="34" charset="0"/>
                <a:ea typeface="Calibri"/>
                <a:cs typeface="Arial" pitchFamily="34" charset="0"/>
              </a:rPr>
              <a:t> </a:t>
            </a:r>
          </a:p>
          <a:p>
            <a:pPr lvl="0">
              <a:spcAft>
                <a:spcPts val="0"/>
              </a:spcAft>
            </a:pPr>
            <a:r>
              <a:rPr lang="cs-CZ" sz="2000" dirty="0" smtClean="0">
                <a:latin typeface="Arial" pitchFamily="34" charset="0"/>
                <a:ea typeface="Calibri"/>
                <a:cs typeface="Arial" pitchFamily="34" charset="0"/>
              </a:rPr>
              <a:t>b)  Rekonstrukce </a:t>
            </a:r>
            <a:r>
              <a:rPr lang="cs-CZ" sz="2000" dirty="0">
                <a:latin typeface="Arial" pitchFamily="34" charset="0"/>
                <a:ea typeface="Calibri"/>
                <a:cs typeface="Arial" pitchFamily="34" charset="0"/>
              </a:rPr>
              <a:t>bytu </a:t>
            </a:r>
            <a:r>
              <a:rPr lang="cs-CZ" sz="2000" dirty="0" smtClean="0">
                <a:latin typeface="Arial" pitchFamily="34" charset="0"/>
                <a:ea typeface="Calibri"/>
                <a:cs typeface="Arial" pitchFamily="34" charset="0"/>
              </a:rPr>
              <a:t>…………………………………………………………..</a:t>
            </a:r>
          </a:p>
          <a:p>
            <a:pPr lvl="0">
              <a:spcAft>
                <a:spcPts val="0"/>
              </a:spcAft>
            </a:pPr>
            <a:endParaRPr lang="cs-CZ" sz="2000" dirty="0">
              <a:latin typeface="Arial" pitchFamily="34" charset="0"/>
              <a:ea typeface="Calibri"/>
              <a:cs typeface="Arial" pitchFamily="34" charset="0"/>
            </a:endParaRPr>
          </a:p>
          <a:p>
            <a:pPr lvl="0">
              <a:spcAft>
                <a:spcPts val="0"/>
              </a:spcAft>
            </a:pPr>
            <a:endParaRPr lang="cs-CZ" sz="2000" dirty="0">
              <a:latin typeface="Arial" pitchFamily="34" charset="0"/>
              <a:ea typeface="Calibri"/>
              <a:cs typeface="Arial" pitchFamily="34" charset="0"/>
            </a:endParaRPr>
          </a:p>
          <a:p>
            <a:pPr lvl="0">
              <a:spcAft>
                <a:spcPts val="0"/>
              </a:spcAft>
            </a:pPr>
            <a:r>
              <a:rPr lang="cs-CZ" sz="2000" dirty="0" smtClean="0">
                <a:latin typeface="Arial" pitchFamily="34" charset="0"/>
                <a:ea typeface="Calibri"/>
                <a:cs typeface="Arial" pitchFamily="34" charset="0"/>
              </a:rPr>
              <a:t>c)  Pořízení zahrady……………………………………………………………..</a:t>
            </a:r>
          </a:p>
          <a:p>
            <a:pPr lvl="0">
              <a:spcAft>
                <a:spcPts val="0"/>
              </a:spcAft>
            </a:pPr>
            <a:endParaRPr lang="cs-CZ" sz="2000" dirty="0">
              <a:latin typeface="Arial" pitchFamily="34" charset="0"/>
              <a:ea typeface="Calibri"/>
              <a:cs typeface="Arial" pitchFamily="34" charset="0"/>
            </a:endParaRPr>
          </a:p>
          <a:p>
            <a:pPr lvl="0">
              <a:spcAft>
                <a:spcPts val="0"/>
              </a:spcAft>
            </a:pPr>
            <a:endParaRPr lang="cs-CZ" sz="2000" dirty="0">
              <a:latin typeface="Arial" pitchFamily="34" charset="0"/>
              <a:ea typeface="Calibri"/>
              <a:cs typeface="Arial" pitchFamily="34" charset="0"/>
            </a:endParaRPr>
          </a:p>
          <a:p>
            <a:pPr lvl="0">
              <a:spcAft>
                <a:spcPts val="0"/>
              </a:spcAft>
            </a:pPr>
            <a:r>
              <a:rPr lang="cs-CZ" sz="2000" dirty="0" smtClean="0">
                <a:latin typeface="Arial" pitchFamily="34" charset="0"/>
                <a:ea typeface="Calibri"/>
                <a:cs typeface="Arial" pitchFamily="34" charset="0"/>
              </a:rPr>
              <a:t>d)  Vánoční dárky………………………………………………………………..</a:t>
            </a:r>
          </a:p>
          <a:p>
            <a:pPr marL="457200" lvl="0" indent="-457200">
              <a:spcAft>
                <a:spcPts val="0"/>
              </a:spcAft>
              <a:buAutoNum type="alphaLcParenR" startAt="4"/>
            </a:pPr>
            <a:endParaRPr lang="cs-CZ" sz="2000" dirty="0" smtClean="0">
              <a:latin typeface="Arial" pitchFamily="34" charset="0"/>
              <a:ea typeface="Calibri"/>
              <a:cs typeface="Arial" pitchFamily="34" charset="0"/>
            </a:endParaRPr>
          </a:p>
          <a:p>
            <a:pPr lvl="0">
              <a:spcAft>
                <a:spcPts val="0"/>
              </a:spcAft>
            </a:pPr>
            <a:endParaRPr lang="cs-CZ" sz="2000" dirty="0">
              <a:latin typeface="Arial" pitchFamily="34" charset="0"/>
              <a:ea typeface="Calibri"/>
              <a:cs typeface="Arial" pitchFamily="34" charset="0"/>
            </a:endParaRPr>
          </a:p>
          <a:p>
            <a:pPr lvl="0">
              <a:spcAft>
                <a:spcPts val="1000"/>
              </a:spcAft>
            </a:pPr>
            <a:r>
              <a:rPr lang="cs-CZ" sz="2000" dirty="0" smtClean="0">
                <a:latin typeface="Arial" pitchFamily="34" charset="0"/>
                <a:ea typeface="Calibri"/>
                <a:cs typeface="Arial" pitchFamily="34" charset="0"/>
              </a:rPr>
              <a:t>e)  Nové </a:t>
            </a:r>
            <a:r>
              <a:rPr lang="cs-CZ" sz="2000" dirty="0">
                <a:latin typeface="Arial" pitchFamily="34" charset="0"/>
                <a:ea typeface="Calibri"/>
                <a:cs typeface="Arial" pitchFamily="34" charset="0"/>
              </a:rPr>
              <a:t>lyže </a:t>
            </a:r>
            <a:r>
              <a:rPr lang="cs-CZ" sz="2000" dirty="0" smtClean="0">
                <a:latin typeface="Arial" pitchFamily="34" charset="0"/>
                <a:ea typeface="Calibri"/>
                <a:cs typeface="Arial" pitchFamily="34" charset="0"/>
              </a:rPr>
              <a:t>…………………………………………………………………….</a:t>
            </a:r>
          </a:p>
          <a:p>
            <a:pPr lvl="0">
              <a:spcAft>
                <a:spcPts val="1000"/>
              </a:spcAft>
            </a:pPr>
            <a:endParaRPr lang="cs-CZ" sz="2000" dirty="0">
              <a:latin typeface="Arial" pitchFamily="34" charset="0"/>
              <a:cs typeface="Arial" pitchFamily="34" charset="0"/>
            </a:endParaRPr>
          </a:p>
          <a:p>
            <a:endParaRPr lang="cs-CZ" sz="2400" dirty="0">
              <a:latin typeface="Arial" pitchFamily="34" charset="0"/>
              <a:cs typeface="Arial" pitchFamily="34" charset="0"/>
            </a:endParaRPr>
          </a:p>
          <a:p>
            <a:r>
              <a:rPr lang="cs-CZ" sz="2400" dirty="0" smtClean="0">
                <a:latin typeface="Arial" pitchFamily="34" charset="0"/>
                <a:cs typeface="Arial" pitchFamily="34" charset="0"/>
              </a:rPr>
              <a:t>	</a:t>
            </a:r>
            <a:endParaRPr lang="cs-CZ" sz="2400" dirty="0">
              <a:latin typeface="Arial" pitchFamily="34" charset="0"/>
              <a:cs typeface="Arial" pitchFamily="34" charset="0"/>
            </a:endParaRPr>
          </a:p>
        </p:txBody>
      </p:sp>
    </p:spTree>
    <p:extLst>
      <p:ext uri="{BB962C8B-B14F-4D97-AF65-F5344CB8AC3E}">
        <p14:creationId xmlns:p14="http://schemas.microsoft.com/office/powerpoint/2010/main" val="2006084671"/>
      </p:ext>
    </p:extLst>
  </p:cSld>
  <p:clrMapOvr>
    <a:masterClrMapping/>
  </p:clrMapOvr>
  <p:transition spd="slow">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5956" y="-344134"/>
            <a:ext cx="7620000" cy="1676309"/>
          </a:xfrm>
        </p:spPr>
        <p:txBody>
          <a:bodyPr/>
          <a:lstStyle/>
          <a:p>
            <a:pPr algn="ctr"/>
            <a:r>
              <a:rPr lang="cs-CZ" sz="4000" b="1" dirty="0" smtClean="0"/>
              <a:t>Cvičení – osobní finance</a:t>
            </a:r>
            <a:endParaRPr lang="cs-CZ" sz="4000" b="1" dirty="0"/>
          </a:p>
        </p:txBody>
      </p:sp>
      <p:sp>
        <p:nvSpPr>
          <p:cNvPr id="3" name="Obdélník 2"/>
          <p:cNvSpPr/>
          <p:nvPr/>
        </p:nvSpPr>
        <p:spPr>
          <a:xfrm>
            <a:off x="107504" y="1124744"/>
            <a:ext cx="8280920" cy="5401479"/>
          </a:xfrm>
          <a:prstGeom prst="rect">
            <a:avLst/>
          </a:prstGeom>
        </p:spPr>
        <p:txBody>
          <a:bodyPr wrap="square">
            <a:spAutoFit/>
          </a:bodyPr>
          <a:lstStyle/>
          <a:p>
            <a:pPr lvl="0">
              <a:lnSpc>
                <a:spcPct val="115000"/>
              </a:lnSpc>
              <a:spcAft>
                <a:spcPts val="0"/>
              </a:spcAft>
            </a:pPr>
            <a:r>
              <a:rPr lang="cs-CZ" sz="2000" dirty="0" smtClean="0">
                <a:latin typeface="Arial" pitchFamily="34" charset="0"/>
                <a:ea typeface="Calibri"/>
                <a:cs typeface="Arial" pitchFamily="34" charset="0"/>
              </a:rPr>
              <a:t>4. Máte </a:t>
            </a:r>
            <a:r>
              <a:rPr lang="cs-CZ" sz="2000" dirty="0">
                <a:latin typeface="Arial" pitchFamily="34" charset="0"/>
                <a:ea typeface="Calibri"/>
                <a:cs typeface="Arial" pitchFamily="34" charset="0"/>
              </a:rPr>
              <a:t>přítelkyni a chcete se brát. Oba pracujete, příjem dohromady činí 28 000 Kč. K příležitosti svatby si chcete koupit byt a zařídit si ho. Máte nabídku hypotéky na 30 let, měsíční splátka, kterou byste nyní byli schopni splácet, činí 15 000 Kč. Na základě těchto údajů uveďte:</a:t>
            </a:r>
          </a:p>
          <a:p>
            <a:pPr marL="342900" lvl="0" indent="-342900">
              <a:lnSpc>
                <a:spcPct val="115000"/>
              </a:lnSpc>
              <a:spcAft>
                <a:spcPts val="0"/>
              </a:spcAft>
              <a:buFont typeface="+mj-lt"/>
              <a:buAutoNum type="alphaLcParenR"/>
            </a:pPr>
            <a:r>
              <a:rPr lang="cs-CZ" sz="2000" dirty="0">
                <a:latin typeface="Arial" pitchFamily="34" charset="0"/>
                <a:ea typeface="Calibri"/>
                <a:cs typeface="Arial" pitchFamily="34" charset="0"/>
              </a:rPr>
              <a:t>důvody proč si hypotéku </a:t>
            </a:r>
            <a:r>
              <a:rPr lang="cs-CZ" sz="2000" dirty="0" smtClean="0">
                <a:latin typeface="Arial" pitchFamily="34" charset="0"/>
                <a:ea typeface="Calibri"/>
                <a:cs typeface="Arial" pitchFamily="34" charset="0"/>
              </a:rPr>
              <a:t>vzít</a:t>
            </a:r>
          </a:p>
          <a:p>
            <a:pPr lvl="0">
              <a:lnSpc>
                <a:spcPct val="115000"/>
              </a:lnSpc>
              <a:spcAft>
                <a:spcPts val="0"/>
              </a:spcAft>
            </a:pPr>
            <a:r>
              <a:rPr lang="cs-CZ" sz="2000" dirty="0" smtClean="0">
                <a:latin typeface="Arial" pitchFamily="34" charset="0"/>
                <a:ea typeface="Calibri"/>
                <a:cs typeface="Arial" pitchFamily="34" charset="0"/>
              </a:rPr>
              <a:t>…………………………………………………………………………………...b)  důvody</a:t>
            </a:r>
            <a:r>
              <a:rPr lang="cs-CZ" sz="2000" dirty="0">
                <a:latin typeface="Arial" pitchFamily="34" charset="0"/>
                <a:ea typeface="Calibri"/>
                <a:cs typeface="Arial" pitchFamily="34" charset="0"/>
              </a:rPr>
              <a:t>, proč si hypotéku </a:t>
            </a:r>
            <a:r>
              <a:rPr lang="cs-CZ" sz="2000" dirty="0" smtClean="0">
                <a:latin typeface="Arial" pitchFamily="34" charset="0"/>
                <a:ea typeface="Calibri"/>
                <a:cs typeface="Arial" pitchFamily="34" charset="0"/>
              </a:rPr>
              <a:t>nebrat</a:t>
            </a:r>
          </a:p>
          <a:p>
            <a:pPr lvl="0">
              <a:lnSpc>
                <a:spcPct val="115000"/>
              </a:lnSpc>
              <a:spcAft>
                <a:spcPts val="0"/>
              </a:spcAft>
            </a:pPr>
            <a:r>
              <a:rPr lang="cs-CZ" sz="2000" dirty="0" smtClean="0">
                <a:latin typeface="Arial" pitchFamily="34" charset="0"/>
                <a:ea typeface="Calibri"/>
                <a:cs typeface="Arial" pitchFamily="34" charset="0"/>
              </a:rPr>
              <a:t>…………………………………………………………………………………...c)  zda </a:t>
            </a:r>
            <a:r>
              <a:rPr lang="cs-CZ" sz="2000" dirty="0">
                <a:latin typeface="Arial" pitchFamily="34" charset="0"/>
                <a:ea typeface="Calibri"/>
                <a:cs typeface="Arial" pitchFamily="34" charset="0"/>
              </a:rPr>
              <a:t>existuje nějaká možnost, </a:t>
            </a:r>
            <a:r>
              <a:rPr lang="cs-CZ" sz="2000" dirty="0" smtClean="0">
                <a:latin typeface="Arial" pitchFamily="34" charset="0"/>
                <a:ea typeface="Calibri"/>
                <a:cs typeface="Arial" pitchFamily="34" charset="0"/>
              </a:rPr>
              <a:t>jak se </a:t>
            </a:r>
            <a:r>
              <a:rPr lang="cs-CZ" sz="2000" dirty="0">
                <a:latin typeface="Arial" pitchFamily="34" charset="0"/>
                <a:ea typeface="Calibri"/>
                <a:cs typeface="Arial" pitchFamily="34" charset="0"/>
              </a:rPr>
              <a:t>zajistit </a:t>
            </a:r>
            <a:r>
              <a:rPr lang="cs-CZ" sz="2000" dirty="0" smtClean="0">
                <a:latin typeface="Arial" pitchFamily="34" charset="0"/>
                <a:ea typeface="Calibri"/>
                <a:cs typeface="Arial" pitchFamily="34" charset="0"/>
              </a:rPr>
              <a:t>proti neschopnosti  hypotéku </a:t>
            </a:r>
            <a:r>
              <a:rPr lang="cs-CZ" sz="2000" dirty="0">
                <a:latin typeface="Arial" pitchFamily="34" charset="0"/>
                <a:ea typeface="Calibri"/>
                <a:cs typeface="Arial" pitchFamily="34" charset="0"/>
              </a:rPr>
              <a:t>splácet </a:t>
            </a:r>
            <a:endParaRPr lang="cs-CZ" sz="2000" dirty="0" smtClean="0">
              <a:latin typeface="Arial" pitchFamily="34" charset="0"/>
              <a:ea typeface="Calibri"/>
              <a:cs typeface="Arial" pitchFamily="34" charset="0"/>
            </a:endParaRPr>
          </a:p>
          <a:p>
            <a:pPr lvl="0">
              <a:lnSpc>
                <a:spcPct val="115000"/>
              </a:lnSpc>
              <a:spcAft>
                <a:spcPts val="0"/>
              </a:spcAft>
            </a:pPr>
            <a:r>
              <a:rPr lang="cs-CZ" sz="2000" dirty="0" smtClean="0">
                <a:latin typeface="Arial" pitchFamily="34" charset="0"/>
                <a:ea typeface="Calibri"/>
                <a:cs typeface="Arial" pitchFamily="34" charset="0"/>
              </a:rPr>
              <a:t>…………………………………………………………………………………...d)  jaké </a:t>
            </a:r>
            <a:r>
              <a:rPr lang="cs-CZ" sz="2000" dirty="0">
                <a:latin typeface="Arial" pitchFamily="34" charset="0"/>
                <a:ea typeface="Calibri"/>
                <a:cs typeface="Arial" pitchFamily="34" charset="0"/>
              </a:rPr>
              <a:t>změny v příjmech a výdajích mohou v budoucnosti </a:t>
            </a:r>
            <a:r>
              <a:rPr lang="cs-CZ" sz="2000" dirty="0" smtClean="0">
                <a:latin typeface="Arial" pitchFamily="34" charset="0"/>
                <a:ea typeface="Calibri"/>
                <a:cs typeface="Arial" pitchFamily="34" charset="0"/>
              </a:rPr>
              <a:t>nastat …………………………………………………………………………………...e)  zda </a:t>
            </a:r>
            <a:r>
              <a:rPr lang="cs-CZ" sz="2000" dirty="0">
                <a:latin typeface="Arial" pitchFamily="34" charset="0"/>
                <a:ea typeface="Calibri"/>
                <a:cs typeface="Arial" pitchFamily="34" charset="0"/>
              </a:rPr>
              <a:t>tyto změny mohou způsobit, že nebudete schopni </a:t>
            </a:r>
            <a:r>
              <a:rPr lang="cs-CZ" sz="2000" dirty="0" smtClean="0">
                <a:latin typeface="Arial" pitchFamily="34" charset="0"/>
                <a:ea typeface="Calibri"/>
                <a:cs typeface="Arial" pitchFamily="34" charset="0"/>
              </a:rPr>
              <a:t>splácet …………………………………………………………………………………...</a:t>
            </a:r>
            <a:endParaRPr lang="cs-CZ" sz="2000" dirty="0">
              <a:latin typeface="Arial" pitchFamily="34" charset="0"/>
              <a:cs typeface="Arial" pitchFamily="34" charset="0"/>
            </a:endParaRPr>
          </a:p>
        </p:txBody>
      </p:sp>
    </p:spTree>
    <p:extLst>
      <p:ext uri="{BB962C8B-B14F-4D97-AF65-F5344CB8AC3E}">
        <p14:creationId xmlns:p14="http://schemas.microsoft.com/office/powerpoint/2010/main" val="160917616"/>
      </p:ext>
    </p:extLst>
  </p:cSld>
  <p:clrMapOvr>
    <a:masterClrMapping/>
  </p:clrMapOvr>
  <p:transition spd="slow">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a:t>Použité zdroje</a:t>
            </a:r>
          </a:p>
        </p:txBody>
      </p:sp>
      <p:sp>
        <p:nvSpPr>
          <p:cNvPr id="5" name="Zástupný symbol pro obsah 6"/>
          <p:cNvSpPr>
            <a:spLocks noGrp="1"/>
          </p:cNvSpPr>
          <p:nvPr>
            <p:ph idx="1"/>
          </p:nvPr>
        </p:nvSpPr>
        <p:spPr>
          <a:xfrm>
            <a:off x="457200" y="1916832"/>
            <a:ext cx="7499176" cy="4209331"/>
          </a:xfrm>
        </p:spPr>
        <p:txBody>
          <a:bodyPr>
            <a:noAutofit/>
          </a:bodyPr>
          <a:lstStyle/>
          <a:p>
            <a:pPr marL="114300" lvl="0" indent="0">
              <a:lnSpc>
                <a:spcPct val="120000"/>
              </a:lnSpc>
              <a:spcAft>
                <a:spcPts val="1200"/>
              </a:spcAft>
              <a:buClr>
                <a:srgbClr val="A9A57C"/>
              </a:buClr>
              <a:buNone/>
            </a:pPr>
            <a:r>
              <a:rPr lang="cs-CZ" sz="2400" dirty="0">
                <a:solidFill>
                  <a:srgbClr val="2F2B20"/>
                </a:solidFill>
                <a:latin typeface="Arial" pitchFamily="34" charset="0"/>
                <a:cs typeface="Arial" pitchFamily="34" charset="0"/>
              </a:rPr>
              <a:t>KLÍNSKÝ, Petr; MÜNCH, Otto; CHROMÁ, Danuše. </a:t>
            </a:r>
            <a:r>
              <a:rPr lang="cs-CZ" sz="2400" i="1" dirty="0">
                <a:solidFill>
                  <a:srgbClr val="2F2B20"/>
                </a:solidFill>
                <a:latin typeface="Arial" pitchFamily="34" charset="0"/>
                <a:cs typeface="Arial" pitchFamily="34" charset="0"/>
              </a:rPr>
              <a:t>Ekonomika, ekonomická a finanční gramotnost pro střední školy. </a:t>
            </a:r>
            <a:r>
              <a:rPr lang="cs-CZ" sz="2400" dirty="0">
                <a:solidFill>
                  <a:srgbClr val="2F2B20"/>
                </a:solidFill>
                <a:latin typeface="Arial" pitchFamily="34" charset="0"/>
                <a:cs typeface="Arial" pitchFamily="34" charset="0"/>
              </a:rPr>
              <a:t>Praha: </a:t>
            </a:r>
            <a:r>
              <a:rPr lang="cs-CZ" sz="2400" dirty="0" err="1">
                <a:solidFill>
                  <a:srgbClr val="2F2B20"/>
                </a:solidFill>
                <a:latin typeface="Arial" pitchFamily="34" charset="0"/>
                <a:cs typeface="Arial" pitchFamily="34" charset="0"/>
              </a:rPr>
              <a:t>Eduko</a:t>
            </a:r>
            <a:r>
              <a:rPr lang="cs-CZ" sz="2400" dirty="0">
                <a:solidFill>
                  <a:srgbClr val="2F2B20"/>
                </a:solidFill>
                <a:latin typeface="Arial" pitchFamily="34" charset="0"/>
                <a:cs typeface="Arial" pitchFamily="34" charset="0"/>
              </a:rPr>
              <a:t> s.r.o., 2011, ISBN 978-80-87204-41-2. </a:t>
            </a:r>
          </a:p>
          <a:p>
            <a:pPr marL="114300" lvl="0" indent="0">
              <a:lnSpc>
                <a:spcPct val="120000"/>
              </a:lnSpc>
              <a:spcAft>
                <a:spcPts val="1200"/>
              </a:spcAft>
              <a:buClr>
                <a:srgbClr val="A9A57C"/>
              </a:buClr>
              <a:buNone/>
            </a:pPr>
            <a:r>
              <a:rPr lang="cs-CZ" sz="2400" dirty="0">
                <a:solidFill>
                  <a:srgbClr val="2F2B20"/>
                </a:solidFill>
                <a:latin typeface="Arial" pitchFamily="34" charset="0"/>
                <a:cs typeface="Arial" pitchFamily="34" charset="0"/>
              </a:rPr>
              <a:t>Pokud není uvedeno jinak, použitý materiál je z vlastních zdrojů autora.</a:t>
            </a:r>
          </a:p>
          <a:p>
            <a:pPr>
              <a:lnSpc>
                <a:spcPct val="120000"/>
              </a:lnSpc>
              <a:spcBef>
                <a:spcPts val="600"/>
              </a:spcBef>
              <a:spcAft>
                <a:spcPts val="1200"/>
              </a:spcAft>
            </a:pPr>
            <a:endParaRPr lang="cs-CZ" sz="2000" dirty="0">
              <a:latin typeface="Arial" pitchFamily="34" charset="0"/>
              <a:cs typeface="Arial" pitchFamily="34" charset="0"/>
            </a:endParaRPr>
          </a:p>
        </p:txBody>
      </p:sp>
    </p:spTree>
    <p:extLst>
      <p:ext uri="{BB962C8B-B14F-4D97-AF65-F5344CB8AC3E}">
        <p14:creationId xmlns:p14="http://schemas.microsoft.com/office/powerpoint/2010/main" val="3597575806"/>
      </p:ext>
    </p:extLst>
  </p:cSld>
  <p:clrMapOvr>
    <a:masterClrMapping/>
  </p:clrMapOvr>
  <p:transition spd="slow">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usedství">
  <a:themeElements>
    <a:clrScheme name="Sousedství">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ousedství">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567</TotalTime>
  <Words>253</Words>
  <Application>Microsoft Office PowerPoint</Application>
  <PresentationFormat>Předvádění na obrazovce (4:3)</PresentationFormat>
  <Paragraphs>85</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Sousedství</vt:lpstr>
      <vt:lpstr>Prezentace aplikace PowerPoint</vt:lpstr>
      <vt:lpstr>Prezentace aplikace PowerPoint</vt:lpstr>
      <vt:lpstr>Cvičení – osobní finance</vt:lpstr>
      <vt:lpstr>Cvičení – osobní finance</vt:lpstr>
      <vt:lpstr>Cvičení – osobní finance</vt:lpstr>
      <vt:lpstr>Cvičení – osobní finance</vt:lpstr>
      <vt:lpstr>Cvičení – osobní finance</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ekonomické pojmy</dc:title>
  <dc:creator>PC2</dc:creator>
  <cp:lastModifiedBy>Ludmila Moličová</cp:lastModifiedBy>
  <cp:revision>184</cp:revision>
  <dcterms:created xsi:type="dcterms:W3CDTF">2013-04-15T08:11:55Z</dcterms:created>
  <dcterms:modified xsi:type="dcterms:W3CDTF">2013-10-16T11:52:27Z</dcterms:modified>
</cp:coreProperties>
</file>