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9"/>
  </p:notesMasterIdLst>
  <p:sldIdLst>
    <p:sldId id="256" r:id="rId2"/>
    <p:sldId id="265" r:id="rId3"/>
    <p:sldId id="261" r:id="rId4"/>
    <p:sldId id="268" r:id="rId5"/>
    <p:sldId id="269" r:id="rId6"/>
    <p:sldId id="270" r:id="rId7"/>
    <p:sldId id="26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474504-9049-4DFD-B78B-1012E9BDB11A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2A689-55BF-4F91-ABE9-249C5EDEB7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80900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2A689-55BF-4F91-ABE9-249C5EDEB7AC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78615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DDB5BE36-6B56-4B6C-915F-175C4FD138A4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81938FCB-DBDF-4893-A148-08CEDC01DE31}" type="datetimeFigureOut">
              <a:rPr lang="cs-CZ" smtClean="0"/>
              <a:t>2.9.2013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wipe dir="r"/>
  </p:transition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5928426"/>
              </p:ext>
            </p:extLst>
          </p:nvPr>
        </p:nvGraphicFramePr>
        <p:xfrm>
          <a:off x="899592" y="2780928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VY_62_INOVACE_01_B_18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Finanční gramotnost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Konsolidace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půjček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Miroslav Vávra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2013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7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827584" y="476672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809506" y="476671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100042477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827584" y="476672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809506" y="476671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6" name="Zástupný symbol pro obsah 6"/>
          <p:cNvSpPr txBox="1">
            <a:spLocks/>
          </p:cNvSpPr>
          <p:nvPr/>
        </p:nvSpPr>
        <p:spPr>
          <a:xfrm>
            <a:off x="457200" y="1916832"/>
            <a:ext cx="7571184" cy="4536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Anotace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je určen pro žáky středních odborných škol a středních odborných učilišť v rámci výuky finanční gramotnosti v bloku ekonomických a příbuzných předmětů, inovuje výuku použitím multimediálních pomůcek – prezentace doplněné textem podporujícím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Metodický</a:t>
            </a: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0261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-243407"/>
            <a:ext cx="7978080" cy="1008112"/>
          </a:xfrm>
        </p:spPr>
        <p:txBody>
          <a:bodyPr/>
          <a:lstStyle/>
          <a:p>
            <a:pPr algn="ctr"/>
            <a:r>
              <a:rPr lang="cs-CZ" sz="4000" b="1" dirty="0" smtClean="0"/>
              <a:t>Konsolidace půjček</a:t>
            </a:r>
            <a:endParaRPr lang="cs-CZ" sz="4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522" y="908720"/>
            <a:ext cx="8280920" cy="6048672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800" b="1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Konsolidace půjček</a:t>
            </a:r>
            <a:endParaRPr lang="cs-CZ" sz="2800" dirty="0">
              <a:solidFill>
                <a:schemeClr val="tx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je sloučení všech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závazků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dlužníka do jednoho úvěru 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jde o nejjednodušší řešení situace, kdy nezvládáme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svoje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půjčky či úvěry splácet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pokud dodržujeme platební kalendář, banky sami konsolidaci nabízejí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alibri"/>
              <a:buChar char="-"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vznikne jeden úvěr, který si můžeme namodelovat podle svých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potřeb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- zvolíme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si výši měsíční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splátky</a:t>
            </a:r>
          </a:p>
          <a:p>
            <a:pPr lvl="0">
              <a:lnSpc>
                <a:spcPct val="115000"/>
              </a:lnSpc>
              <a:spcAft>
                <a:spcPts val="0"/>
              </a:spcAft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	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- snížíme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zatížení rodinného rozpočtu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Calibri"/>
              <a:buChar char="-"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ea typeface="Calibri"/>
                <a:cs typeface="Arial" pitchFamily="34" charset="0"/>
              </a:rPr>
              <a:t>vlivem rozložení splácení do delšího časového období však bance zaplatíme více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dirty="0">
                <a:ea typeface="Calibri"/>
                <a:cs typeface="Times New Roman"/>
              </a:rPr>
              <a:t> 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0058248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7659" y="260648"/>
            <a:ext cx="8208912" cy="1052736"/>
          </a:xfrm>
        </p:spPr>
        <p:txBody>
          <a:bodyPr/>
          <a:lstStyle/>
          <a:p>
            <a:pPr algn="ctr"/>
            <a:r>
              <a:rPr lang="cs-CZ" sz="4000" b="1" dirty="0" smtClean="0"/>
              <a:t>Konsolidace půjček</a:t>
            </a:r>
            <a:endParaRPr lang="cs-CZ" sz="4000" b="1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1772816"/>
            <a:ext cx="7488832" cy="5661248"/>
          </a:xfrm>
        </p:spPr>
        <p:txBody>
          <a:bodyPr>
            <a:noAutofit/>
          </a:bodyPr>
          <a:lstStyle/>
          <a:p>
            <a:pPr marL="11430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sz="3200" b="1" dirty="0" smtClean="0">
                <a:latin typeface="Arial" pitchFamily="34" charset="0"/>
                <a:ea typeface="Calibri"/>
                <a:cs typeface="Arial" pitchFamily="34" charset="0"/>
              </a:rPr>
              <a:t>Podmínky </a:t>
            </a:r>
            <a:r>
              <a:rPr lang="cs-CZ" sz="3200" b="1" dirty="0">
                <a:latin typeface="Arial" pitchFamily="34" charset="0"/>
                <a:ea typeface="Calibri"/>
                <a:cs typeface="Arial" pitchFamily="34" charset="0"/>
              </a:rPr>
              <a:t>konsolidace </a:t>
            </a:r>
            <a:r>
              <a:rPr lang="cs-CZ" sz="3200" b="1" dirty="0" smtClean="0">
                <a:latin typeface="Arial" pitchFamily="34" charset="0"/>
                <a:ea typeface="Calibri"/>
                <a:cs typeface="Arial" pitchFamily="34" charset="0"/>
              </a:rPr>
              <a:t>půjček:</a:t>
            </a:r>
            <a:endParaRPr lang="cs-CZ" sz="2400" dirty="0">
              <a:latin typeface="Arial" pitchFamily="34" charset="0"/>
              <a:ea typeface="Calibri"/>
              <a:cs typeface="Arial" pitchFamily="34" charset="0"/>
            </a:endParaRPr>
          </a:p>
          <a:p>
            <a:pPr marL="0" lvl="0" indent="0">
              <a:lnSpc>
                <a:spcPct val="115000"/>
              </a:lnSpc>
              <a:buNone/>
            </a:pP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	-  úvěry </a:t>
            </a: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či půjčky musí být dosud řádně 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 	 	   spláceny</a:t>
            </a:r>
            <a:endParaRPr lang="cs-CZ" sz="2400" dirty="0">
              <a:latin typeface="Arial" pitchFamily="34" charset="0"/>
              <a:ea typeface="Calibri"/>
              <a:cs typeface="Arial" pitchFamily="34" charset="0"/>
            </a:endParaRPr>
          </a:p>
          <a:p>
            <a:pPr marL="0" lvl="0" indent="0">
              <a:lnSpc>
                <a:spcPct val="115000"/>
              </a:lnSpc>
              <a:buNone/>
            </a:pP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	-  klient </a:t>
            </a: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je znovu prověřován v úvěrových </a:t>
            </a: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	   registrech</a:t>
            </a:r>
            <a:endParaRPr lang="cs-CZ" sz="2400" dirty="0">
              <a:latin typeface="Arial" pitchFamily="34" charset="0"/>
              <a:ea typeface="Calibri"/>
              <a:cs typeface="Arial" pitchFamily="34" charset="0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sz="2400" dirty="0" smtClean="0">
                <a:latin typeface="Arial" pitchFamily="34" charset="0"/>
                <a:ea typeface="Calibri"/>
                <a:cs typeface="Arial" pitchFamily="34" charset="0"/>
              </a:rPr>
              <a:t>	-  úvěry </a:t>
            </a: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musí být nezajištěny</a:t>
            </a:r>
          </a:p>
          <a:p>
            <a:pPr marL="114300" indent="0">
              <a:lnSpc>
                <a:spcPct val="115000"/>
              </a:lnSpc>
              <a:spcAft>
                <a:spcPts val="1000"/>
              </a:spcAft>
              <a:buNone/>
            </a:pPr>
            <a:endParaRPr lang="cs-CZ" sz="2400" dirty="0">
              <a:latin typeface="Arial" pitchFamily="34" charset="0"/>
              <a:ea typeface="Calibri"/>
              <a:cs typeface="Arial" pitchFamily="34" charset="0"/>
            </a:endParaRPr>
          </a:p>
          <a:p>
            <a:pPr marL="114300" indent="0">
              <a:lnSpc>
                <a:spcPct val="150000"/>
              </a:lnSpc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39797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48680"/>
            <a:ext cx="8280920" cy="785603"/>
          </a:xfrm>
        </p:spPr>
        <p:txBody>
          <a:bodyPr/>
          <a:lstStyle/>
          <a:p>
            <a:pPr algn="ctr"/>
            <a:r>
              <a:rPr lang="cs-CZ" sz="4000" b="1" dirty="0" smtClean="0"/>
              <a:t>Konsolidace půjček</a:t>
            </a:r>
            <a:endParaRPr lang="cs-CZ" sz="4000" b="1" dirty="0"/>
          </a:p>
        </p:txBody>
      </p:sp>
      <p:sp>
        <p:nvSpPr>
          <p:cNvPr id="3" name="Obdélník 2"/>
          <p:cNvSpPr/>
          <p:nvPr/>
        </p:nvSpPr>
        <p:spPr>
          <a:xfrm>
            <a:off x="179512" y="1124744"/>
            <a:ext cx="806489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400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55576" y="2132856"/>
            <a:ext cx="7056784" cy="3264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800" b="1" dirty="0">
                <a:latin typeface="Arial" pitchFamily="34" charset="0"/>
                <a:ea typeface="Calibri"/>
                <a:cs typeface="Arial" pitchFamily="34" charset="0"/>
              </a:rPr>
              <a:t>Pozitiva konsolidace půjček</a:t>
            </a:r>
            <a:endParaRPr lang="cs-CZ" sz="2800" dirty="0">
              <a:latin typeface="Arial" pitchFamily="34" charset="0"/>
              <a:ea typeface="Calibri"/>
              <a:cs typeface="Arial" pitchFamily="34" charset="0"/>
            </a:endParaRPr>
          </a:p>
          <a:p>
            <a:pPr marL="800100" lvl="1" indent="-342900">
              <a:lnSpc>
                <a:spcPct val="115000"/>
              </a:lnSpc>
              <a:buFont typeface="Calibri"/>
              <a:buChar char="-"/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snížení zatížení rozpočtu klienta</a:t>
            </a:r>
          </a:p>
          <a:p>
            <a:pPr marL="800100" lvl="1" indent="-342900">
              <a:lnSpc>
                <a:spcPct val="115000"/>
              </a:lnSpc>
              <a:buFont typeface="Calibri"/>
              <a:buChar char="-"/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úspora bankovních poplatků</a:t>
            </a:r>
          </a:p>
          <a:p>
            <a:pPr marL="1657350" lvl="3" indent="-285750">
              <a:lnSpc>
                <a:spcPct val="115000"/>
              </a:lnSpc>
              <a:buFont typeface="Courier New"/>
              <a:buChar char="o"/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za vedení více úvěrových účtů</a:t>
            </a:r>
          </a:p>
          <a:p>
            <a:pPr marL="1657350" lvl="3" indent="-285750">
              <a:lnSpc>
                <a:spcPct val="115000"/>
              </a:lnSpc>
              <a:buFont typeface="Courier New"/>
              <a:buChar char="o"/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za trvalé platby či inkasa z účtů</a:t>
            </a:r>
          </a:p>
          <a:p>
            <a:pPr marL="800100" lvl="1" indent="-342900">
              <a:lnSpc>
                <a:spcPct val="115000"/>
              </a:lnSpc>
              <a:buFont typeface="Calibri"/>
              <a:buChar char="-"/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větší přehled o svých závazcích</a:t>
            </a:r>
          </a:p>
          <a:p>
            <a:pPr marL="457200">
              <a:lnSpc>
                <a:spcPct val="115000"/>
              </a:lnSpc>
              <a:spcAft>
                <a:spcPts val="1000"/>
              </a:spcAft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4919800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74293"/>
            <a:ext cx="7620000" cy="1785100"/>
          </a:xfrm>
        </p:spPr>
        <p:txBody>
          <a:bodyPr/>
          <a:lstStyle/>
          <a:p>
            <a:pPr algn="ctr"/>
            <a:r>
              <a:rPr lang="cs-CZ" sz="4000" b="1" dirty="0" smtClean="0"/>
              <a:t>Konsolidace půjček</a:t>
            </a:r>
            <a:endParaRPr lang="cs-CZ" sz="4000" b="1" dirty="0"/>
          </a:p>
        </p:txBody>
      </p:sp>
      <p:sp>
        <p:nvSpPr>
          <p:cNvPr id="4" name="Obdélník 3"/>
          <p:cNvSpPr/>
          <p:nvPr/>
        </p:nvSpPr>
        <p:spPr>
          <a:xfrm>
            <a:off x="971600" y="1844824"/>
            <a:ext cx="6840760" cy="4500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800" b="1" dirty="0">
                <a:latin typeface="Arial" pitchFamily="34" charset="0"/>
                <a:ea typeface="Calibri"/>
                <a:cs typeface="Arial" pitchFamily="34" charset="0"/>
              </a:rPr>
              <a:t>Pozitiva konsolidace půjček</a:t>
            </a:r>
            <a:endParaRPr lang="cs-CZ" sz="2800" dirty="0">
              <a:latin typeface="Arial" pitchFamily="34" charset="0"/>
              <a:ea typeface="Calibri"/>
              <a:cs typeface="Arial" pitchFamily="34" charset="0"/>
            </a:endParaRPr>
          </a:p>
          <a:p>
            <a:pPr marL="800100" lvl="1" indent="-342900">
              <a:lnSpc>
                <a:spcPct val="115000"/>
              </a:lnSpc>
              <a:buFont typeface="Calibri"/>
              <a:buChar char="-"/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snížení zatížení rozpočtu klienta</a:t>
            </a:r>
          </a:p>
          <a:p>
            <a:pPr marL="800100" lvl="1" indent="-342900">
              <a:lnSpc>
                <a:spcPct val="115000"/>
              </a:lnSpc>
              <a:buFont typeface="Calibri"/>
              <a:buChar char="-"/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úspora bankovních poplatků</a:t>
            </a:r>
          </a:p>
          <a:p>
            <a:pPr marL="1657350" lvl="3" indent="-285750">
              <a:lnSpc>
                <a:spcPct val="115000"/>
              </a:lnSpc>
              <a:buFont typeface="Courier New"/>
              <a:buChar char="o"/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za vedení více úvěrových účtů</a:t>
            </a:r>
          </a:p>
          <a:p>
            <a:pPr marL="1657350" lvl="3" indent="-285750">
              <a:lnSpc>
                <a:spcPct val="115000"/>
              </a:lnSpc>
              <a:buFont typeface="Courier New"/>
              <a:buChar char="o"/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za trvalé platby či inkasa z účtů</a:t>
            </a:r>
          </a:p>
          <a:p>
            <a:pPr marL="800100" lvl="1" indent="-342900">
              <a:lnSpc>
                <a:spcPct val="115000"/>
              </a:lnSpc>
              <a:buFont typeface="Calibri"/>
              <a:buChar char="-"/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větší přehled o svých závazcích</a:t>
            </a:r>
          </a:p>
          <a:p>
            <a:pPr marL="457200">
              <a:lnSpc>
                <a:spcPct val="115000"/>
              </a:lnSpc>
              <a:spcAft>
                <a:spcPts val="1000"/>
              </a:spcAft>
            </a:pPr>
            <a:r>
              <a:rPr lang="cs-CZ" sz="2400" dirty="0">
                <a:latin typeface="Arial" pitchFamily="34" charset="0"/>
                <a:ea typeface="Calibri"/>
                <a:cs typeface="Arial" pitchFamily="34" charset="0"/>
              </a:rPr>
              <a:t> </a:t>
            </a:r>
          </a:p>
          <a:p>
            <a:endParaRPr lang="cs-CZ" sz="2400" dirty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	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608467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/>
              <a:t>Použité zdroje</a:t>
            </a:r>
          </a:p>
        </p:txBody>
      </p:sp>
      <p:sp>
        <p:nvSpPr>
          <p:cNvPr id="5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7499176" cy="4209331"/>
          </a:xfrm>
        </p:spPr>
        <p:txBody>
          <a:bodyPr>
            <a:noAutofit/>
          </a:bodyPr>
          <a:lstStyle/>
          <a:p>
            <a:pPr marL="114300" lvl="0" indent="0">
              <a:lnSpc>
                <a:spcPct val="120000"/>
              </a:lnSpc>
              <a:spcAft>
                <a:spcPts val="1200"/>
              </a:spcAft>
              <a:buClr>
                <a:srgbClr val="A9A57C"/>
              </a:buClr>
              <a:buNone/>
            </a:pPr>
            <a:r>
              <a:rPr lang="cs-CZ" sz="2400" dirty="0">
                <a:solidFill>
                  <a:srgbClr val="2F2B20"/>
                </a:solidFill>
                <a:latin typeface="Arial" pitchFamily="34" charset="0"/>
                <a:cs typeface="Arial" pitchFamily="34" charset="0"/>
              </a:rPr>
              <a:t>KLÍNSKÝ, Petr; MÜNCH, Otto; CHROMÁ, Danuše. </a:t>
            </a:r>
            <a:r>
              <a:rPr lang="cs-CZ" sz="2400" i="1" dirty="0">
                <a:solidFill>
                  <a:srgbClr val="2F2B20"/>
                </a:solidFill>
                <a:latin typeface="Arial" pitchFamily="34" charset="0"/>
                <a:cs typeface="Arial" pitchFamily="34" charset="0"/>
              </a:rPr>
              <a:t>Ekonomika, ekonomická a finanční gramotnost pro střední školy. </a:t>
            </a:r>
            <a:r>
              <a:rPr lang="cs-CZ" sz="2400" dirty="0">
                <a:solidFill>
                  <a:srgbClr val="2F2B20"/>
                </a:solidFill>
                <a:latin typeface="Arial" pitchFamily="34" charset="0"/>
                <a:cs typeface="Arial" pitchFamily="34" charset="0"/>
              </a:rPr>
              <a:t>Praha: </a:t>
            </a:r>
            <a:r>
              <a:rPr lang="cs-CZ" sz="2400" dirty="0" err="1">
                <a:solidFill>
                  <a:srgbClr val="2F2B20"/>
                </a:solidFill>
                <a:latin typeface="Arial" pitchFamily="34" charset="0"/>
                <a:cs typeface="Arial" pitchFamily="34" charset="0"/>
              </a:rPr>
              <a:t>Eduko</a:t>
            </a:r>
            <a:r>
              <a:rPr lang="cs-CZ" sz="2400" dirty="0">
                <a:solidFill>
                  <a:srgbClr val="2F2B20"/>
                </a:solidFill>
                <a:latin typeface="Arial" pitchFamily="34" charset="0"/>
                <a:cs typeface="Arial" pitchFamily="34" charset="0"/>
              </a:rPr>
              <a:t> s.r.o., 2011, ISBN 978-80-87204-41-2. </a:t>
            </a:r>
          </a:p>
          <a:p>
            <a:pPr marL="114300" lvl="0" indent="0">
              <a:lnSpc>
                <a:spcPct val="120000"/>
              </a:lnSpc>
              <a:spcAft>
                <a:spcPts val="1200"/>
              </a:spcAft>
              <a:buClr>
                <a:srgbClr val="A9A57C"/>
              </a:buClr>
              <a:buNone/>
            </a:pPr>
            <a:r>
              <a:rPr lang="cs-CZ" sz="2400" dirty="0">
                <a:solidFill>
                  <a:srgbClr val="2F2B20"/>
                </a:solidFill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57580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usedství">
  <a:themeElements>
    <a:clrScheme name="Sousedství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Kancelář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usedství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540</TotalTime>
  <Words>237</Words>
  <Application>Microsoft Office PowerPoint</Application>
  <PresentationFormat>Předvádění na obrazovce (4:3)</PresentationFormat>
  <Paragraphs>55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Sousedství</vt:lpstr>
      <vt:lpstr>Prezentace aplikace PowerPoint</vt:lpstr>
      <vt:lpstr>Prezentace aplikace PowerPoint</vt:lpstr>
      <vt:lpstr>Konsolidace půjček</vt:lpstr>
      <vt:lpstr>Konsolidace půjček</vt:lpstr>
      <vt:lpstr>Konsolidace půjček</vt:lpstr>
      <vt:lpstr>Konsolidace půjček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ekonomické pojmy</dc:title>
  <dc:creator>PC2</dc:creator>
  <cp:lastModifiedBy>PC2</cp:lastModifiedBy>
  <cp:revision>176</cp:revision>
  <dcterms:created xsi:type="dcterms:W3CDTF">2013-04-15T08:11:55Z</dcterms:created>
  <dcterms:modified xsi:type="dcterms:W3CDTF">2013-09-02T11:00:04Z</dcterms:modified>
</cp:coreProperties>
</file>