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58" r:id="rId12"/>
    <p:sldId id="269" r:id="rId13"/>
    <p:sldId id="259" r:id="rId14"/>
    <p:sldId id="260" r:id="rId15"/>
    <p:sldId id="270" r:id="rId16"/>
    <p:sldId id="261" r:id="rId17"/>
    <p:sldId id="271" r:id="rId18"/>
    <p:sldId id="272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dirty="0" smtClean="0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30.9.2013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mailto:ceckova@stavarna.eu" TargetMode="External"/><Relationship Id="rId3" Type="http://schemas.openxmlformats.org/officeDocument/2006/relationships/hyperlink" Target="mailto:bohdal@stavarna.eu" TargetMode="External"/><Relationship Id="rId7" Type="http://schemas.openxmlformats.org/officeDocument/2006/relationships/hyperlink" Target="mailto:crha@stavarna.eu" TargetMode="External"/><Relationship Id="rId2" Type="http://schemas.openxmlformats.org/officeDocument/2006/relationships/hyperlink" Target="mailto:bohac@stavarna.e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odl@stavarna.eu" TargetMode="External"/><Relationship Id="rId5" Type="http://schemas.openxmlformats.org/officeDocument/2006/relationships/hyperlink" Target="mailto:%20buchtova@stavarna.eu" TargetMode="External"/><Relationship Id="rId4" Type="http://schemas.openxmlformats.org/officeDocument/2006/relationships/hyperlink" Target="mailto:broz@stavarna.eu" TargetMode="External"/><Relationship Id="rId9" Type="http://schemas.openxmlformats.org/officeDocument/2006/relationships/hyperlink" Target="mailto:cechova@stavarna.eu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avarna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9765342"/>
              </p:ext>
            </p:extLst>
          </p:nvPr>
        </p:nvGraphicFramePr>
        <p:xfrm>
          <a:off x="1338110" y="1268760"/>
          <a:ext cx="6707187" cy="3896826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VY_32_INOVACE_18-13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Černá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26.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listopadu </a:t>
                      </a: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Tvorba tabulky v MS Word 2010. Při hodině žáci vytvoří tabulku dle předlohy, další potom samostatně, ta bude využita později, při výuce Hromadné korespondence.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 prezentaci je uvedena pouze část z nabídky s tvorbě tabulek, „pohrát“ si s barevností, zarovnáváním a slučováním buněk lze podle libovolné předlohy z časopisů, internetu, ….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70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 vytvoření tabulky ji můžeme plnit daty, mezi jednotlivými buňkami  se lze pohybovat  buď pomocí myši, klávesy Tabulátor nebo kurzorových šipek</a:t>
            </a:r>
          </a:p>
          <a:p>
            <a:r>
              <a:rPr lang="cs-CZ" sz="2400" dirty="0" smtClean="0"/>
              <a:t>Text lze klasicky formátovat</a:t>
            </a:r>
          </a:p>
          <a:p>
            <a:endParaRPr lang="cs-CZ" sz="2400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939753"/>
              </p:ext>
            </p:extLst>
          </p:nvPr>
        </p:nvGraphicFramePr>
        <p:xfrm>
          <a:off x="755576" y="2420888"/>
          <a:ext cx="7488830" cy="3102159"/>
        </p:xfrm>
        <a:graphic>
          <a:graphicData uri="http://schemas.openxmlformats.org/drawingml/2006/table">
            <a:tbl>
              <a:tblPr/>
              <a:tblGrid>
                <a:gridCol w="1497766"/>
                <a:gridCol w="1497766"/>
                <a:gridCol w="1497766"/>
                <a:gridCol w="1497766"/>
                <a:gridCol w="1497766"/>
              </a:tblGrid>
              <a:tr h="426467">
                <a:tc>
                  <a:txBody>
                    <a:bodyPr/>
                    <a:lstStyle/>
                    <a:p>
                      <a:pPr algn="ctr"/>
                      <a:r>
                        <a:rPr lang="cs-CZ" sz="1200" i="1" dirty="0">
                          <a:effectLst/>
                        </a:rPr>
                        <a:t>příjmení</a:t>
                      </a:r>
                      <a:endParaRPr lang="cs-CZ" sz="1200" dirty="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i="1">
                          <a:effectLst/>
                        </a:rPr>
                        <a:t>jméno</a:t>
                      </a:r>
                      <a:endParaRPr lang="cs-CZ" sz="120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i="1">
                          <a:effectLst/>
                        </a:rPr>
                        <a:t>titul</a:t>
                      </a:r>
                      <a:endParaRPr lang="cs-CZ" sz="120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i="1">
                          <a:effectLst/>
                        </a:rPr>
                        <a:t>tf</a:t>
                      </a:r>
                      <a:br>
                        <a:rPr lang="cs-CZ" sz="1200" i="1">
                          <a:effectLst/>
                        </a:rPr>
                      </a:br>
                      <a:r>
                        <a:rPr lang="cs-CZ" sz="1200" i="1">
                          <a:effectLst/>
                        </a:rPr>
                        <a:t>387 001 4..</a:t>
                      </a:r>
                      <a:endParaRPr lang="cs-CZ" sz="120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i="1">
                          <a:effectLst/>
                        </a:rPr>
                        <a:t>e-mail</a:t>
                      </a:r>
                      <a:endParaRPr lang="cs-CZ" sz="120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498"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Boháč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Štěpán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>
                          <a:effectLst/>
                        </a:rPr>
                        <a:t>Ing.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>
                          <a:effectLst/>
                        </a:rPr>
                        <a:t>36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u="sng">
                          <a:solidFill>
                            <a:srgbClr val="178BD5"/>
                          </a:solidFill>
                          <a:effectLst/>
                          <a:hlinkClick r:id="rId2"/>
                        </a:rPr>
                        <a:t>bohac@stavarna.eu</a:t>
                      </a:r>
                      <a:endParaRPr lang="cs-CZ" sz="120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467"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Bohdal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Bohuslav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Mgr.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dirty="0">
                          <a:effectLst/>
                        </a:rPr>
                        <a:t>29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u="sng">
                          <a:solidFill>
                            <a:srgbClr val="178BD5"/>
                          </a:solidFill>
                          <a:effectLst/>
                          <a:hlinkClick r:id="rId3"/>
                        </a:rPr>
                        <a:t>bohdal@stavarna.eu</a:t>
                      </a:r>
                      <a:endParaRPr lang="cs-CZ" sz="120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498"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Brož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Vladimír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Ing. arch.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>
                          <a:effectLst/>
                        </a:rPr>
                        <a:t>36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u="sng">
                          <a:solidFill>
                            <a:srgbClr val="178BD5"/>
                          </a:solidFill>
                          <a:effectLst/>
                          <a:hlinkClick r:id="rId4"/>
                        </a:rPr>
                        <a:t>broz@stavarna.eu</a:t>
                      </a:r>
                      <a:endParaRPr lang="cs-CZ" sz="120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262"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Buchtová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>
                          <a:effectLst/>
                        </a:rPr>
                        <a:t>Jana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Mgr.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dirty="0">
                          <a:effectLst/>
                        </a:rPr>
                        <a:t>35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u="sng">
                          <a:solidFill>
                            <a:srgbClr val="178BD5"/>
                          </a:solidFill>
                          <a:effectLst/>
                          <a:hlinkClick r:id="rId5"/>
                        </a:rPr>
                        <a:t>buchtova@stavarna.eu</a:t>
                      </a:r>
                      <a:endParaRPr lang="cs-CZ" sz="120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498">
                <a:tc>
                  <a:txBody>
                    <a:bodyPr/>
                    <a:lstStyle/>
                    <a:p>
                      <a:r>
                        <a:rPr lang="cs-CZ" sz="1200" dirty="0" err="1">
                          <a:effectLst/>
                        </a:rPr>
                        <a:t>Codl</a:t>
                      </a:r>
                      <a:endParaRPr lang="cs-CZ" sz="1200" dirty="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>
                          <a:effectLst/>
                        </a:rPr>
                        <a:t>Miroslav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Mgr.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dirty="0">
                          <a:effectLst/>
                        </a:rPr>
                        <a:t>18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u="sng" dirty="0">
                          <a:solidFill>
                            <a:srgbClr val="178BD5"/>
                          </a:solidFill>
                          <a:effectLst/>
                          <a:hlinkClick r:id="rId6"/>
                        </a:rPr>
                        <a:t>codl@stavarna.eu</a:t>
                      </a:r>
                      <a:endParaRPr lang="cs-CZ" sz="1200" dirty="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498"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Crha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>
                          <a:effectLst/>
                        </a:rPr>
                        <a:t>Miroslav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Mgr.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>
                          <a:effectLst/>
                        </a:rPr>
                        <a:t>35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u="sng" dirty="0">
                          <a:solidFill>
                            <a:srgbClr val="178BD5"/>
                          </a:solidFill>
                          <a:effectLst/>
                          <a:hlinkClick r:id="rId7"/>
                        </a:rPr>
                        <a:t>crha@stavarna.eu</a:t>
                      </a:r>
                      <a:endParaRPr lang="cs-CZ" sz="1200" dirty="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504">
                <a:tc>
                  <a:txBody>
                    <a:bodyPr/>
                    <a:lstStyle/>
                    <a:p>
                      <a:r>
                        <a:rPr lang="cs-CZ" sz="1200" dirty="0" err="1">
                          <a:effectLst/>
                        </a:rPr>
                        <a:t>Čečková</a:t>
                      </a:r>
                      <a:endParaRPr lang="cs-CZ" sz="1200" dirty="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>
                          <a:effectLst/>
                        </a:rPr>
                        <a:t>Jarmila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>
                          <a:effectLst/>
                        </a:rPr>
                        <a:t>Ing.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dirty="0">
                          <a:effectLst/>
                        </a:rPr>
                        <a:t>22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u="sng" dirty="0">
                          <a:solidFill>
                            <a:srgbClr val="178BD5"/>
                          </a:solidFill>
                          <a:effectLst/>
                          <a:hlinkClick r:id="rId8"/>
                        </a:rPr>
                        <a:t>ceckova@stavarna.eu</a:t>
                      </a:r>
                      <a:endParaRPr lang="cs-CZ" sz="1200" dirty="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467">
                <a:tc>
                  <a:txBody>
                    <a:bodyPr/>
                    <a:lstStyle/>
                    <a:p>
                      <a:r>
                        <a:rPr lang="cs-CZ" sz="1200" dirty="0">
                          <a:effectLst/>
                        </a:rPr>
                        <a:t>Čechová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>
                          <a:effectLst/>
                        </a:rPr>
                        <a:t>Věra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>
                          <a:effectLst/>
                        </a:rPr>
                        <a:t>Ing.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dirty="0">
                          <a:effectLst/>
                        </a:rPr>
                        <a:t>20</a:t>
                      </a: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u="sng" dirty="0">
                          <a:solidFill>
                            <a:srgbClr val="178BD5"/>
                          </a:solidFill>
                          <a:effectLst/>
                          <a:hlinkClick r:id="rId9"/>
                        </a:rPr>
                        <a:t>cechova@stavarna.eu</a:t>
                      </a:r>
                      <a:endParaRPr lang="cs-CZ" sz="1200" dirty="0">
                        <a:effectLst/>
                      </a:endParaRPr>
                    </a:p>
                  </a:txBody>
                  <a:tcPr marL="31588" marR="31588" marT="18953" marB="18953" anchor="ctr">
                    <a:lnL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DAD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576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Označování v tabulce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Označení celé tabulky  - kurzorem myši najeďte nad tabulku, </a:t>
            </a:r>
          </a:p>
          <a:p>
            <a:pPr marL="354013" indent="0">
              <a:buNone/>
            </a:pPr>
            <a:r>
              <a:rPr lang="cs-CZ" sz="2400" dirty="0" smtClean="0"/>
              <a:t>v levém horním rohu se objeví malý čtvereček se šipkami. Pokud na něm klikneme, označí se celá tabulka</a:t>
            </a:r>
          </a:p>
          <a:p>
            <a:pPr marL="354013" indent="0">
              <a:buNone/>
            </a:pPr>
            <a:endParaRPr lang="cs-CZ" sz="2400" dirty="0"/>
          </a:p>
          <a:p>
            <a:pPr marL="354013" indent="0">
              <a:buNone/>
            </a:pPr>
            <a:endParaRPr lang="cs-CZ" sz="2400" dirty="0" smtClean="0"/>
          </a:p>
          <a:p>
            <a:pPr marL="354013" indent="0">
              <a:buNone/>
            </a:pPr>
            <a:endParaRPr lang="cs-CZ" sz="2400" dirty="0"/>
          </a:p>
          <a:p>
            <a:pPr marL="354013" indent="0">
              <a:buNone/>
            </a:pPr>
            <a:endParaRPr lang="cs-CZ" sz="2400" dirty="0" smtClean="0"/>
          </a:p>
          <a:p>
            <a:pPr marL="354013" indent="-354013"/>
            <a:r>
              <a:rPr lang="cs-CZ" sz="2400" dirty="0" smtClean="0"/>
              <a:t>Označení řádku  - kurzorem myši najedeme před levý okraj tabulky, tvar kurzoru se změní v šipku, můžeme označit řádek</a:t>
            </a:r>
          </a:p>
          <a:p>
            <a:pPr marL="354013" indent="0">
              <a:buNone/>
            </a:pPr>
            <a:endParaRPr lang="cs-CZ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68960"/>
            <a:ext cx="61626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32" y="5517232"/>
            <a:ext cx="61436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925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Označení sloupce – kurzorem se pohybujeme nad sloupce, který chceme označit, poté, co se kurzor změní do černé šipky, lze sloupec označit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Označení jednotlivé buňky – kurzorem myši přejedeme na levou část buňky, kurzor se změní do černé šipky směřující vpravo nahoru, lze označit kliknutím buňku</a:t>
            </a:r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85938"/>
            <a:ext cx="33337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085184"/>
            <a:ext cx="240982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726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Úprava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Nejrychlejší způsob jak přidat řádek je kliknout myší za tabulku a stisknout klávesu Enter</a:t>
            </a:r>
          </a:p>
          <a:p>
            <a:r>
              <a:rPr lang="cs-CZ" sz="2400" dirty="0" smtClean="0"/>
              <a:t>Další možností, jak přidat řádek, ale i sloupec, je pomocí pravého ucha myši, a volby „Vložit“</a:t>
            </a:r>
            <a:endParaRPr lang="cs-CZ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371475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4919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Návrh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Při práci v tabulkami se zobrazí dostupné dialogové okno „Nástroje tabulky“ zde můžeme tabulku různě upravovat</a:t>
            </a:r>
            <a:endParaRPr lang="cs-CZ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177" y="2708920"/>
            <a:ext cx="50196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177" y="4437112"/>
            <a:ext cx="60769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8791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 možnosti „Rozložení tabulky“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pPr marL="354013" indent="0">
              <a:buNone/>
            </a:pPr>
            <a:r>
              <a:rPr lang="cs-CZ" sz="2400" dirty="0"/>
              <a:t>s</a:t>
            </a:r>
            <a:r>
              <a:rPr lang="cs-CZ" sz="2400" dirty="0" smtClean="0"/>
              <a:t>e zobrazí menu ikon, pomocí kterých lze rychleji vkládat řádky, sloupce, zarovnávat tabulku či jinak upravovat.</a:t>
            </a:r>
          </a:p>
          <a:p>
            <a:pPr marL="354013" indent="0">
              <a:buNone/>
            </a:pPr>
            <a:endParaRPr lang="cs-CZ" sz="2400" dirty="0"/>
          </a:p>
          <a:p>
            <a:pPr marL="354013" indent="0">
              <a:buNone/>
            </a:pPr>
            <a:endParaRPr lang="cs-CZ" sz="2400" dirty="0" smtClean="0"/>
          </a:p>
          <a:p>
            <a:endParaRPr lang="cs-CZ" sz="2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98" y="1412776"/>
            <a:ext cx="9036496" cy="644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444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Mazání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Tabulku lze vymazat po jejím označení a stisknutí klávesy </a:t>
            </a:r>
            <a:r>
              <a:rPr lang="cs-CZ" sz="2400" dirty="0" err="1" smtClean="0"/>
              <a:t>delete</a:t>
            </a:r>
            <a:r>
              <a:rPr lang="cs-CZ" sz="2400" dirty="0" smtClean="0"/>
              <a:t> (pouze obsah), pomocí pravého ucha myši nebo pomocí ikon</a:t>
            </a:r>
          </a:p>
          <a:p>
            <a:endParaRPr lang="cs-CZ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569" y="3068960"/>
            <a:ext cx="2849661" cy="293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85321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cs-CZ" sz="2400" dirty="0" smtClean="0">
                <a:solidFill>
                  <a:srgbClr val="FFC000"/>
                </a:solidFill>
              </a:rPr>
              <a:t>Úkol č. 1: </a:t>
            </a:r>
            <a:r>
              <a:rPr lang="cs-CZ" sz="2400" dirty="0"/>
              <a:t>vytvořte tabulku dle </a:t>
            </a:r>
            <a:r>
              <a:rPr lang="cs-CZ" sz="2400" dirty="0" smtClean="0"/>
              <a:t>předlohy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>
                <a:solidFill>
                  <a:srgbClr val="FFC000"/>
                </a:solidFill>
              </a:rPr>
              <a:t>Úkol č. 2:   </a:t>
            </a:r>
            <a:r>
              <a:rPr lang="cs-CZ" sz="2400" dirty="0" smtClean="0">
                <a:solidFill>
                  <a:schemeClr val="bg1"/>
                </a:solidFill>
              </a:rPr>
              <a:t>Samostatně vytvořte tabulku s adresami spolužáků (údaji si můžete vymyslet) a uložte ji pod názvem </a:t>
            </a:r>
            <a:r>
              <a:rPr lang="cs-CZ" sz="2400" dirty="0" err="1" smtClean="0">
                <a:solidFill>
                  <a:schemeClr val="bg1"/>
                </a:solidFill>
              </a:rPr>
              <a:t>Adresar</a:t>
            </a:r>
            <a:endParaRPr lang="cs-CZ" sz="2400" dirty="0" smtClean="0">
              <a:solidFill>
                <a:schemeClr val="bg1"/>
              </a:solidFill>
            </a:endParaRPr>
          </a:p>
          <a:p>
            <a:endParaRPr lang="cs-CZ" sz="2400" dirty="0"/>
          </a:p>
          <a:p>
            <a:endParaRPr lang="cs-CZ" sz="2400" dirty="0"/>
          </a:p>
          <a:p>
            <a:endParaRPr lang="cs-CZ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889572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0810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Při tvorbě tohoto materiálu byla použita data ze </a:t>
            </a:r>
            <a:r>
              <a:rPr lang="cs-CZ" sz="2400" smtClean="0"/>
              <a:t>stránek </a:t>
            </a:r>
            <a:r>
              <a:rPr lang="cs-CZ" sz="2400" smtClean="0">
                <a:hlinkClick r:id="rId2"/>
              </a:rPr>
              <a:t>www.stavarna.com</a:t>
            </a:r>
            <a:endParaRPr lang="cs-CZ" sz="2400" smtClean="0"/>
          </a:p>
          <a:p>
            <a:pPr marL="0" indent="0">
              <a:buNone/>
            </a:pPr>
            <a:endParaRPr lang="cs-CZ" sz="2400"/>
          </a:p>
        </p:txBody>
      </p:sp>
    </p:spTree>
    <p:extLst>
      <p:ext uri="{BB962C8B-B14F-4D97-AF65-F5344CB8AC3E}">
        <p14:creationId xmlns:p14="http://schemas.microsoft.com/office/powerpoint/2010/main" val="3848872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Tabulka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Vkládání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Menu „Vložení“ oddíl „Tabulka“</a:t>
            </a:r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48395"/>
            <a:ext cx="373380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 kliknutí se zobrazí 5 možností vložení tabulky</a:t>
            </a:r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2952328" cy="5149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3321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Tahem myši po </a:t>
            </a:r>
            <a:r>
              <a:rPr lang="cs-CZ" sz="2400" dirty="0" err="1" smtClean="0"/>
              <a:t>čterečkové</a:t>
            </a:r>
            <a:r>
              <a:rPr lang="cs-CZ" sz="2400" dirty="0" smtClean="0"/>
              <a:t> předloze, tabulka dané velikosti se rovnou zobrazuje na pracovní ploše</a:t>
            </a:r>
          </a:p>
          <a:p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52" y="1556792"/>
            <a:ext cx="831532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6667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Možnost „Vložit tabulku“ 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Doplníme počty řádků a sloupců</a:t>
            </a:r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2988080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231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Možnost  „Navrhnout tabulku“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Pomocí nástrojů Pero a Guma vytvoříme tabulku potřebné velikosti</a:t>
            </a:r>
          </a:p>
          <a:p>
            <a:endParaRPr lang="cs-CZ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68132"/>
            <a:ext cx="5568143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29063"/>
            <a:ext cx="1800200" cy="158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176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Možnost „Tabulka Excel“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Vytvoří se část dialogového okna listu „MS Excel“ , v tabulce můžeme používat funkce. Po kliknutí mimo tabulku, se ukončí menu Excelu a tabulka se klasicky zobrazí.</a:t>
            </a:r>
            <a:endParaRPr lang="cs-CZ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5491"/>
            <a:ext cx="8272919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003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Možnost „Rychlé tabulky“ nabídne volbu z předpřipravených tabulek</a:t>
            </a:r>
          </a:p>
          <a:p>
            <a:endParaRPr lang="cs-CZ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33812"/>
            <a:ext cx="5915025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2187085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1946</TotalTime>
  <Words>500</Words>
  <Application>Microsoft Office PowerPoint</Application>
  <PresentationFormat>Předvádění na obrazovce (4:3)</PresentationFormat>
  <Paragraphs>144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šablona</vt:lpstr>
      <vt:lpstr>Prezentace aplikace PowerPoint</vt:lpstr>
      <vt:lpstr>Tabulka</vt:lpstr>
      <vt:lpstr>Vkládání tabulky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Označování v tabulce</vt:lpstr>
      <vt:lpstr>Prezentace aplikace PowerPoint</vt:lpstr>
      <vt:lpstr>Úprava tabulky</vt:lpstr>
      <vt:lpstr>Návrh tabulky</vt:lpstr>
      <vt:lpstr>Prezentace aplikace PowerPoint</vt:lpstr>
      <vt:lpstr>Mazání tabulky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Tabulka</dc:title>
  <dc:creator>kantor</dc:creator>
  <cp:lastModifiedBy>kantor</cp:lastModifiedBy>
  <cp:revision>18</cp:revision>
  <dcterms:created xsi:type="dcterms:W3CDTF">2013-08-15T08:12:02Z</dcterms:created>
  <dcterms:modified xsi:type="dcterms:W3CDTF">2013-09-30T08:14:57Z</dcterms:modified>
</cp:coreProperties>
</file>