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42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>
            <a:lvl1pPr>
              <a:defRPr baseline="0">
                <a:solidFill>
                  <a:srgbClr val="FFC000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accent2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428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773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3674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722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473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558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77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1023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1826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13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78549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1713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54C67-D376-4AF3-A4FE-D21E08505F32}" type="datetimeFigureOut">
              <a:rPr lang="cs-CZ" smtClean="0"/>
              <a:t>30.9.2013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AEDFD5-5B4C-4D4F-B3B9-CF0DFDD43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856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6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C0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accent4">
              <a:lumMod val="20000"/>
              <a:lumOff val="8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8822" y="5609192"/>
            <a:ext cx="5762625" cy="11142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122" y="63832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Group 38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772954114"/>
              </p:ext>
            </p:extLst>
          </p:nvPr>
        </p:nvGraphicFramePr>
        <p:xfrm>
          <a:off x="1338110" y="1268760"/>
          <a:ext cx="6707187" cy="381648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CZ.1.07/1.5.00/34.0029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Číslo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VY_32_INOVACE_18-17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16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Název školy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Střední průmyslová škola stavební,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České Budějovice, Resslova 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Šárka Kostková</a:t>
                      </a:r>
                      <a:endParaRPr kumimoji="0" lang="cs-CZ" sz="1200" b="0" i="0" u="none" strike="noStrike" kern="1200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4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Tematický celek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ICT pro první ročník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127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64991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tvorby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13. </a:t>
                      </a:r>
                      <a:r>
                        <a:rPr kumimoji="0" lang="cs-CZ" sz="1200" b="0" i="0" u="none" strike="noStrike" kern="1200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ledna  2013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829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Binární soustava. Převod mezi desítkovou a binární soustavou.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79383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Vyučující na vybrané m příkladu žákům předvede převod, další příklady žáci zkouší samostatně. Vyučující probere  pojmy bit, byte, seznámí žáky  s ASCII tabulkou.</a:t>
                      </a:r>
                      <a:endParaRPr kumimoji="0" lang="cs-CZ" sz="12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+mn-lt"/>
                        <a:ea typeface="+mn-ea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58746">
                <a:tc gridSpan="2"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+mn-lt"/>
                          <a:ea typeface="+mn-ea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69333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Převody soustav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Binární – dvojková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250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Binární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Používá pouze číslice 0 a 1</a:t>
            </a:r>
          </a:p>
          <a:p>
            <a:r>
              <a:rPr lang="cs-CZ" sz="2400" dirty="0" smtClean="0"/>
              <a:t>Odpovídá pojmům ano x ne, pravda x nepravda</a:t>
            </a:r>
          </a:p>
          <a:p>
            <a:r>
              <a:rPr lang="cs-CZ" sz="2400" dirty="0" smtClean="0"/>
              <a:t>Používá se v počítačích, symboly 0 a 1 odpovídají stavům vypnuto x zapnuto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Jaké znáte jiné soustavy?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29323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Převod z desítkové soustavy do binární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/>
              <a:t>Binární soustava – symboly 0 a 1</a:t>
            </a:r>
          </a:p>
          <a:p>
            <a:r>
              <a:rPr lang="cs-CZ" sz="2000" dirty="0" smtClean="0"/>
              <a:t>Odpovídá zbytku po dělení dvěma</a:t>
            </a:r>
          </a:p>
          <a:p>
            <a:r>
              <a:rPr lang="cs-CZ" sz="2000" dirty="0" smtClean="0"/>
              <a:t>Převedeme číslo 5 234</a:t>
            </a:r>
          </a:p>
          <a:p>
            <a:endParaRPr lang="cs-CZ" sz="2000" dirty="0" smtClean="0"/>
          </a:p>
          <a:p>
            <a:pPr marL="0" indent="0">
              <a:buNone/>
              <a:tabLst>
                <a:tab pos="4667250" algn="l"/>
              </a:tabLst>
            </a:pPr>
            <a:r>
              <a:rPr lang="cs-CZ" sz="2000" dirty="0" smtClean="0"/>
              <a:t>5 234:2 = 2 617 zbytek 0	</a:t>
            </a:r>
            <a:r>
              <a:rPr lang="cs-CZ" sz="2000" dirty="0"/>
              <a:t>81:2 = 40 zbytek 1</a:t>
            </a:r>
          </a:p>
          <a:p>
            <a:pPr marL="0" indent="0">
              <a:buNone/>
              <a:tabLst>
                <a:tab pos="4667250" algn="l"/>
              </a:tabLst>
            </a:pPr>
            <a:r>
              <a:rPr lang="cs-CZ" sz="2000" dirty="0" smtClean="0"/>
              <a:t>2 617:2 = 1 308 zbytek 1	40:2 </a:t>
            </a:r>
            <a:r>
              <a:rPr lang="cs-CZ" sz="2000" dirty="0"/>
              <a:t>= 20 zbytek 0</a:t>
            </a:r>
            <a:r>
              <a:rPr lang="cs-CZ" sz="2000" dirty="0" smtClean="0"/>
              <a:t> </a:t>
            </a:r>
          </a:p>
          <a:p>
            <a:pPr marL="0" indent="0">
              <a:buNone/>
              <a:tabLst>
                <a:tab pos="4667250" algn="l"/>
              </a:tabLst>
            </a:pPr>
            <a:r>
              <a:rPr lang="cs-CZ" sz="2000" dirty="0" smtClean="0"/>
              <a:t>1 308:2 =    654 zbytek 0	</a:t>
            </a:r>
            <a:r>
              <a:rPr lang="cs-CZ" sz="2000" dirty="0"/>
              <a:t> 20:2 = 10 zbytek 0</a:t>
            </a:r>
            <a:endParaRPr lang="cs-CZ" sz="2000" dirty="0" smtClean="0"/>
          </a:p>
          <a:p>
            <a:pPr marL="0" indent="0">
              <a:buNone/>
              <a:tabLst>
                <a:tab pos="4667250" algn="l"/>
              </a:tabLst>
            </a:pPr>
            <a:r>
              <a:rPr lang="cs-CZ" sz="2000" dirty="0"/>
              <a:t> </a:t>
            </a:r>
            <a:r>
              <a:rPr lang="cs-CZ" sz="2000" dirty="0" smtClean="0"/>
              <a:t>  654:2 =     327 zbytek 0	 10:2 </a:t>
            </a:r>
            <a:r>
              <a:rPr lang="cs-CZ" sz="2000" dirty="0"/>
              <a:t>= </a:t>
            </a:r>
            <a:r>
              <a:rPr lang="cs-CZ" sz="2000" dirty="0" smtClean="0"/>
              <a:t>   5 </a:t>
            </a:r>
            <a:r>
              <a:rPr lang="cs-CZ" sz="2000" dirty="0"/>
              <a:t>zbytek 0</a:t>
            </a:r>
          </a:p>
          <a:p>
            <a:pPr marL="0" indent="0">
              <a:buNone/>
              <a:tabLst>
                <a:tab pos="4667250" algn="l"/>
              </a:tabLst>
            </a:pPr>
            <a:r>
              <a:rPr lang="cs-CZ" sz="2000" dirty="0" smtClean="0"/>
              <a:t>   327:2 =     163 zbytek 1	   5:2 =    2 zbytek 1</a:t>
            </a:r>
          </a:p>
          <a:p>
            <a:pPr marL="0" indent="0">
              <a:buNone/>
              <a:tabLst>
                <a:tab pos="4667250" algn="l"/>
              </a:tabLst>
            </a:pPr>
            <a:r>
              <a:rPr lang="cs-CZ" sz="2000" dirty="0" smtClean="0"/>
              <a:t>    163:2 </a:t>
            </a:r>
            <a:r>
              <a:rPr lang="cs-CZ" sz="2000" dirty="0"/>
              <a:t>= </a:t>
            </a:r>
            <a:r>
              <a:rPr lang="cs-CZ" sz="2000" dirty="0" smtClean="0"/>
              <a:t>  81 </a:t>
            </a:r>
            <a:r>
              <a:rPr lang="cs-CZ" sz="2000" dirty="0"/>
              <a:t>zbytek </a:t>
            </a:r>
            <a:r>
              <a:rPr lang="cs-CZ" sz="2000" dirty="0" smtClean="0"/>
              <a:t>1	   2:2 =    1 zbytek 0</a:t>
            </a:r>
          </a:p>
          <a:p>
            <a:pPr marL="0" indent="0">
              <a:buNone/>
              <a:tabLst>
                <a:tab pos="4667250" algn="l"/>
              </a:tabLst>
            </a:pPr>
            <a:r>
              <a:rPr lang="cs-CZ" sz="2000" dirty="0"/>
              <a:t>	</a:t>
            </a:r>
            <a:r>
              <a:rPr lang="cs-CZ" sz="2000" dirty="0" smtClean="0"/>
              <a:t>   1:2 =    0 zbytek 1</a:t>
            </a:r>
            <a:endParaRPr lang="cs-CZ" sz="2000" dirty="0"/>
          </a:p>
          <a:p>
            <a:pPr marL="0" indent="0">
              <a:buNone/>
              <a:tabLst>
                <a:tab pos="4667250" algn="l"/>
              </a:tabLst>
            </a:pPr>
            <a:r>
              <a:rPr lang="cs-CZ" sz="2000" dirty="0" smtClean="0"/>
              <a:t>	</a:t>
            </a:r>
            <a:endParaRPr lang="cs-CZ" sz="2000" dirty="0"/>
          </a:p>
          <a:p>
            <a:r>
              <a:rPr lang="cs-CZ" sz="2000" dirty="0" smtClean="0"/>
              <a:t>5 234</a:t>
            </a:r>
            <a:r>
              <a:rPr lang="cs-CZ" sz="2000" baseline="-25000" dirty="0" smtClean="0"/>
              <a:t>10</a:t>
            </a:r>
            <a:r>
              <a:rPr lang="cs-CZ" sz="2000" dirty="0" smtClean="0"/>
              <a:t>  = 1010001110010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 </a:t>
            </a:r>
          </a:p>
          <a:p>
            <a:r>
              <a:rPr lang="cs-CZ" sz="2000" dirty="0" smtClean="0">
                <a:solidFill>
                  <a:srgbClr val="FFC000"/>
                </a:solidFill>
              </a:rPr>
              <a:t>POZOR: čísla opisujeme odzadu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7544" y="3195836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7544" y="3581400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95536" y="3853061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14636" y="4141093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11560" y="4501900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094040" y="2881511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076056" y="3255268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653000" y="3894584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113623" y="3581400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644008" y="4141093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076056" y="4520952"/>
            <a:ext cx="2664296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4841776" y="4808983"/>
            <a:ext cx="2664296" cy="267841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308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Úkol: </a:t>
            </a:r>
            <a:r>
              <a:rPr lang="cs-CZ" sz="2000" dirty="0" smtClean="0"/>
              <a:t>převeďte do binární soustavy čísla</a:t>
            </a:r>
          </a:p>
          <a:p>
            <a:r>
              <a:rPr lang="cs-CZ" sz="2000" dirty="0" smtClean="0"/>
              <a:t>70</a:t>
            </a:r>
          </a:p>
          <a:p>
            <a:r>
              <a:rPr lang="cs-CZ" sz="2000" dirty="0" smtClean="0"/>
              <a:t>158</a:t>
            </a:r>
          </a:p>
          <a:p>
            <a:r>
              <a:rPr lang="cs-CZ" sz="2000" dirty="0" smtClean="0"/>
              <a:t>169</a:t>
            </a:r>
          </a:p>
          <a:p>
            <a:r>
              <a:rPr lang="cs-CZ" sz="2000" dirty="0" smtClean="0"/>
              <a:t>507</a:t>
            </a:r>
          </a:p>
          <a:p>
            <a:endParaRPr lang="cs-CZ" sz="2000" dirty="0"/>
          </a:p>
          <a:p>
            <a:r>
              <a:rPr lang="cs-CZ" sz="2000" dirty="0" smtClean="0"/>
              <a:t>Řešení:</a:t>
            </a:r>
          </a:p>
          <a:p>
            <a:endParaRPr lang="cs-CZ" sz="20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210476" y="3122801"/>
            <a:ext cx="1872208" cy="2717597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/>
              <a:t>70:2 = 35 zb 0</a:t>
            </a:r>
          </a:p>
          <a:p>
            <a:r>
              <a:rPr lang="cs-CZ" dirty="0"/>
              <a:t>35:2 = 17 zb 1</a:t>
            </a:r>
          </a:p>
          <a:p>
            <a:r>
              <a:rPr lang="cs-CZ" dirty="0"/>
              <a:t>17:2 =   8 zb 1</a:t>
            </a:r>
          </a:p>
          <a:p>
            <a:r>
              <a:rPr lang="cs-CZ" dirty="0"/>
              <a:t>  8:2 =   4 zb 0</a:t>
            </a:r>
          </a:p>
          <a:p>
            <a:r>
              <a:rPr lang="cs-CZ" dirty="0"/>
              <a:t>  4:2 =   2 zb 0</a:t>
            </a:r>
          </a:p>
          <a:p>
            <a:r>
              <a:rPr lang="cs-CZ" dirty="0"/>
              <a:t>  2:2 =   1 zb 0</a:t>
            </a:r>
          </a:p>
          <a:p>
            <a:r>
              <a:rPr lang="cs-CZ" dirty="0"/>
              <a:t>  1:2 =   0 zb </a:t>
            </a:r>
            <a:r>
              <a:rPr lang="cs-CZ" dirty="0" smtClean="0"/>
              <a:t>1</a:t>
            </a:r>
          </a:p>
          <a:p>
            <a:endParaRPr lang="cs-CZ" dirty="0"/>
          </a:p>
          <a:p>
            <a:pPr algn="ctr"/>
            <a:r>
              <a:rPr lang="cs-CZ" dirty="0" smtClean="0"/>
              <a:t>70</a:t>
            </a:r>
            <a:r>
              <a:rPr lang="cs-CZ" baseline="-25000" dirty="0" smtClean="0"/>
              <a:t>10</a:t>
            </a:r>
            <a:r>
              <a:rPr lang="cs-CZ" dirty="0" smtClean="0"/>
              <a:t> = 1000110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  <p:sp>
        <p:nvSpPr>
          <p:cNvPr id="5" name="Obdélník 4"/>
          <p:cNvSpPr/>
          <p:nvPr/>
        </p:nvSpPr>
        <p:spPr>
          <a:xfrm>
            <a:off x="2267744" y="3152733"/>
            <a:ext cx="2016224" cy="316835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158:2 </a:t>
            </a:r>
            <a:r>
              <a:rPr lang="cs-CZ" dirty="0"/>
              <a:t>= </a:t>
            </a:r>
            <a:r>
              <a:rPr lang="cs-CZ" dirty="0" smtClean="0"/>
              <a:t>79 </a:t>
            </a:r>
            <a:r>
              <a:rPr lang="cs-CZ" dirty="0"/>
              <a:t>zb 0</a:t>
            </a:r>
          </a:p>
          <a:p>
            <a:r>
              <a:rPr lang="cs-CZ" dirty="0" smtClean="0"/>
              <a:t>  79:2 </a:t>
            </a:r>
            <a:r>
              <a:rPr lang="cs-CZ" dirty="0"/>
              <a:t>= </a:t>
            </a:r>
            <a:r>
              <a:rPr lang="cs-CZ" dirty="0" smtClean="0"/>
              <a:t>39 </a:t>
            </a:r>
            <a:r>
              <a:rPr lang="cs-CZ" dirty="0"/>
              <a:t>zb 1</a:t>
            </a:r>
          </a:p>
          <a:p>
            <a:r>
              <a:rPr lang="cs-CZ" dirty="0" smtClean="0"/>
              <a:t>  39:2 </a:t>
            </a:r>
            <a:r>
              <a:rPr lang="cs-CZ" dirty="0"/>
              <a:t>= </a:t>
            </a:r>
            <a:r>
              <a:rPr lang="cs-CZ" dirty="0" smtClean="0"/>
              <a:t>19 </a:t>
            </a:r>
            <a:r>
              <a:rPr lang="cs-CZ" dirty="0"/>
              <a:t>zb 1</a:t>
            </a:r>
          </a:p>
          <a:p>
            <a:r>
              <a:rPr lang="cs-CZ" dirty="0"/>
              <a:t>  </a:t>
            </a:r>
            <a:r>
              <a:rPr lang="cs-CZ" dirty="0" smtClean="0"/>
              <a:t>19:2 </a:t>
            </a:r>
            <a:r>
              <a:rPr lang="cs-CZ" dirty="0"/>
              <a:t>=   </a:t>
            </a:r>
            <a:r>
              <a:rPr lang="cs-CZ" dirty="0" smtClean="0"/>
              <a:t>9 </a:t>
            </a:r>
            <a:r>
              <a:rPr lang="cs-CZ" dirty="0"/>
              <a:t>zb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9:2 </a:t>
            </a:r>
            <a:r>
              <a:rPr lang="cs-CZ" dirty="0"/>
              <a:t>=  </a:t>
            </a:r>
            <a:r>
              <a:rPr lang="cs-CZ" dirty="0" smtClean="0"/>
              <a:t>  4 </a:t>
            </a:r>
            <a:r>
              <a:rPr lang="cs-CZ" dirty="0"/>
              <a:t>zb </a:t>
            </a:r>
            <a:r>
              <a:rPr lang="cs-CZ" dirty="0" smtClean="0"/>
              <a:t>1</a:t>
            </a:r>
          </a:p>
          <a:p>
            <a:r>
              <a:rPr lang="cs-CZ" dirty="0"/>
              <a:t> </a:t>
            </a:r>
            <a:r>
              <a:rPr lang="cs-CZ" dirty="0" smtClean="0"/>
              <a:t>  4:2 =    2 zb 0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2:2 =   1 zb 0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1:2 =   0 zb </a:t>
            </a:r>
            <a:r>
              <a:rPr lang="cs-CZ" dirty="0" smtClean="0"/>
              <a:t>1</a:t>
            </a:r>
          </a:p>
          <a:p>
            <a:endParaRPr lang="cs-CZ" dirty="0"/>
          </a:p>
          <a:p>
            <a:r>
              <a:rPr lang="cs-CZ" dirty="0" smtClean="0"/>
              <a:t>158</a:t>
            </a:r>
            <a:r>
              <a:rPr lang="cs-CZ" baseline="-25000" dirty="0" smtClean="0"/>
              <a:t>10</a:t>
            </a:r>
            <a:r>
              <a:rPr lang="cs-CZ" dirty="0" smtClean="0"/>
              <a:t>=10011110</a:t>
            </a:r>
            <a:r>
              <a:rPr lang="cs-CZ" baseline="-25000" dirty="0" smtClean="0"/>
              <a:t>2</a:t>
            </a:r>
            <a:endParaRPr lang="cs-CZ" baseline="-25000" dirty="0"/>
          </a:p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40808" y="3152733"/>
            <a:ext cx="2016224" cy="316835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169:2 </a:t>
            </a:r>
            <a:r>
              <a:rPr lang="cs-CZ" dirty="0"/>
              <a:t>= </a:t>
            </a:r>
            <a:r>
              <a:rPr lang="cs-CZ" dirty="0" smtClean="0"/>
              <a:t>84 </a:t>
            </a:r>
            <a:r>
              <a:rPr lang="cs-CZ" dirty="0"/>
              <a:t>zb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  84:2 </a:t>
            </a:r>
            <a:r>
              <a:rPr lang="cs-CZ" dirty="0"/>
              <a:t>= </a:t>
            </a:r>
            <a:r>
              <a:rPr lang="cs-CZ" dirty="0" smtClean="0"/>
              <a:t>42 </a:t>
            </a:r>
            <a:r>
              <a:rPr lang="cs-CZ" dirty="0"/>
              <a:t>zb </a:t>
            </a:r>
            <a:r>
              <a:rPr lang="cs-CZ" dirty="0" smtClean="0"/>
              <a:t>0</a:t>
            </a:r>
          </a:p>
          <a:p>
            <a:r>
              <a:rPr lang="cs-CZ" dirty="0" smtClean="0"/>
              <a:t>  42:2 </a:t>
            </a:r>
            <a:r>
              <a:rPr lang="cs-CZ" dirty="0"/>
              <a:t>= </a:t>
            </a:r>
            <a:r>
              <a:rPr lang="cs-CZ" dirty="0" smtClean="0"/>
              <a:t>21 </a:t>
            </a:r>
            <a:r>
              <a:rPr lang="cs-CZ" dirty="0"/>
              <a:t>zb </a:t>
            </a:r>
            <a:r>
              <a:rPr lang="cs-CZ" dirty="0" smtClean="0"/>
              <a:t>0</a:t>
            </a:r>
            <a:endParaRPr lang="cs-CZ" dirty="0"/>
          </a:p>
          <a:p>
            <a:r>
              <a:rPr lang="cs-CZ" dirty="0"/>
              <a:t>  </a:t>
            </a:r>
            <a:r>
              <a:rPr lang="cs-CZ" dirty="0" smtClean="0"/>
              <a:t>21:2 = 10 </a:t>
            </a:r>
            <a:r>
              <a:rPr lang="cs-CZ" dirty="0"/>
              <a:t>zb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10:2 </a:t>
            </a:r>
            <a:r>
              <a:rPr lang="cs-CZ" dirty="0"/>
              <a:t>= </a:t>
            </a:r>
            <a:r>
              <a:rPr lang="cs-CZ" dirty="0" smtClean="0"/>
              <a:t>  5 </a:t>
            </a:r>
            <a:r>
              <a:rPr lang="cs-CZ" dirty="0"/>
              <a:t>zb </a:t>
            </a:r>
            <a:r>
              <a:rPr lang="cs-CZ" dirty="0" smtClean="0"/>
              <a:t>0</a:t>
            </a:r>
          </a:p>
          <a:p>
            <a:r>
              <a:rPr lang="cs-CZ" dirty="0"/>
              <a:t> </a:t>
            </a:r>
            <a:r>
              <a:rPr lang="cs-CZ" dirty="0" smtClean="0"/>
              <a:t>   5:2 =   2 zb 1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2:2 =  </a:t>
            </a:r>
            <a:r>
              <a:rPr lang="cs-CZ" dirty="0" smtClean="0"/>
              <a:t> 1 </a:t>
            </a:r>
            <a:r>
              <a:rPr lang="cs-CZ" dirty="0"/>
              <a:t>zb 0</a:t>
            </a:r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/>
              <a:t>1:2 =  </a:t>
            </a:r>
            <a:r>
              <a:rPr lang="cs-CZ" dirty="0" smtClean="0"/>
              <a:t> 0 </a:t>
            </a:r>
            <a:r>
              <a:rPr lang="cs-CZ" dirty="0"/>
              <a:t>zb </a:t>
            </a:r>
            <a:r>
              <a:rPr lang="cs-CZ" dirty="0" smtClean="0"/>
              <a:t>1</a:t>
            </a:r>
          </a:p>
          <a:p>
            <a:endParaRPr lang="cs-CZ" dirty="0"/>
          </a:p>
          <a:p>
            <a:r>
              <a:rPr lang="cs-CZ" dirty="0" smtClean="0"/>
              <a:t>169</a:t>
            </a:r>
            <a:r>
              <a:rPr lang="cs-CZ" baseline="-25000" dirty="0" smtClean="0"/>
              <a:t>10</a:t>
            </a:r>
            <a:r>
              <a:rPr lang="cs-CZ" dirty="0" smtClean="0"/>
              <a:t>=10101001</a:t>
            </a:r>
            <a:r>
              <a:rPr lang="cs-CZ" baseline="-25000" dirty="0" smtClean="0"/>
              <a:t>2</a:t>
            </a:r>
            <a:endParaRPr lang="cs-CZ" baseline="-25000" dirty="0"/>
          </a:p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438439" y="3284984"/>
            <a:ext cx="2016224" cy="316835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507:2 </a:t>
            </a:r>
            <a:r>
              <a:rPr lang="cs-CZ" dirty="0"/>
              <a:t>= </a:t>
            </a:r>
            <a:r>
              <a:rPr lang="cs-CZ" dirty="0" smtClean="0"/>
              <a:t>253 </a:t>
            </a:r>
            <a:r>
              <a:rPr lang="cs-CZ" dirty="0"/>
              <a:t>zb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 smtClean="0"/>
              <a:t>253:2 </a:t>
            </a:r>
            <a:r>
              <a:rPr lang="cs-CZ" dirty="0"/>
              <a:t>= </a:t>
            </a:r>
            <a:r>
              <a:rPr lang="cs-CZ" dirty="0" smtClean="0"/>
              <a:t>126 </a:t>
            </a:r>
            <a:r>
              <a:rPr lang="cs-CZ" dirty="0"/>
              <a:t>zb </a:t>
            </a:r>
            <a:r>
              <a:rPr lang="cs-CZ" dirty="0" smtClean="0"/>
              <a:t>1</a:t>
            </a:r>
          </a:p>
          <a:p>
            <a:r>
              <a:rPr lang="cs-CZ" dirty="0" smtClean="0"/>
              <a:t>126:2 =   63 </a:t>
            </a:r>
            <a:r>
              <a:rPr lang="cs-CZ" dirty="0"/>
              <a:t>zb </a:t>
            </a:r>
            <a:r>
              <a:rPr lang="cs-CZ" dirty="0" smtClean="0"/>
              <a:t>0</a:t>
            </a:r>
            <a:endParaRPr lang="cs-CZ" dirty="0"/>
          </a:p>
          <a:p>
            <a:r>
              <a:rPr lang="cs-CZ" dirty="0"/>
              <a:t>  </a:t>
            </a:r>
            <a:r>
              <a:rPr lang="cs-CZ" dirty="0" smtClean="0"/>
              <a:t>63:2 =   31 </a:t>
            </a:r>
            <a:r>
              <a:rPr lang="cs-CZ" dirty="0"/>
              <a:t>zb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31:2 </a:t>
            </a:r>
            <a:r>
              <a:rPr lang="cs-CZ" dirty="0"/>
              <a:t>= </a:t>
            </a:r>
            <a:r>
              <a:rPr lang="cs-CZ" dirty="0" smtClean="0"/>
              <a:t> 15 </a:t>
            </a:r>
            <a:r>
              <a:rPr lang="cs-CZ" dirty="0"/>
              <a:t>zb 1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15:2 =    7 zb 1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7:2 </a:t>
            </a:r>
            <a:r>
              <a:rPr lang="cs-CZ" dirty="0"/>
              <a:t>=  </a:t>
            </a:r>
            <a:r>
              <a:rPr lang="cs-CZ" dirty="0" smtClean="0"/>
              <a:t>  3 </a:t>
            </a:r>
            <a:r>
              <a:rPr lang="cs-CZ" dirty="0"/>
              <a:t>zb </a:t>
            </a:r>
            <a:r>
              <a:rPr lang="cs-CZ" dirty="0" smtClean="0"/>
              <a:t>1</a:t>
            </a:r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/>
              <a:t>3</a:t>
            </a:r>
            <a:r>
              <a:rPr lang="cs-CZ" dirty="0" smtClean="0"/>
              <a:t>:2 </a:t>
            </a:r>
            <a:r>
              <a:rPr lang="cs-CZ" dirty="0"/>
              <a:t>=  </a:t>
            </a:r>
            <a:r>
              <a:rPr lang="cs-CZ" dirty="0" smtClean="0"/>
              <a:t>  1 </a:t>
            </a:r>
            <a:r>
              <a:rPr lang="cs-CZ" dirty="0"/>
              <a:t>zb </a:t>
            </a:r>
            <a:r>
              <a:rPr lang="cs-CZ" dirty="0" smtClean="0"/>
              <a:t>1</a:t>
            </a:r>
          </a:p>
          <a:p>
            <a:r>
              <a:rPr lang="cs-CZ" dirty="0"/>
              <a:t> </a:t>
            </a:r>
            <a:r>
              <a:rPr lang="cs-CZ" dirty="0" smtClean="0"/>
              <a:t>    1:2 =    0 zb 1</a:t>
            </a:r>
          </a:p>
          <a:p>
            <a:endParaRPr lang="cs-CZ" dirty="0"/>
          </a:p>
          <a:p>
            <a:r>
              <a:rPr lang="cs-CZ" dirty="0" smtClean="0"/>
              <a:t>507</a:t>
            </a:r>
            <a:r>
              <a:rPr lang="cs-CZ" baseline="-25000" dirty="0" smtClean="0"/>
              <a:t>10</a:t>
            </a:r>
            <a:r>
              <a:rPr lang="cs-CZ" dirty="0" smtClean="0"/>
              <a:t>=111111011</a:t>
            </a:r>
            <a:r>
              <a:rPr lang="cs-CZ" baseline="-25000" dirty="0" smtClean="0"/>
              <a:t>2</a:t>
            </a:r>
            <a:endParaRPr lang="cs-CZ" baseline="-25000" dirty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9011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Převod z binární soustavy do desítkové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Autofit/>
          </a:bodyPr>
          <a:lstStyle/>
          <a:p>
            <a:r>
              <a:rPr lang="cs-CZ" sz="2000" dirty="0" smtClean="0"/>
              <a:t>U převodu se používá znalost mocnin čísla 2</a:t>
            </a:r>
          </a:p>
          <a:p>
            <a:r>
              <a:rPr lang="cs-CZ" sz="2000" dirty="0" smtClean="0"/>
              <a:t>Pro jistotu si připomeneme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Převedeme číslo 10110 </a:t>
            </a:r>
          </a:p>
          <a:p>
            <a:r>
              <a:rPr lang="cs-CZ" sz="2000" dirty="0" smtClean="0"/>
              <a:t>Odzadu si nad jednotlivé číslice zapíšeme postupně mocniny 2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V úvodu jsme si říkali, že 0 odpovídá logickému ne (nepravda) 1 ano (pravda), tudíž v hledaném čísle se budou nacházet pouze ty mocniny, u kterých je 1</a:t>
            </a:r>
          </a:p>
          <a:p>
            <a:r>
              <a:rPr lang="cs-CZ" sz="2000" dirty="0" smtClean="0"/>
              <a:t>1∙16+0∙8+1∙4+1∙2+0∙1=22</a:t>
            </a:r>
          </a:p>
          <a:p>
            <a:r>
              <a:rPr lang="cs-CZ" sz="2000" dirty="0" smtClean="0"/>
              <a:t>10110</a:t>
            </a:r>
            <a:r>
              <a:rPr lang="cs-CZ" sz="2000" baseline="-25000" dirty="0" smtClean="0"/>
              <a:t>2</a:t>
            </a:r>
            <a:r>
              <a:rPr lang="cs-CZ" sz="2000" dirty="0" smtClean="0"/>
              <a:t>=22</a:t>
            </a:r>
            <a:r>
              <a:rPr lang="cs-CZ" sz="2000" baseline="-25000" dirty="0" smtClean="0"/>
              <a:t>10</a:t>
            </a:r>
            <a:endParaRPr lang="cs-CZ" sz="2000" baseline="-25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8356713"/>
              </p:ext>
            </p:extLst>
          </p:nvPr>
        </p:nvGraphicFramePr>
        <p:xfrm>
          <a:off x="539552" y="2132856"/>
          <a:ext cx="7992886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  <a:gridCol w="72662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0</a:t>
                      </a:r>
                      <a:endParaRPr lang="cs-CZ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1</a:t>
                      </a:r>
                      <a:endParaRPr lang="cs-CZ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</a:t>
                      </a:r>
                      <a:r>
                        <a:rPr lang="cs-CZ" baseline="30000" dirty="0" smtClean="0"/>
                        <a:t>10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1 024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0672692"/>
              </p:ext>
            </p:extLst>
          </p:nvPr>
        </p:nvGraphicFramePr>
        <p:xfrm>
          <a:off x="1043608" y="3789040"/>
          <a:ext cx="2448270" cy="73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9654"/>
                <a:gridCol w="489654"/>
                <a:gridCol w="489654"/>
                <a:gridCol w="489654"/>
                <a:gridCol w="489654"/>
              </a:tblGrid>
              <a:tr h="329756">
                <a:tc>
                  <a:txBody>
                    <a:bodyPr/>
                    <a:lstStyle/>
                    <a:p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  <a:tr h="32975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642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Úkol: </a:t>
            </a:r>
            <a:r>
              <a:rPr lang="cs-CZ" sz="2000" dirty="0" smtClean="0"/>
              <a:t>převeďte daná čísla do soustavy desítkové</a:t>
            </a:r>
          </a:p>
          <a:p>
            <a:r>
              <a:rPr lang="cs-CZ" sz="2000" dirty="0" smtClean="0"/>
              <a:t>101010</a:t>
            </a:r>
          </a:p>
          <a:p>
            <a:r>
              <a:rPr lang="cs-CZ" sz="2000" dirty="0" smtClean="0"/>
              <a:t>1110011</a:t>
            </a:r>
          </a:p>
          <a:p>
            <a:r>
              <a:rPr lang="cs-CZ" sz="2000" dirty="0" smtClean="0"/>
              <a:t>1011001</a:t>
            </a:r>
          </a:p>
          <a:p>
            <a:r>
              <a:rPr lang="cs-CZ" sz="2000" dirty="0" smtClean="0"/>
              <a:t>1111011</a:t>
            </a:r>
          </a:p>
          <a:p>
            <a:endParaRPr lang="cs-CZ" sz="2000" dirty="0"/>
          </a:p>
          <a:p>
            <a:r>
              <a:rPr lang="cs-CZ" sz="2000" dirty="0" smtClean="0"/>
              <a:t>Řešení: </a:t>
            </a:r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99592" y="3068960"/>
            <a:ext cx="3672408" cy="100811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32  16   8  4    2   1</a:t>
            </a:r>
          </a:p>
          <a:p>
            <a:pPr marL="342900" indent="-342900">
              <a:buAutoNum type="arabicPlain"/>
            </a:pPr>
            <a:r>
              <a:rPr lang="cs-CZ" dirty="0" smtClean="0"/>
              <a:t>0    1   0   1   0</a:t>
            </a:r>
          </a:p>
          <a:p>
            <a:r>
              <a:rPr lang="cs-CZ" dirty="0" smtClean="0"/>
              <a:t>1∙32+0∙16+1∙8+0∙4+</a:t>
            </a:r>
            <a:r>
              <a:rPr lang="cs-CZ" dirty="0"/>
              <a:t> </a:t>
            </a:r>
            <a:r>
              <a:rPr lang="cs-CZ" dirty="0" smtClean="0"/>
              <a:t>1∙2+0</a:t>
            </a:r>
            <a:r>
              <a:rPr lang="cs-CZ" dirty="0"/>
              <a:t> </a:t>
            </a:r>
            <a:r>
              <a:rPr lang="cs-CZ" dirty="0" smtClean="0"/>
              <a:t>∙1=42</a:t>
            </a:r>
          </a:p>
          <a:p>
            <a:r>
              <a:rPr lang="cs-CZ" dirty="0" smtClean="0"/>
              <a:t>101010</a:t>
            </a:r>
            <a:r>
              <a:rPr lang="cs-CZ" baseline="-25000" dirty="0" smtClean="0"/>
              <a:t>2</a:t>
            </a:r>
            <a:r>
              <a:rPr lang="cs-CZ" dirty="0" smtClean="0"/>
              <a:t>=42</a:t>
            </a:r>
            <a:r>
              <a:rPr lang="cs-CZ" baseline="-25000" dirty="0" smtClean="0"/>
              <a:t>10</a:t>
            </a:r>
            <a:endParaRPr lang="cs-CZ" baseline="-25000" dirty="0"/>
          </a:p>
        </p:txBody>
      </p:sp>
      <p:sp>
        <p:nvSpPr>
          <p:cNvPr id="6" name="Obdélník 5"/>
          <p:cNvSpPr/>
          <p:nvPr/>
        </p:nvSpPr>
        <p:spPr>
          <a:xfrm>
            <a:off x="791580" y="4858951"/>
            <a:ext cx="3888432" cy="100811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64  32  16   8  4    2   1</a:t>
            </a:r>
          </a:p>
          <a:p>
            <a:pPr marL="342900" indent="-342900">
              <a:buAutoNum type="arabicPlain"/>
            </a:pPr>
            <a:r>
              <a:rPr lang="cs-CZ" dirty="0"/>
              <a:t>1</a:t>
            </a:r>
            <a:r>
              <a:rPr lang="cs-CZ" dirty="0" smtClean="0"/>
              <a:t>    1     0   0   1   1</a:t>
            </a:r>
          </a:p>
          <a:p>
            <a:r>
              <a:rPr lang="cs-CZ" dirty="0" smtClean="0"/>
              <a:t>1∙64+ 1∙32+1∙16+0∙8+0∙4+</a:t>
            </a:r>
            <a:r>
              <a:rPr lang="cs-CZ" dirty="0"/>
              <a:t> </a:t>
            </a:r>
            <a:r>
              <a:rPr lang="cs-CZ" dirty="0" smtClean="0"/>
              <a:t>1∙2+1∙1=115</a:t>
            </a:r>
          </a:p>
          <a:p>
            <a:r>
              <a:rPr lang="cs-CZ" dirty="0" smtClean="0"/>
              <a:t>1110011</a:t>
            </a:r>
            <a:r>
              <a:rPr lang="cs-CZ" baseline="-25000" dirty="0" smtClean="0"/>
              <a:t>2</a:t>
            </a:r>
            <a:r>
              <a:rPr lang="cs-CZ" dirty="0" smtClean="0"/>
              <a:t>=115</a:t>
            </a:r>
            <a:r>
              <a:rPr lang="cs-CZ" baseline="-25000" dirty="0" smtClean="0"/>
              <a:t>10</a:t>
            </a:r>
            <a:endParaRPr lang="cs-CZ" baseline="-25000" dirty="0"/>
          </a:p>
        </p:txBody>
      </p:sp>
      <p:sp>
        <p:nvSpPr>
          <p:cNvPr id="8" name="Obdélník 7"/>
          <p:cNvSpPr/>
          <p:nvPr/>
        </p:nvSpPr>
        <p:spPr>
          <a:xfrm>
            <a:off x="4940424" y="3116064"/>
            <a:ext cx="3888432" cy="100811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64  32  16   8  4    2   1</a:t>
            </a:r>
          </a:p>
          <a:p>
            <a:pPr marL="342900" indent="-342900">
              <a:buAutoNum type="arabicPlain"/>
            </a:pPr>
            <a:r>
              <a:rPr lang="cs-CZ" dirty="0" smtClean="0"/>
              <a:t>0    1     1   0   0   1</a:t>
            </a:r>
          </a:p>
          <a:p>
            <a:r>
              <a:rPr lang="cs-CZ" dirty="0" smtClean="0"/>
              <a:t>1∙64+ 0∙32+1∙16+1∙8+0∙4+</a:t>
            </a:r>
            <a:r>
              <a:rPr lang="cs-CZ" dirty="0"/>
              <a:t> 0</a:t>
            </a:r>
            <a:r>
              <a:rPr lang="cs-CZ" dirty="0" smtClean="0"/>
              <a:t>∙2+1∙1=89</a:t>
            </a:r>
          </a:p>
          <a:p>
            <a:r>
              <a:rPr lang="cs-CZ" dirty="0" smtClean="0"/>
              <a:t>1011001</a:t>
            </a:r>
            <a:r>
              <a:rPr lang="cs-CZ" baseline="-25000" dirty="0" smtClean="0"/>
              <a:t>2</a:t>
            </a:r>
            <a:r>
              <a:rPr lang="cs-CZ" dirty="0" smtClean="0"/>
              <a:t>=89</a:t>
            </a:r>
            <a:r>
              <a:rPr lang="cs-CZ" baseline="-25000" dirty="0" smtClean="0"/>
              <a:t>10</a:t>
            </a:r>
            <a:endParaRPr lang="cs-CZ" baseline="-25000" dirty="0"/>
          </a:p>
        </p:txBody>
      </p:sp>
      <p:sp>
        <p:nvSpPr>
          <p:cNvPr id="9" name="Obdélník 8"/>
          <p:cNvSpPr/>
          <p:nvPr/>
        </p:nvSpPr>
        <p:spPr>
          <a:xfrm>
            <a:off x="4940424" y="4858951"/>
            <a:ext cx="3888432" cy="100811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64  32  16   8  4    2   1</a:t>
            </a:r>
          </a:p>
          <a:p>
            <a:pPr marL="342900" indent="-342900">
              <a:buAutoNum type="arabicPlain"/>
            </a:pPr>
            <a:r>
              <a:rPr lang="cs-CZ" dirty="0"/>
              <a:t>1</a:t>
            </a:r>
            <a:r>
              <a:rPr lang="cs-CZ" dirty="0" smtClean="0"/>
              <a:t>    1     1   0   1   1</a:t>
            </a:r>
          </a:p>
          <a:p>
            <a:r>
              <a:rPr lang="cs-CZ" dirty="0" smtClean="0"/>
              <a:t>1∙64+ 1∙32+1∙16+1∙8+0∙4+</a:t>
            </a:r>
            <a:r>
              <a:rPr lang="cs-CZ" dirty="0"/>
              <a:t> </a:t>
            </a:r>
            <a:r>
              <a:rPr lang="cs-CZ" dirty="0" smtClean="0"/>
              <a:t>1∙2+1∙1=123</a:t>
            </a:r>
          </a:p>
          <a:p>
            <a:r>
              <a:rPr lang="cs-CZ" dirty="0" smtClean="0"/>
              <a:t>1111011</a:t>
            </a:r>
            <a:r>
              <a:rPr lang="cs-CZ" baseline="-25000" dirty="0" smtClean="0"/>
              <a:t>2</a:t>
            </a:r>
            <a:r>
              <a:rPr lang="cs-CZ" dirty="0" smtClean="0"/>
              <a:t>=123</a:t>
            </a:r>
            <a:r>
              <a:rPr lang="cs-CZ" baseline="-25000" dirty="0" smtClean="0"/>
              <a:t>10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3616474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sz="2000" dirty="0" smtClean="0"/>
              <a:t>Co znamená v řeči IT technologií symbol 1b</a:t>
            </a:r>
          </a:p>
          <a:p>
            <a:r>
              <a:rPr lang="cs-CZ" sz="2000" dirty="0"/>
              <a:t>Co znamená v řeči IT technologií symbol </a:t>
            </a:r>
            <a:r>
              <a:rPr lang="cs-CZ" sz="2000" dirty="0" smtClean="0"/>
              <a:t>1B</a:t>
            </a:r>
            <a:endParaRPr lang="cs-CZ" sz="2000" dirty="0"/>
          </a:p>
          <a:p>
            <a:r>
              <a:rPr lang="cs-CZ" sz="2000" dirty="0" smtClean="0"/>
              <a:t>Jaký mají mezi sebou převodní vztah?</a:t>
            </a:r>
          </a:p>
          <a:p>
            <a:endParaRPr lang="cs-CZ" sz="2000" dirty="0"/>
          </a:p>
          <a:p>
            <a:r>
              <a:rPr lang="cs-CZ" sz="2000" dirty="0" smtClean="0"/>
              <a:t>Pomocí  1B jsme schopni rozpoznat             stavů?</a:t>
            </a:r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Jaké znáte násobky jednotky 1B?</a:t>
            </a:r>
          </a:p>
          <a:p>
            <a:r>
              <a:rPr lang="cs-CZ" sz="2000" dirty="0" smtClean="0"/>
              <a:t>Co Vám říká pojem ASCII tabulka?</a:t>
            </a:r>
          </a:p>
          <a:p>
            <a:r>
              <a:rPr lang="cs-CZ" sz="2000" smtClean="0"/>
              <a:t>Jak píšete @?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4572000" y="2002610"/>
            <a:ext cx="648072" cy="288032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256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734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1880</TotalTime>
  <Words>655</Words>
  <Application>Microsoft Office PowerPoint</Application>
  <PresentationFormat>Předvádění na obrazovce (4:3)</PresentationFormat>
  <Paragraphs>171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</vt:lpstr>
      <vt:lpstr>Prezentace aplikace PowerPoint</vt:lpstr>
      <vt:lpstr>Převody soustav</vt:lpstr>
      <vt:lpstr>Binární soustava</vt:lpstr>
      <vt:lpstr>Převod z desítkové soustavy do binární</vt:lpstr>
      <vt:lpstr>Prezentace aplikace PowerPoint</vt:lpstr>
      <vt:lpstr>Převod z binární soustavy do desítkové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34</cp:revision>
  <dcterms:created xsi:type="dcterms:W3CDTF">2013-09-25T08:28:09Z</dcterms:created>
  <dcterms:modified xsi:type="dcterms:W3CDTF">2013-09-30T08:02:01Z</dcterms:modified>
</cp:coreProperties>
</file>