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3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5907232"/>
              </p:ext>
            </p:extLst>
          </p:nvPr>
        </p:nvGraphicFramePr>
        <p:xfrm>
          <a:off x="1338110" y="1268760"/>
          <a:ext cx="6707187" cy="3647224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VY_32_INOVACE_18-18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15. ledna 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Ukázka převodů mezi dalšími soustavami.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na vybraném příkladu žákům předvede převod, další příklady žáci zkouší samostatně. 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Převody soustav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Oktální</a:t>
            </a:r>
            <a:r>
              <a:rPr lang="cs-CZ" dirty="0" smtClean="0"/>
              <a:t> - osmičková</a:t>
            </a:r>
          </a:p>
          <a:p>
            <a:r>
              <a:rPr lang="cs-CZ" dirty="0" smtClean="0"/>
              <a:t>Hexadecimální -šestnáctková</a:t>
            </a:r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Osmičková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Používá se v oblasti informatiky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Převod z desítkové soustavy je analogický převodu desítková x binární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Převedeme číslo 2 746 z desítkové soustavy do osmičkové</a:t>
            </a:r>
          </a:p>
        </p:txBody>
      </p:sp>
      <p:sp>
        <p:nvSpPr>
          <p:cNvPr id="4" name="Obdélník 3"/>
          <p:cNvSpPr/>
          <p:nvPr/>
        </p:nvSpPr>
        <p:spPr>
          <a:xfrm>
            <a:off x="861096" y="2804142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2 746:8 = 343 zb 2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0315" y="3221360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343:8 =   42 zb 7</a:t>
            </a:r>
          </a:p>
        </p:txBody>
      </p:sp>
      <p:sp>
        <p:nvSpPr>
          <p:cNvPr id="6" name="Obdélník 5"/>
          <p:cNvSpPr/>
          <p:nvPr/>
        </p:nvSpPr>
        <p:spPr>
          <a:xfrm>
            <a:off x="948182" y="3645024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 </a:t>
            </a:r>
            <a:r>
              <a:rPr lang="cs-CZ" dirty="0" smtClean="0"/>
              <a:t>   42:8 =      5 zb 2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0471" y="4077072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   5:8 =      0 zb 5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15616" y="4869160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2 746</a:t>
            </a:r>
            <a:r>
              <a:rPr lang="cs-CZ" baseline="-25000" dirty="0" smtClean="0"/>
              <a:t>10</a:t>
            </a:r>
            <a:r>
              <a:rPr lang="cs-CZ" dirty="0" smtClean="0"/>
              <a:t> = 5272</a:t>
            </a:r>
            <a:r>
              <a:rPr lang="cs-CZ" baseline="-25000" dirty="0" smtClean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70848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Převod z osmičkové do desítkové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Tabulka mocnin: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Převedeme číslo 2 013 ze soustavy osmičkové do soustavy desítkové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109310"/>
              </p:ext>
            </p:extLst>
          </p:nvPr>
        </p:nvGraphicFramePr>
        <p:xfrm>
          <a:off x="971600" y="1340768"/>
          <a:ext cx="4632176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779"/>
                <a:gridCol w="379021"/>
                <a:gridCol w="442191"/>
                <a:gridCol w="568531"/>
                <a:gridCol w="754421"/>
                <a:gridCol w="1008112"/>
                <a:gridCol w="1080121"/>
              </a:tblGrid>
              <a:tr h="331924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0</a:t>
                      </a:r>
                      <a:endParaRPr lang="cs-CZ" baseline="30000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1</a:t>
                      </a:r>
                      <a:endParaRPr lang="cs-CZ" baseline="30000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</a:t>
                      </a:r>
                      <a:r>
                        <a:rPr lang="cs-CZ" baseline="30000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319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096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32 768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262 144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971600" y="2708920"/>
            <a:ext cx="3600400" cy="158417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r>
              <a:rPr lang="cs-CZ" baseline="30000" dirty="0" smtClean="0"/>
              <a:t>3</a:t>
            </a:r>
            <a:r>
              <a:rPr lang="cs-CZ" dirty="0" smtClean="0"/>
              <a:t>  8</a:t>
            </a:r>
            <a:r>
              <a:rPr lang="cs-CZ" baseline="30000" dirty="0" smtClean="0"/>
              <a:t>2</a:t>
            </a:r>
            <a:r>
              <a:rPr lang="cs-CZ" dirty="0" smtClean="0"/>
              <a:t>  8</a:t>
            </a:r>
            <a:r>
              <a:rPr lang="cs-CZ" baseline="30000" dirty="0" smtClean="0"/>
              <a:t>1</a:t>
            </a:r>
            <a:r>
              <a:rPr lang="cs-CZ" dirty="0" smtClean="0"/>
              <a:t>  8</a:t>
            </a:r>
            <a:r>
              <a:rPr lang="cs-CZ" baseline="30000" dirty="0" smtClean="0"/>
              <a:t>0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0    1   3</a:t>
            </a:r>
          </a:p>
          <a:p>
            <a:r>
              <a:rPr lang="cs-CZ" dirty="0" smtClean="0"/>
              <a:t>2∙512+0∙64+1∙8+3∙1=1 035</a:t>
            </a:r>
          </a:p>
          <a:p>
            <a:r>
              <a:rPr lang="cs-CZ" dirty="0" smtClean="0"/>
              <a:t>2 013</a:t>
            </a:r>
            <a:r>
              <a:rPr lang="cs-CZ" baseline="-25000" dirty="0" smtClean="0"/>
              <a:t>8</a:t>
            </a:r>
            <a:r>
              <a:rPr lang="cs-CZ" dirty="0" smtClean="0"/>
              <a:t> = 1 035</a:t>
            </a:r>
            <a:r>
              <a:rPr lang="cs-CZ" baseline="-25000" dirty="0" smtClean="0"/>
              <a:t>10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21794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Šestnáctková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 této soustavě se nepoužívají  čísla 10 – 15 ale jsou jim přiřazeny znaky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10 – 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11 – B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12 – C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13 – D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14 – E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15 – F</a:t>
            </a: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82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Převeďte číslo 12 589 do šestnáctkové soustavy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bg1"/>
                </a:solidFill>
              </a:rPr>
              <a:t>Převeďte  číslo B07F do desítkové soustavy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971600" y="764704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12 589:16 =  786 zb 13</a:t>
            </a:r>
          </a:p>
        </p:txBody>
      </p:sp>
      <p:sp>
        <p:nvSpPr>
          <p:cNvPr id="5" name="Obdélník 4"/>
          <p:cNvSpPr/>
          <p:nvPr/>
        </p:nvSpPr>
        <p:spPr>
          <a:xfrm>
            <a:off x="951721" y="1167497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 </a:t>
            </a:r>
            <a:r>
              <a:rPr lang="cs-CZ" dirty="0" smtClean="0"/>
              <a:t>    786:16 =    49 zb 2</a:t>
            </a:r>
          </a:p>
        </p:txBody>
      </p:sp>
      <p:sp>
        <p:nvSpPr>
          <p:cNvPr id="6" name="Obdélník 5"/>
          <p:cNvSpPr/>
          <p:nvPr/>
        </p:nvSpPr>
        <p:spPr>
          <a:xfrm>
            <a:off x="951721" y="1572927"/>
            <a:ext cx="2520280" cy="43204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 </a:t>
            </a:r>
            <a:r>
              <a:rPr lang="cs-CZ" dirty="0" smtClean="0"/>
              <a:t>       49:16 =     3 zb 1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1992464"/>
            <a:ext cx="2520280" cy="36474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 </a:t>
            </a:r>
            <a:r>
              <a:rPr lang="cs-CZ" dirty="0" smtClean="0"/>
              <a:t>         3:16 =     0 zb 3</a:t>
            </a:r>
          </a:p>
        </p:txBody>
      </p:sp>
      <p:sp>
        <p:nvSpPr>
          <p:cNvPr id="8" name="Obdélník 7"/>
          <p:cNvSpPr/>
          <p:nvPr/>
        </p:nvSpPr>
        <p:spPr>
          <a:xfrm>
            <a:off x="971600" y="2564904"/>
            <a:ext cx="2520280" cy="576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12 589</a:t>
            </a:r>
            <a:r>
              <a:rPr lang="cs-CZ" baseline="-25000" dirty="0" smtClean="0"/>
              <a:t>10</a:t>
            </a:r>
            <a:r>
              <a:rPr lang="cs-CZ" dirty="0" smtClean="0"/>
              <a:t> =  312D</a:t>
            </a:r>
            <a:r>
              <a:rPr lang="cs-CZ" baseline="-25000" dirty="0" smtClean="0"/>
              <a:t>16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50454"/>
              </p:ext>
            </p:extLst>
          </p:nvPr>
        </p:nvGraphicFramePr>
        <p:xfrm>
          <a:off x="951721" y="3717032"/>
          <a:ext cx="489654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04056"/>
                <a:gridCol w="576064"/>
                <a:gridCol w="792088"/>
                <a:gridCol w="864096"/>
                <a:gridCol w="15841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baseline="30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r>
                        <a:rPr lang="cs-CZ" baseline="300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256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4 096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65 653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048 576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971600" y="4869160"/>
            <a:ext cx="4412367" cy="151216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16</a:t>
            </a:r>
            <a:r>
              <a:rPr lang="cs-CZ" baseline="30000" dirty="0"/>
              <a:t>3</a:t>
            </a:r>
            <a:r>
              <a:rPr lang="cs-CZ" dirty="0" smtClean="0"/>
              <a:t>    16</a:t>
            </a:r>
            <a:r>
              <a:rPr lang="cs-CZ" baseline="30000" dirty="0" smtClean="0"/>
              <a:t>2     </a:t>
            </a:r>
            <a:r>
              <a:rPr lang="cs-CZ" dirty="0" smtClean="0"/>
              <a:t>16</a:t>
            </a:r>
            <a:r>
              <a:rPr lang="cs-CZ" baseline="30000" dirty="0"/>
              <a:t>1</a:t>
            </a:r>
            <a:r>
              <a:rPr lang="cs-CZ" baseline="30000" dirty="0" smtClean="0"/>
              <a:t>     </a:t>
            </a:r>
            <a:r>
              <a:rPr lang="cs-CZ" dirty="0" smtClean="0"/>
              <a:t>16</a:t>
            </a:r>
            <a:r>
              <a:rPr lang="cs-CZ" baseline="30000" dirty="0"/>
              <a:t>0</a:t>
            </a:r>
            <a:endParaRPr lang="cs-CZ" dirty="0"/>
          </a:p>
          <a:p>
            <a:r>
              <a:rPr lang="cs-CZ" dirty="0" smtClean="0"/>
              <a:t>B         0        7       F</a:t>
            </a:r>
          </a:p>
          <a:p>
            <a:pPr marL="342900" indent="-342900">
              <a:buAutoNum type="arabicPlain" startAt="11"/>
            </a:pPr>
            <a:r>
              <a:rPr lang="cs-CZ" dirty="0" smtClean="0"/>
              <a:t>     0        7      15</a:t>
            </a:r>
          </a:p>
          <a:p>
            <a:endParaRPr lang="cs-CZ" dirty="0" smtClean="0"/>
          </a:p>
          <a:p>
            <a:r>
              <a:rPr lang="cs-CZ" dirty="0" smtClean="0"/>
              <a:t>11∙4 096+0∙256+7∙16+15∙1=45 183</a:t>
            </a:r>
          </a:p>
          <a:p>
            <a:r>
              <a:rPr lang="cs-CZ" dirty="0" smtClean="0"/>
              <a:t>B07F</a:t>
            </a:r>
            <a:r>
              <a:rPr lang="cs-CZ" baseline="-25000" dirty="0" smtClean="0"/>
              <a:t>16</a:t>
            </a:r>
            <a:r>
              <a:rPr lang="cs-CZ" dirty="0" smtClean="0"/>
              <a:t> = 45 183</a:t>
            </a:r>
            <a:r>
              <a:rPr lang="cs-CZ" baseline="-25000" dirty="0" smtClean="0"/>
              <a:t>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75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>
                <a:solidFill>
                  <a:schemeClr val="bg1"/>
                </a:solidFill>
              </a:rPr>
              <a:t>předveďte z desítkové soustavy do osmičkové a šestnáctkové tato čísla</a:t>
            </a:r>
          </a:p>
          <a:p>
            <a:r>
              <a:rPr lang="cs-CZ" sz="2000" dirty="0">
                <a:solidFill>
                  <a:schemeClr val="bg1"/>
                </a:solidFill>
              </a:rPr>
              <a:t>573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8 401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12 098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99592" y="2046153"/>
            <a:ext cx="1872208" cy="424847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573:8 = 71 </a:t>
            </a:r>
            <a:r>
              <a:rPr lang="cs-CZ" dirty="0" err="1" smtClean="0"/>
              <a:t>zb</a:t>
            </a:r>
            <a:r>
              <a:rPr lang="cs-CZ" dirty="0" smtClean="0"/>
              <a:t> 5</a:t>
            </a:r>
          </a:p>
          <a:p>
            <a:r>
              <a:rPr lang="cs-CZ" dirty="0"/>
              <a:t> </a:t>
            </a:r>
            <a:r>
              <a:rPr lang="cs-CZ" dirty="0" smtClean="0"/>
              <a:t>71:8 =    8 </a:t>
            </a:r>
            <a:r>
              <a:rPr lang="cs-CZ" dirty="0" err="1" smtClean="0"/>
              <a:t>zb</a:t>
            </a:r>
            <a:r>
              <a:rPr lang="cs-CZ" dirty="0" smtClean="0"/>
              <a:t> 7</a:t>
            </a:r>
          </a:p>
          <a:p>
            <a:r>
              <a:rPr lang="cs-CZ" dirty="0" smtClean="0"/>
              <a:t>   7:8 =    0 </a:t>
            </a:r>
            <a:r>
              <a:rPr lang="cs-CZ" dirty="0" err="1" smtClean="0"/>
              <a:t>zb</a:t>
            </a:r>
            <a:r>
              <a:rPr lang="cs-CZ" dirty="0" smtClean="0"/>
              <a:t> 7</a:t>
            </a:r>
          </a:p>
          <a:p>
            <a:endParaRPr lang="cs-CZ" dirty="0"/>
          </a:p>
          <a:p>
            <a:r>
              <a:rPr lang="cs-CZ" dirty="0" smtClean="0"/>
              <a:t>573</a:t>
            </a:r>
            <a:r>
              <a:rPr lang="cs-CZ" baseline="-25000" dirty="0" smtClean="0"/>
              <a:t>10</a:t>
            </a:r>
            <a:r>
              <a:rPr lang="cs-CZ" dirty="0" smtClean="0"/>
              <a:t> = 775</a:t>
            </a:r>
            <a:r>
              <a:rPr lang="cs-CZ" baseline="-25000" dirty="0" smtClean="0"/>
              <a:t>8</a:t>
            </a:r>
          </a:p>
          <a:p>
            <a:endParaRPr lang="cs-CZ" baseline="-25000" dirty="0"/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573:16 = 35 </a:t>
            </a:r>
            <a:r>
              <a:rPr lang="cs-CZ" dirty="0" err="1" smtClean="0"/>
              <a:t>zb</a:t>
            </a:r>
            <a:r>
              <a:rPr lang="cs-CZ" dirty="0" smtClean="0"/>
              <a:t> 13</a:t>
            </a:r>
          </a:p>
          <a:p>
            <a:r>
              <a:rPr lang="cs-CZ" dirty="0"/>
              <a:t> </a:t>
            </a:r>
            <a:r>
              <a:rPr lang="cs-CZ" dirty="0" smtClean="0"/>
              <a:t> 35:16 =   2  </a:t>
            </a:r>
            <a:r>
              <a:rPr lang="cs-CZ" dirty="0" err="1" smtClean="0"/>
              <a:t>zb</a:t>
            </a:r>
            <a:r>
              <a:rPr lang="cs-CZ" dirty="0" smtClean="0"/>
              <a:t> 3</a:t>
            </a:r>
          </a:p>
          <a:p>
            <a:r>
              <a:rPr lang="cs-CZ" dirty="0"/>
              <a:t> </a:t>
            </a:r>
            <a:r>
              <a:rPr lang="cs-CZ" dirty="0" smtClean="0"/>
              <a:t>   3:16 =    0 </a:t>
            </a:r>
            <a:r>
              <a:rPr lang="cs-CZ" dirty="0" err="1" smtClean="0"/>
              <a:t>zb</a:t>
            </a:r>
            <a:r>
              <a:rPr lang="cs-CZ" dirty="0" smtClean="0"/>
              <a:t> 3</a:t>
            </a:r>
          </a:p>
          <a:p>
            <a:endParaRPr lang="cs-CZ" dirty="0"/>
          </a:p>
          <a:p>
            <a:r>
              <a:rPr lang="cs-CZ" dirty="0" smtClean="0"/>
              <a:t>573</a:t>
            </a:r>
            <a:r>
              <a:rPr lang="cs-CZ" baseline="-25000" dirty="0" smtClean="0"/>
              <a:t>10</a:t>
            </a:r>
            <a:r>
              <a:rPr lang="cs-CZ" dirty="0" smtClean="0"/>
              <a:t> = 33D</a:t>
            </a:r>
            <a:r>
              <a:rPr lang="cs-CZ" baseline="-25000" dirty="0" smtClean="0"/>
              <a:t>16</a:t>
            </a:r>
            <a:endParaRPr lang="cs-CZ" baseline="-25000" dirty="0"/>
          </a:p>
        </p:txBody>
      </p:sp>
      <p:sp>
        <p:nvSpPr>
          <p:cNvPr id="5" name="Obdélník 4"/>
          <p:cNvSpPr/>
          <p:nvPr/>
        </p:nvSpPr>
        <p:spPr>
          <a:xfrm>
            <a:off x="3173693" y="2348880"/>
            <a:ext cx="2376264" cy="424847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8 401:8 = 1 050 </a:t>
            </a:r>
            <a:r>
              <a:rPr lang="cs-CZ" dirty="0" err="1" smtClean="0"/>
              <a:t>zb</a:t>
            </a:r>
            <a:r>
              <a:rPr lang="cs-CZ" dirty="0" smtClean="0"/>
              <a:t> 1</a:t>
            </a:r>
          </a:p>
          <a:p>
            <a:r>
              <a:rPr lang="cs-CZ" dirty="0" smtClean="0"/>
              <a:t>1 050:8 =    131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r>
              <a:rPr lang="cs-CZ" dirty="0" smtClean="0"/>
              <a:t>   131:8 =      16 </a:t>
            </a:r>
            <a:r>
              <a:rPr lang="cs-CZ" dirty="0" err="1" smtClean="0"/>
              <a:t>zb</a:t>
            </a:r>
            <a:r>
              <a:rPr lang="cs-CZ" dirty="0" smtClean="0"/>
              <a:t> 3</a:t>
            </a:r>
          </a:p>
          <a:p>
            <a:r>
              <a:rPr lang="cs-CZ" dirty="0"/>
              <a:t> </a:t>
            </a:r>
            <a:r>
              <a:rPr lang="cs-CZ" dirty="0" smtClean="0"/>
              <a:t>    16:8 =         2 </a:t>
            </a:r>
            <a:r>
              <a:rPr lang="cs-CZ" dirty="0" err="1" smtClean="0"/>
              <a:t>zb</a:t>
            </a:r>
            <a:r>
              <a:rPr lang="cs-CZ" dirty="0" smtClean="0"/>
              <a:t> 0</a:t>
            </a:r>
          </a:p>
          <a:p>
            <a:r>
              <a:rPr lang="cs-CZ" dirty="0"/>
              <a:t> </a:t>
            </a:r>
            <a:r>
              <a:rPr lang="cs-CZ" dirty="0" smtClean="0"/>
              <a:t>      2:8 =          0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endParaRPr lang="cs-CZ" dirty="0"/>
          </a:p>
          <a:p>
            <a:r>
              <a:rPr lang="cs-CZ" dirty="0" smtClean="0"/>
              <a:t>8 401</a:t>
            </a:r>
            <a:r>
              <a:rPr lang="cs-CZ" baseline="-25000" dirty="0" smtClean="0"/>
              <a:t>10</a:t>
            </a:r>
            <a:r>
              <a:rPr lang="cs-CZ" dirty="0" smtClean="0"/>
              <a:t> = 20321</a:t>
            </a:r>
            <a:r>
              <a:rPr lang="cs-CZ" baseline="-25000" dirty="0" smtClean="0"/>
              <a:t>8</a:t>
            </a:r>
          </a:p>
          <a:p>
            <a:endParaRPr lang="cs-CZ" baseline="-25000" dirty="0"/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8 401:16 = 525 </a:t>
            </a:r>
            <a:r>
              <a:rPr lang="cs-CZ" dirty="0" err="1" smtClean="0"/>
              <a:t>zb</a:t>
            </a:r>
            <a:r>
              <a:rPr lang="cs-CZ" dirty="0" smtClean="0"/>
              <a:t> 1</a:t>
            </a:r>
          </a:p>
          <a:p>
            <a:r>
              <a:rPr lang="cs-CZ" dirty="0"/>
              <a:t> </a:t>
            </a:r>
            <a:r>
              <a:rPr lang="cs-CZ" dirty="0" smtClean="0"/>
              <a:t>  525:16 =   32 </a:t>
            </a:r>
            <a:r>
              <a:rPr lang="cs-CZ" dirty="0" err="1" smtClean="0"/>
              <a:t>zb</a:t>
            </a:r>
            <a:r>
              <a:rPr lang="cs-CZ" dirty="0" smtClean="0"/>
              <a:t> 13</a:t>
            </a:r>
          </a:p>
          <a:p>
            <a:r>
              <a:rPr lang="cs-CZ" dirty="0"/>
              <a:t> </a:t>
            </a:r>
            <a:r>
              <a:rPr lang="cs-CZ" dirty="0" smtClean="0"/>
              <a:t>   32:16 =      2 </a:t>
            </a:r>
            <a:r>
              <a:rPr lang="cs-CZ" dirty="0" err="1" smtClean="0"/>
              <a:t>zb</a:t>
            </a:r>
            <a:r>
              <a:rPr lang="cs-CZ" dirty="0" smtClean="0"/>
              <a:t> 0</a:t>
            </a:r>
          </a:p>
          <a:p>
            <a:r>
              <a:rPr lang="cs-CZ" dirty="0"/>
              <a:t> </a:t>
            </a:r>
            <a:r>
              <a:rPr lang="cs-CZ" dirty="0" smtClean="0"/>
              <a:t>     2:16 =      0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endParaRPr lang="cs-CZ" dirty="0"/>
          </a:p>
          <a:p>
            <a:r>
              <a:rPr lang="cs-CZ" dirty="0" smtClean="0"/>
              <a:t>8 401</a:t>
            </a:r>
            <a:r>
              <a:rPr lang="cs-CZ" baseline="-25000" dirty="0" smtClean="0"/>
              <a:t>10</a:t>
            </a:r>
            <a:r>
              <a:rPr lang="cs-CZ" dirty="0" smtClean="0"/>
              <a:t> = 20D1</a:t>
            </a:r>
            <a:r>
              <a:rPr lang="cs-CZ" baseline="-25000" dirty="0" smtClean="0"/>
              <a:t>16</a:t>
            </a:r>
            <a:endParaRPr lang="cs-CZ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5549955" y="2348519"/>
            <a:ext cx="2982483" cy="424847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12 098:8 = 1 512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r>
              <a:rPr lang="cs-CZ" dirty="0"/>
              <a:t>  </a:t>
            </a:r>
            <a:r>
              <a:rPr lang="cs-CZ" dirty="0" smtClean="0"/>
              <a:t>1 512:8 =    189 </a:t>
            </a:r>
            <a:r>
              <a:rPr lang="cs-CZ" dirty="0" err="1" smtClean="0"/>
              <a:t>zb</a:t>
            </a:r>
            <a:r>
              <a:rPr lang="cs-CZ" dirty="0" smtClean="0"/>
              <a:t> 0</a:t>
            </a:r>
          </a:p>
          <a:p>
            <a:r>
              <a:rPr lang="cs-CZ" dirty="0" smtClean="0"/>
              <a:t>       189:8 =    23 </a:t>
            </a:r>
            <a:r>
              <a:rPr lang="cs-CZ" dirty="0" err="1" smtClean="0"/>
              <a:t>zb</a:t>
            </a:r>
            <a:r>
              <a:rPr lang="cs-CZ" dirty="0" smtClean="0"/>
              <a:t> 5</a:t>
            </a:r>
          </a:p>
          <a:p>
            <a:r>
              <a:rPr lang="cs-CZ" dirty="0"/>
              <a:t> </a:t>
            </a:r>
            <a:r>
              <a:rPr lang="cs-CZ" dirty="0" smtClean="0"/>
              <a:t>        23:8 =      2 </a:t>
            </a:r>
            <a:r>
              <a:rPr lang="cs-CZ" dirty="0" err="1" smtClean="0"/>
              <a:t>zb</a:t>
            </a:r>
            <a:r>
              <a:rPr lang="cs-CZ" dirty="0" smtClean="0"/>
              <a:t> 7</a:t>
            </a:r>
          </a:p>
          <a:p>
            <a:r>
              <a:rPr lang="cs-CZ" dirty="0"/>
              <a:t> </a:t>
            </a:r>
            <a:r>
              <a:rPr lang="cs-CZ" dirty="0" smtClean="0"/>
              <a:t>          2:8 =      0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endParaRPr lang="cs-CZ" dirty="0"/>
          </a:p>
          <a:p>
            <a:r>
              <a:rPr lang="cs-CZ" dirty="0" smtClean="0"/>
              <a:t>12 098</a:t>
            </a:r>
            <a:r>
              <a:rPr lang="cs-CZ" baseline="-25000" dirty="0" smtClean="0"/>
              <a:t>10</a:t>
            </a:r>
            <a:r>
              <a:rPr lang="cs-CZ" dirty="0" smtClean="0"/>
              <a:t> = 27502</a:t>
            </a:r>
            <a:r>
              <a:rPr lang="cs-CZ" baseline="-25000" dirty="0" smtClean="0"/>
              <a:t>8</a:t>
            </a:r>
          </a:p>
          <a:p>
            <a:endParaRPr lang="cs-CZ" baseline="-25000" dirty="0"/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12 098:16 = 756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r>
              <a:rPr lang="cs-CZ" dirty="0"/>
              <a:t> </a:t>
            </a:r>
            <a:r>
              <a:rPr lang="cs-CZ" dirty="0" smtClean="0"/>
              <a:t>     756:16 =   47 </a:t>
            </a:r>
            <a:r>
              <a:rPr lang="cs-CZ" dirty="0" err="1" smtClean="0"/>
              <a:t>zb</a:t>
            </a:r>
            <a:r>
              <a:rPr lang="cs-CZ" dirty="0" smtClean="0"/>
              <a:t> 4</a:t>
            </a:r>
          </a:p>
          <a:p>
            <a:r>
              <a:rPr lang="cs-CZ" dirty="0"/>
              <a:t> </a:t>
            </a:r>
            <a:r>
              <a:rPr lang="cs-CZ" dirty="0" smtClean="0"/>
              <a:t>       47:16 =     2 </a:t>
            </a:r>
            <a:r>
              <a:rPr lang="cs-CZ" dirty="0" err="1" smtClean="0"/>
              <a:t>zb</a:t>
            </a:r>
            <a:r>
              <a:rPr lang="cs-CZ" dirty="0" smtClean="0"/>
              <a:t> 15</a:t>
            </a:r>
          </a:p>
          <a:p>
            <a:r>
              <a:rPr lang="cs-CZ" dirty="0"/>
              <a:t> </a:t>
            </a:r>
            <a:r>
              <a:rPr lang="cs-CZ" dirty="0" smtClean="0"/>
              <a:t>         2:16 =     0 </a:t>
            </a:r>
            <a:r>
              <a:rPr lang="cs-CZ" dirty="0" err="1" smtClean="0"/>
              <a:t>zb</a:t>
            </a:r>
            <a:r>
              <a:rPr lang="cs-CZ" dirty="0" smtClean="0"/>
              <a:t> 2</a:t>
            </a:r>
          </a:p>
          <a:p>
            <a:endParaRPr lang="cs-CZ" dirty="0"/>
          </a:p>
          <a:p>
            <a:r>
              <a:rPr lang="cs-CZ" dirty="0" smtClean="0"/>
              <a:t>12 098</a:t>
            </a:r>
            <a:r>
              <a:rPr lang="cs-CZ" baseline="-25000" dirty="0" smtClean="0"/>
              <a:t>10</a:t>
            </a:r>
            <a:r>
              <a:rPr lang="cs-CZ" dirty="0" smtClean="0"/>
              <a:t> = 2F42</a:t>
            </a:r>
            <a:r>
              <a:rPr lang="cs-CZ" baseline="-25000" dirty="0" smtClean="0"/>
              <a:t>16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98584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>
                <a:solidFill>
                  <a:schemeClr val="bg1"/>
                </a:solidFill>
              </a:rPr>
              <a:t>převeďte čísla do desítkové soustavy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764</a:t>
            </a:r>
            <a:r>
              <a:rPr lang="cs-CZ" sz="2000" baseline="-25000" dirty="0" smtClean="0">
                <a:solidFill>
                  <a:schemeClr val="bg1"/>
                </a:solidFill>
              </a:rPr>
              <a:t>8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5046</a:t>
            </a:r>
            <a:r>
              <a:rPr lang="cs-CZ" sz="2000" baseline="-25000" dirty="0" smtClean="0">
                <a:solidFill>
                  <a:schemeClr val="bg1"/>
                </a:solidFill>
              </a:rPr>
              <a:t>8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1320</a:t>
            </a:r>
            <a:r>
              <a:rPr lang="cs-CZ" sz="2000" baseline="-25000" dirty="0" smtClean="0">
                <a:solidFill>
                  <a:schemeClr val="bg1"/>
                </a:solidFill>
              </a:rPr>
              <a:t>8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A9E</a:t>
            </a:r>
            <a:r>
              <a:rPr lang="cs-CZ" sz="2000" baseline="-25000" dirty="0" smtClean="0">
                <a:solidFill>
                  <a:schemeClr val="bg1"/>
                </a:solidFill>
              </a:rPr>
              <a:t>16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3B8C</a:t>
            </a:r>
            <a:r>
              <a:rPr lang="cs-CZ" sz="2000" baseline="-25000" dirty="0" smtClean="0">
                <a:solidFill>
                  <a:schemeClr val="bg1"/>
                </a:solidFill>
              </a:rPr>
              <a:t>16</a:t>
            </a:r>
          </a:p>
          <a:p>
            <a:endParaRPr lang="cs-CZ" sz="2000" baseline="-25000" dirty="0">
              <a:solidFill>
                <a:schemeClr val="bg1"/>
              </a:solidFill>
            </a:endParaRPr>
          </a:p>
          <a:p>
            <a:endParaRPr lang="cs-CZ" sz="2000" baseline="-250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140968"/>
            <a:ext cx="2232248" cy="131083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r>
              <a:rPr lang="cs-CZ" baseline="30000" dirty="0" smtClean="0"/>
              <a:t>2</a:t>
            </a:r>
            <a:r>
              <a:rPr lang="cs-CZ" dirty="0" smtClean="0"/>
              <a:t>  8</a:t>
            </a:r>
            <a:r>
              <a:rPr lang="cs-CZ" baseline="30000" dirty="0" smtClean="0"/>
              <a:t>1</a:t>
            </a:r>
            <a:r>
              <a:rPr lang="cs-CZ" dirty="0" smtClean="0"/>
              <a:t>   8</a:t>
            </a:r>
            <a:r>
              <a:rPr lang="cs-CZ" baseline="30000" dirty="0" smtClean="0"/>
              <a:t>0</a:t>
            </a:r>
          </a:p>
          <a:p>
            <a:pPr marL="342900" indent="-342900">
              <a:buAutoNum type="arabicPlain" startAt="7"/>
            </a:pPr>
            <a:r>
              <a:rPr lang="cs-CZ" dirty="0" smtClean="0"/>
              <a:t>6    4</a:t>
            </a:r>
          </a:p>
          <a:p>
            <a:r>
              <a:rPr lang="cs-CZ" dirty="0"/>
              <a:t>7</a:t>
            </a:r>
            <a:r>
              <a:rPr lang="cs-CZ" dirty="0" smtClean="0"/>
              <a:t>∙64+6∙8+4∙1 = 500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764</a:t>
            </a:r>
            <a:r>
              <a:rPr lang="cs-CZ" baseline="-25000" dirty="0" smtClean="0">
                <a:solidFill>
                  <a:schemeClr val="bg1"/>
                </a:solidFill>
              </a:rPr>
              <a:t>8</a:t>
            </a:r>
            <a:r>
              <a:rPr lang="cs-CZ" dirty="0" smtClean="0">
                <a:solidFill>
                  <a:schemeClr val="bg1"/>
                </a:solidFill>
              </a:rPr>
              <a:t> = 500</a:t>
            </a:r>
            <a:r>
              <a:rPr lang="cs-CZ" baseline="-25000" dirty="0" smtClean="0">
                <a:solidFill>
                  <a:schemeClr val="bg1"/>
                </a:solidFill>
              </a:rPr>
              <a:t>10</a:t>
            </a:r>
            <a:endParaRPr lang="cs-CZ" baseline="-25000" dirty="0">
              <a:solidFill>
                <a:schemeClr val="bg1"/>
              </a:solidFill>
            </a:endParaRPr>
          </a:p>
          <a:p>
            <a:pPr marL="342900" indent="-342900">
              <a:buAutoNum type="arabicPlain" startAt="82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6202" y="4941168"/>
            <a:ext cx="2974462" cy="174288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r>
              <a:rPr lang="cs-CZ" baseline="30000" dirty="0" smtClean="0"/>
              <a:t>3</a:t>
            </a:r>
            <a:r>
              <a:rPr lang="cs-CZ" dirty="0" smtClean="0"/>
              <a:t>  8</a:t>
            </a:r>
            <a:r>
              <a:rPr lang="cs-CZ" baseline="30000" dirty="0" smtClean="0"/>
              <a:t>2</a:t>
            </a:r>
            <a:r>
              <a:rPr lang="cs-CZ" dirty="0" smtClean="0"/>
              <a:t>  8</a:t>
            </a:r>
            <a:r>
              <a:rPr lang="cs-CZ" baseline="30000" dirty="0" smtClean="0"/>
              <a:t>1</a:t>
            </a:r>
            <a:r>
              <a:rPr lang="cs-CZ" dirty="0" smtClean="0"/>
              <a:t>   8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5    0   4    6</a:t>
            </a:r>
          </a:p>
          <a:p>
            <a:r>
              <a:rPr lang="cs-CZ" dirty="0" smtClean="0"/>
              <a:t>5∙512 +0∙64+4∙8+6∙1 = 2 598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5046</a:t>
            </a:r>
            <a:r>
              <a:rPr lang="cs-CZ" baseline="-25000" dirty="0" smtClean="0">
                <a:solidFill>
                  <a:schemeClr val="bg1"/>
                </a:solidFill>
              </a:rPr>
              <a:t>8</a:t>
            </a:r>
            <a:r>
              <a:rPr lang="cs-CZ" dirty="0" smtClean="0">
                <a:solidFill>
                  <a:schemeClr val="bg1"/>
                </a:solidFill>
              </a:rPr>
              <a:t> = 2 598</a:t>
            </a:r>
            <a:r>
              <a:rPr lang="cs-CZ" baseline="-25000" dirty="0" smtClean="0">
                <a:solidFill>
                  <a:schemeClr val="bg1"/>
                </a:solidFill>
              </a:rPr>
              <a:t>10</a:t>
            </a:r>
            <a:endParaRPr lang="cs-CZ" baseline="-25000" dirty="0">
              <a:solidFill>
                <a:schemeClr val="bg1"/>
              </a:solidFill>
            </a:endParaRPr>
          </a:p>
          <a:p>
            <a:pPr marL="342900" indent="-342900">
              <a:buAutoNum type="arabicPlain" startAt="82"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11960" y="980728"/>
            <a:ext cx="2974462" cy="174288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8</a:t>
            </a:r>
            <a:r>
              <a:rPr lang="cs-CZ" baseline="30000" dirty="0" smtClean="0"/>
              <a:t>3</a:t>
            </a:r>
            <a:r>
              <a:rPr lang="cs-CZ" dirty="0" smtClean="0"/>
              <a:t>  8</a:t>
            </a:r>
            <a:r>
              <a:rPr lang="cs-CZ" baseline="30000" dirty="0" smtClean="0"/>
              <a:t>2</a:t>
            </a:r>
            <a:r>
              <a:rPr lang="cs-CZ" dirty="0" smtClean="0"/>
              <a:t>  8</a:t>
            </a:r>
            <a:r>
              <a:rPr lang="cs-CZ" baseline="30000" dirty="0" smtClean="0"/>
              <a:t>1</a:t>
            </a:r>
            <a:r>
              <a:rPr lang="cs-CZ" dirty="0" smtClean="0"/>
              <a:t>   8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1    3   </a:t>
            </a:r>
            <a:r>
              <a:rPr lang="cs-CZ" dirty="0"/>
              <a:t>2</a:t>
            </a:r>
            <a:r>
              <a:rPr lang="cs-CZ" dirty="0" smtClean="0"/>
              <a:t>    </a:t>
            </a:r>
            <a:r>
              <a:rPr lang="cs-CZ" dirty="0"/>
              <a:t>0</a:t>
            </a:r>
            <a:endParaRPr lang="cs-CZ" dirty="0" smtClean="0"/>
          </a:p>
          <a:p>
            <a:r>
              <a:rPr lang="cs-CZ" dirty="0"/>
              <a:t>1</a:t>
            </a:r>
            <a:r>
              <a:rPr lang="cs-CZ" dirty="0" smtClean="0"/>
              <a:t>∙512 +3∙64+2∙8+0∙1 = 720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1320</a:t>
            </a:r>
            <a:r>
              <a:rPr lang="cs-CZ" baseline="-25000" dirty="0" smtClean="0">
                <a:solidFill>
                  <a:schemeClr val="bg1"/>
                </a:solidFill>
              </a:rPr>
              <a:t>8</a:t>
            </a:r>
            <a:r>
              <a:rPr lang="cs-CZ" dirty="0" smtClean="0">
                <a:solidFill>
                  <a:schemeClr val="bg1"/>
                </a:solidFill>
              </a:rPr>
              <a:t> = 720</a:t>
            </a:r>
            <a:r>
              <a:rPr lang="cs-CZ" baseline="-25000" dirty="0" smtClean="0">
                <a:solidFill>
                  <a:schemeClr val="bg1"/>
                </a:solidFill>
              </a:rPr>
              <a:t>10</a:t>
            </a:r>
            <a:endParaRPr lang="cs-CZ" baseline="-25000" dirty="0">
              <a:solidFill>
                <a:schemeClr val="bg1"/>
              </a:solidFill>
            </a:endParaRPr>
          </a:p>
          <a:p>
            <a:pPr marL="342900" indent="-342900">
              <a:buAutoNum type="arabicPlain" startAt="82"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11960" y="2723615"/>
            <a:ext cx="3118478" cy="167788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16</a:t>
            </a:r>
            <a:r>
              <a:rPr lang="cs-CZ" baseline="30000" dirty="0" smtClean="0"/>
              <a:t>2</a:t>
            </a:r>
            <a:r>
              <a:rPr lang="cs-CZ" dirty="0" smtClean="0"/>
              <a:t>  16</a:t>
            </a:r>
            <a:r>
              <a:rPr lang="cs-CZ" baseline="30000" dirty="0" smtClean="0"/>
              <a:t>1</a:t>
            </a:r>
            <a:r>
              <a:rPr lang="cs-CZ" dirty="0" smtClean="0"/>
              <a:t>   16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A      9      E</a:t>
            </a:r>
          </a:p>
          <a:p>
            <a:r>
              <a:rPr lang="cs-CZ" dirty="0" smtClean="0"/>
              <a:t>10∙256+9∙16+14∙1 = 2 718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A9E</a:t>
            </a:r>
            <a:r>
              <a:rPr lang="cs-CZ" baseline="-25000" dirty="0" smtClean="0">
                <a:solidFill>
                  <a:schemeClr val="bg1"/>
                </a:solidFill>
              </a:rPr>
              <a:t>16</a:t>
            </a:r>
            <a:r>
              <a:rPr lang="cs-CZ" dirty="0" smtClean="0">
                <a:solidFill>
                  <a:schemeClr val="bg1"/>
                </a:solidFill>
              </a:rPr>
              <a:t> = 2 718</a:t>
            </a:r>
            <a:r>
              <a:rPr lang="cs-CZ" baseline="-25000" dirty="0" smtClean="0">
                <a:solidFill>
                  <a:schemeClr val="bg1"/>
                </a:solidFill>
              </a:rPr>
              <a:t>10</a:t>
            </a:r>
            <a:endParaRPr lang="cs-CZ" baseline="-25000" dirty="0">
              <a:solidFill>
                <a:schemeClr val="bg1"/>
              </a:solidFill>
            </a:endParaRPr>
          </a:p>
          <a:p>
            <a:pPr marL="342900" indent="-342900">
              <a:buAutoNum type="arabicPlain" startAt="82"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11960" y="4581128"/>
            <a:ext cx="3598562" cy="167788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16</a:t>
            </a:r>
            <a:r>
              <a:rPr lang="cs-CZ" baseline="30000" dirty="0" smtClean="0"/>
              <a:t>3</a:t>
            </a:r>
            <a:r>
              <a:rPr lang="cs-CZ" dirty="0" smtClean="0"/>
              <a:t>  16</a:t>
            </a:r>
            <a:r>
              <a:rPr lang="cs-CZ" baseline="30000" dirty="0" smtClean="0"/>
              <a:t>2</a:t>
            </a:r>
            <a:r>
              <a:rPr lang="cs-CZ" dirty="0" smtClean="0"/>
              <a:t>  16</a:t>
            </a:r>
            <a:r>
              <a:rPr lang="cs-CZ" baseline="30000" dirty="0" smtClean="0"/>
              <a:t>1</a:t>
            </a:r>
            <a:r>
              <a:rPr lang="cs-CZ" dirty="0" smtClean="0"/>
              <a:t>   16</a:t>
            </a:r>
            <a:r>
              <a:rPr lang="cs-CZ" baseline="30000" dirty="0" smtClean="0"/>
              <a:t>0</a:t>
            </a:r>
          </a:p>
          <a:p>
            <a:r>
              <a:rPr lang="cs-CZ" dirty="0" smtClean="0"/>
              <a:t> 3      B      8      C</a:t>
            </a:r>
          </a:p>
          <a:p>
            <a:r>
              <a:rPr lang="cs-CZ" dirty="0" smtClean="0"/>
              <a:t>3∙4 096+11∙256+8∙16+12∙1 = 15 244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3B8C</a:t>
            </a:r>
            <a:r>
              <a:rPr lang="cs-CZ" baseline="-25000" dirty="0" smtClean="0">
                <a:solidFill>
                  <a:schemeClr val="bg1"/>
                </a:solidFill>
              </a:rPr>
              <a:t>16</a:t>
            </a:r>
            <a:r>
              <a:rPr lang="cs-CZ" dirty="0" smtClean="0">
                <a:solidFill>
                  <a:schemeClr val="bg1"/>
                </a:solidFill>
              </a:rPr>
              <a:t> = 15 244</a:t>
            </a:r>
            <a:r>
              <a:rPr lang="cs-CZ" baseline="-25000" dirty="0" smtClean="0">
                <a:solidFill>
                  <a:schemeClr val="bg1"/>
                </a:solidFill>
              </a:rPr>
              <a:t>10</a:t>
            </a:r>
            <a:endParaRPr lang="cs-CZ" baseline="-25000" dirty="0">
              <a:solidFill>
                <a:schemeClr val="bg1"/>
              </a:solidFill>
            </a:endParaRPr>
          </a:p>
          <a:p>
            <a:pPr marL="342900" indent="-342900">
              <a:buAutoNum type="arabicPlain" startAt="8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15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1944</TotalTime>
  <Words>617</Words>
  <Application>Microsoft Office PowerPoint</Application>
  <PresentationFormat>Předvádění na obrazovce (4:3)</PresentationFormat>
  <Paragraphs>173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Prezentace aplikace PowerPoint</vt:lpstr>
      <vt:lpstr>Převody soustav</vt:lpstr>
      <vt:lpstr>Osmičková soustava</vt:lpstr>
      <vt:lpstr>Prezentace aplikace PowerPoint</vt:lpstr>
      <vt:lpstr>Šestnáctková soustava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43</cp:revision>
  <dcterms:created xsi:type="dcterms:W3CDTF">2013-09-25T08:28:09Z</dcterms:created>
  <dcterms:modified xsi:type="dcterms:W3CDTF">2013-09-30T08:19:26Z</dcterms:modified>
</cp:coreProperties>
</file>