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56" r:id="rId2"/>
    <p:sldId id="282" r:id="rId3"/>
    <p:sldId id="283" r:id="rId4"/>
    <p:sldId id="284" r:id="rId5"/>
    <p:sldId id="285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434"/>
    <a:srgbClr val="FF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294" autoAdjust="0"/>
    <p:restoredTop sz="94579" autoAdjust="0"/>
  </p:normalViewPr>
  <p:slideViewPr>
    <p:cSldViewPr>
      <p:cViewPr varScale="1">
        <p:scale>
          <a:sx n="65" d="100"/>
          <a:sy n="65" d="100"/>
        </p:scale>
        <p:origin x="-12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VY_32_INOVACE_06_M7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Těžiště a těžnice trojúhelníka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555" custLinFactNeighborY="-975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52328" cy="29523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6164" y="0"/>
          <a:ext cx="6944308" cy="295232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0"/>
        <a:ext cx="6944308" cy="472372"/>
      </dsp:txXfrm>
    </dsp:sp>
    <dsp:sp modelId="{A52A0455-90FF-4808-ABD0-F02540D31D5A}">
      <dsp:nvSpPr>
        <dsp:cNvPr id="0" name=""/>
        <dsp:cNvSpPr/>
      </dsp:nvSpPr>
      <dsp:spPr>
        <a:xfrm>
          <a:off x="309994" y="472372"/>
          <a:ext cx="2332339" cy="23323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76164" y="472372"/>
          <a:ext cx="6944308" cy="233233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472372"/>
        <a:ext cx="6944308" cy="472372"/>
      </dsp:txXfrm>
    </dsp:sp>
    <dsp:sp modelId="{313FC574-E1CD-4FB4-B054-0B805CE0447D}">
      <dsp:nvSpPr>
        <dsp:cNvPr id="0" name=""/>
        <dsp:cNvSpPr/>
      </dsp:nvSpPr>
      <dsp:spPr>
        <a:xfrm>
          <a:off x="619988" y="944744"/>
          <a:ext cx="1712350" cy="17123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76164" y="944744"/>
          <a:ext cx="6944308" cy="171235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VY_32_INOVACE_06_M7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944744"/>
        <a:ext cx="6944308" cy="472372"/>
      </dsp:txXfrm>
    </dsp:sp>
    <dsp:sp modelId="{FFC9F71D-1B4F-4AD9-A4A6-86ADEFC8AF5C}">
      <dsp:nvSpPr>
        <dsp:cNvPr id="0" name=""/>
        <dsp:cNvSpPr/>
      </dsp:nvSpPr>
      <dsp:spPr>
        <a:xfrm>
          <a:off x="929983" y="1417117"/>
          <a:ext cx="1092361" cy="109236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76164" y="1417117"/>
          <a:ext cx="6944308" cy="1092361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Těžiště a těžnice trojúhelníka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417117"/>
        <a:ext cx="6944308" cy="472372"/>
      </dsp:txXfrm>
    </dsp:sp>
    <dsp:sp modelId="{EE85B701-7295-41C0-BA7A-34D3756A2AE6}">
      <dsp:nvSpPr>
        <dsp:cNvPr id="0" name=""/>
        <dsp:cNvSpPr/>
      </dsp:nvSpPr>
      <dsp:spPr>
        <a:xfrm>
          <a:off x="1239977" y="1889489"/>
          <a:ext cx="472372" cy="4723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6164" y="1835766"/>
          <a:ext cx="6944308" cy="47237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835766"/>
        <a:ext cx="6944308" cy="472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2360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GEOMETRIE 7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lvl="0" algn="ctr"/>
            <a:r>
              <a:rPr lang="cs-C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TĚŽIŠTĚ A TĚŽNICE TROJÚHELNÍKA</a:t>
            </a:r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xmlns="" val="446283246"/>
              </p:ext>
            </p:extLst>
          </p:nvPr>
        </p:nvGraphicFramePr>
        <p:xfrm>
          <a:off x="179512" y="836712"/>
          <a:ext cx="842047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2"/>
          <p:cNvSpPr txBox="1"/>
          <p:nvPr/>
        </p:nvSpPr>
        <p:spPr>
          <a:xfrm>
            <a:off x="232032" y="613187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261225" algn="l"/>
              </a:tabLst>
            </a:pPr>
            <a:r>
              <a:rPr lang="cs-CZ" dirty="0" smtClean="0"/>
              <a:t>5. 1. 2012	7. třída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TĚŽNICE A TĚŽIŠTĚ TROJÚHELNÍKA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/>
          </a:bodyPr>
          <a:lstStyle/>
          <a:p>
            <a:r>
              <a:rPr lang="cs-CZ" sz="2400" b="1" i="1" dirty="0" smtClean="0">
                <a:solidFill>
                  <a:schemeClr val="tx2">
                    <a:lumMod val="50000"/>
                  </a:schemeClr>
                </a:solidFill>
              </a:rPr>
              <a:t>Nejprve malý pokus</a:t>
            </a:r>
            <a:r>
              <a:rPr lang="cs-CZ" sz="2400" i="1" dirty="0" smtClean="0"/>
              <a:t>: vezměte si trojúhelník s ryskou a pokuste se ho držet na špičce prstu jedné ruky, tak, aby vám nespadl….není to snadné že?</a:t>
            </a:r>
          </a:p>
          <a:p>
            <a:r>
              <a:rPr lang="cs-CZ" dirty="0" smtClean="0"/>
              <a:t>Pokud se to někomu povedlo, tak umístil svůj prst právě do tzv.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TĚŽIŠTĚ</a:t>
            </a:r>
            <a:r>
              <a:rPr lang="cs-CZ" dirty="0" smtClean="0"/>
              <a:t>.</a:t>
            </a: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TĚŽIŠTĚ</a:t>
            </a:r>
            <a:r>
              <a:rPr lang="cs-CZ" dirty="0" smtClean="0"/>
              <a:t> nebo také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HMOTNÝ STŘED </a:t>
            </a:r>
            <a:r>
              <a:rPr lang="cs-CZ" dirty="0" smtClean="0"/>
              <a:t>závisí na tvaru tělesa a leží v průsečíku těžnic. </a:t>
            </a: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TĚŽNICE</a:t>
            </a:r>
            <a:r>
              <a:rPr lang="cs-CZ" dirty="0" smtClean="0"/>
              <a:t> u trojúhelníka spojuje střed strany a protějšího vrcholu trojúhelníka.</a:t>
            </a: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TĚŽIŠTĚ</a:t>
            </a:r>
            <a:r>
              <a:rPr lang="cs-CZ" dirty="0" smtClean="0"/>
              <a:t> trojúhelníka je vzdálené od středu strany 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	 V 1/3 CELKOVÉ DÉLKY TĚŽNICE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35280" cy="63668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A NYNÍ NÁZORNÝ PŘÍKLAD NA PROCVIČENÍ: </a:t>
            </a:r>
            <a:endParaRPr lang="cs-CZ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800" dirty="0" smtClean="0"/>
              <a:t>Sestrojte trojúhelník ABC, je-li dáno: |AB|=c=4cm, </a:t>
            </a:r>
            <a:r>
              <a:rPr lang="cs-CZ" sz="2800" dirty="0" err="1" smtClean="0"/>
              <a:t>t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=3cm, |BC|=a=3,5cm.</a:t>
            </a:r>
          </a:p>
          <a:p>
            <a:pPr>
              <a:buNone/>
            </a:pP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i="1" dirty="0" smtClean="0"/>
              <a:t>Zopakujeme si, co víme o těžnici – doplň chybějící text: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Těžnice na </a:t>
            </a:r>
            <a:r>
              <a:rPr lang="cs-CZ" sz="2800" i="1" dirty="0" smtClean="0">
                <a:solidFill>
                  <a:srgbClr val="FF0000"/>
                </a:solidFill>
              </a:rPr>
              <a:t>stranu a</a:t>
            </a:r>
            <a:r>
              <a:rPr lang="cs-CZ" sz="2800" dirty="0" smtClean="0"/>
              <a:t> (t</a:t>
            </a:r>
            <a:r>
              <a:rPr lang="cs-CZ" sz="2800" baseline="-25000" dirty="0" smtClean="0"/>
              <a:t>a</a:t>
            </a:r>
            <a:r>
              <a:rPr lang="cs-CZ" sz="2800" dirty="0" smtClean="0"/>
              <a:t>) spojuje_________</a:t>
            </a:r>
            <a:r>
              <a:rPr lang="cs-CZ" sz="2800" i="1" dirty="0" smtClean="0">
                <a:solidFill>
                  <a:srgbClr val="FF0000"/>
                </a:solidFill>
              </a:rPr>
              <a:t>strany a </a:t>
            </a:r>
            <a:r>
              <a:rPr lang="cs-CZ" sz="2800" dirty="0" err="1" smtClean="0"/>
              <a:t>a</a:t>
            </a:r>
            <a:r>
              <a:rPr lang="cs-CZ" sz="2800" dirty="0" smtClean="0"/>
              <a:t> vrchol ležící _________</a:t>
            </a:r>
            <a:r>
              <a:rPr lang="cs-CZ" sz="2800" i="1" dirty="0" smtClean="0">
                <a:solidFill>
                  <a:srgbClr val="FF0000"/>
                </a:solidFill>
              </a:rPr>
              <a:t>straně a</a:t>
            </a:r>
            <a:r>
              <a:rPr lang="cs-CZ" sz="2800" dirty="0" smtClean="0"/>
              <a:t>. </a:t>
            </a:r>
            <a:br>
              <a:rPr lang="cs-CZ" sz="2800" dirty="0" smtClean="0"/>
            </a:br>
            <a:r>
              <a:rPr lang="cs-CZ" sz="2800" dirty="0" smtClean="0"/>
              <a:t>Všechny 3 těžnice v trojúhelníku se protínají v jednom bodě, kterému říkáme___________. Tento bod je vzdálený od středu strany v 1/3 celkové délky.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b="1" dirty="0" smtClean="0"/>
              <a:t>NÁČRT A ROZBOR: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do obrázku barevně vyznačíme, co známe</a:t>
            </a:r>
          </a:p>
          <a:p>
            <a:pPr>
              <a:buNone/>
            </a:pPr>
            <a:r>
              <a:rPr lang="cs-CZ" sz="2800" dirty="0" smtClean="0"/>
              <a:t>	vrcholy: A, B, C</a:t>
            </a:r>
          </a:p>
          <a:p>
            <a:pPr>
              <a:buNone/>
            </a:pPr>
            <a:r>
              <a:rPr lang="cs-CZ" sz="2800" dirty="0" smtClean="0"/>
              <a:t>	strany: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dirty="0" smtClean="0"/>
              <a:t>, b, </a:t>
            </a:r>
            <a:r>
              <a:rPr lang="cs-CZ" sz="2800" b="1" dirty="0" smtClean="0">
                <a:solidFill>
                  <a:srgbClr val="FF0000"/>
                </a:solidFill>
              </a:rPr>
              <a:t>c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	těžnice: t</a:t>
            </a:r>
            <a:r>
              <a:rPr lang="cs-CZ" sz="2800" baseline="-25000" dirty="0" smtClean="0"/>
              <a:t>a</a:t>
            </a:r>
            <a:r>
              <a:rPr lang="cs-CZ" sz="2800" dirty="0" smtClean="0"/>
              <a:t>, </a:t>
            </a:r>
            <a:r>
              <a:rPr lang="cs-CZ" sz="2800" dirty="0" err="1" smtClean="0"/>
              <a:t>t</a:t>
            </a:r>
            <a:r>
              <a:rPr lang="cs-CZ" sz="2800" baseline="-25000" dirty="0" err="1" smtClean="0"/>
              <a:t>b</a:t>
            </a:r>
            <a:r>
              <a:rPr lang="cs-CZ" sz="2800" dirty="0" smtClean="0"/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baseline="-25000" dirty="0" err="1" smtClean="0">
                <a:solidFill>
                  <a:srgbClr val="FF0000"/>
                </a:solidFill>
              </a:rPr>
              <a:t>c</a:t>
            </a:r>
            <a:r>
              <a:rPr lang="cs-CZ" sz="2800" baseline="-25000" dirty="0" smtClean="0"/>
              <a:t>   </a:t>
            </a:r>
            <a:endParaRPr lang="cs-CZ" sz="2800" dirty="0" smtClean="0"/>
          </a:p>
          <a:p>
            <a:pPr>
              <a:buNone/>
            </a:pPr>
            <a:r>
              <a:rPr lang="cs-CZ" sz="2800" baseline="-25000" dirty="0" smtClean="0"/>
              <a:t>	</a:t>
            </a:r>
            <a:r>
              <a:rPr lang="cs-CZ" sz="2800" dirty="0" smtClean="0"/>
              <a:t>TĚŽIŠTĚ: T</a:t>
            </a:r>
          </a:p>
          <a:p>
            <a:pPr>
              <a:buNone/>
            </a:pPr>
            <a:endParaRPr lang="cs-CZ" sz="2800" baseline="-250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400" i="1" dirty="0" smtClean="0"/>
              <a:t>Poznámka: Žáci sami na tabuli doplní označení stran do předkresleného trojúhelníka, pak si promítneme správné řešení.</a:t>
            </a:r>
          </a:p>
          <a:p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5292080" y="3284984"/>
            <a:ext cx="2520280" cy="1778496"/>
          </a:xfrm>
          <a:prstGeom prst="triangle">
            <a:avLst>
              <a:gd name="adj" fmla="val 63955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6" name="Přímá spojovací čára 5"/>
          <p:cNvCxnSpPr>
            <a:stCxn id="4" idx="2"/>
            <a:endCxn id="4" idx="5"/>
          </p:cNvCxnSpPr>
          <p:nvPr/>
        </p:nvCxnSpPr>
        <p:spPr>
          <a:xfrm rot="5400000" flipH="1" flipV="1">
            <a:off x="5880487" y="3585825"/>
            <a:ext cx="889248" cy="2066062"/>
          </a:xfrm>
          <a:prstGeom prst="lin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stCxn id="4" idx="4"/>
            <a:endCxn id="4" idx="1"/>
          </p:cNvCxnSpPr>
          <p:nvPr/>
        </p:nvCxnSpPr>
        <p:spPr>
          <a:xfrm rot="5400000" flipH="1">
            <a:off x="6510557" y="3761677"/>
            <a:ext cx="889248" cy="1714358"/>
          </a:xfrm>
          <a:prstGeom prst="lin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427984" y="479715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884368" y="48691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948264" y="299695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508104" y="40770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501317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7236296" y="364502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444208" y="3717032"/>
            <a:ext cx="42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noProof="1" smtClean="0">
                <a:solidFill>
                  <a:srgbClr val="FF0000"/>
                </a:solidFill>
              </a:rPr>
              <a:t>t</a:t>
            </a:r>
            <a:r>
              <a:rPr lang="cs-CZ" sz="2400" b="1" baseline="-25000" noProof="1" smtClean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45091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</a:t>
            </a:r>
          </a:p>
        </p:txBody>
      </p:sp>
      <p:cxnSp>
        <p:nvCxnSpPr>
          <p:cNvPr id="22" name="Přímá spojovací čára 21"/>
          <p:cNvCxnSpPr>
            <a:stCxn id="4" idx="0"/>
            <a:endCxn id="4" idx="4"/>
          </p:cNvCxnSpPr>
          <p:nvPr/>
        </p:nvCxnSpPr>
        <p:spPr>
          <a:xfrm rot="16200000" flipH="1">
            <a:off x="6468894" y="3720015"/>
            <a:ext cx="1778496" cy="908435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>
            <a:stCxn id="4" idx="2"/>
            <a:endCxn id="4" idx="4"/>
          </p:cNvCxnSpPr>
          <p:nvPr/>
        </p:nvCxnSpPr>
        <p:spPr>
          <a:xfrm rot="16200000" flipH="1">
            <a:off x="6552220" y="3803340"/>
            <a:ext cx="0" cy="252028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rot="5400000">
            <a:off x="5845977" y="4027233"/>
            <a:ext cx="1800199" cy="315703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7092280" y="4293096"/>
            <a:ext cx="42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noProof="1" smtClean="0"/>
              <a:t>t</a:t>
            </a:r>
            <a:r>
              <a:rPr lang="cs-CZ" sz="2400" b="1" baseline="-25000" noProof="1" smtClean="0"/>
              <a:t>b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5940152" y="4221088"/>
            <a:ext cx="42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</a:t>
            </a:r>
            <a:r>
              <a:rPr lang="cs-CZ" sz="2400" b="1" baseline="-25000" dirty="0" smtClean="0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ýseč 15"/>
          <p:cNvSpPr/>
          <p:nvPr/>
        </p:nvSpPr>
        <p:spPr>
          <a:xfrm rot="13087140">
            <a:off x="3939396" y="2775133"/>
            <a:ext cx="4184231" cy="4062034"/>
          </a:xfrm>
          <a:prstGeom prst="pie">
            <a:avLst>
              <a:gd name="adj1" fmla="val 1967156"/>
              <a:gd name="adj2" fmla="val 7835228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Výseč 18"/>
          <p:cNvSpPr/>
          <p:nvPr/>
        </p:nvSpPr>
        <p:spPr>
          <a:xfrm rot="9755731">
            <a:off x="5298230" y="2755005"/>
            <a:ext cx="4311749" cy="4137513"/>
          </a:xfrm>
          <a:prstGeom prst="pie">
            <a:avLst>
              <a:gd name="adj1" fmla="val 2105032"/>
              <a:gd name="adj2" fmla="val 695953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     SPRÁVNÉ ŘEŠENÍ: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5086165"/>
          </a:xfrm>
        </p:spPr>
        <p:txBody>
          <a:bodyPr>
            <a:normAutofit lnSpcReduction="10000"/>
          </a:bodyPr>
          <a:lstStyle/>
          <a:p>
            <a:endParaRPr lang="cs-CZ" sz="2000" b="1" dirty="0" smtClean="0"/>
          </a:p>
          <a:p>
            <a:r>
              <a:rPr lang="cs-CZ" sz="2400" b="1" dirty="0" smtClean="0"/>
              <a:t>POPIS KONSTRUKCE:</a:t>
            </a:r>
          </a:p>
          <a:p>
            <a:pPr>
              <a:buNone/>
            </a:pP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400" dirty="0" smtClean="0"/>
              <a:t>1.AB; |AB|= c 4cm</a:t>
            </a:r>
          </a:p>
          <a:p>
            <a:pPr>
              <a:buNone/>
            </a:pPr>
            <a:r>
              <a:rPr lang="cs-CZ" sz="2400" dirty="0" smtClean="0"/>
              <a:t>	2.S; S je střed AB</a:t>
            </a:r>
          </a:p>
          <a:p>
            <a:pPr>
              <a:buNone/>
            </a:pPr>
            <a:r>
              <a:rPr lang="cs-CZ" sz="2400" dirty="0" smtClean="0"/>
              <a:t>	nebo S</a:t>
            </a:r>
            <a:r>
              <a:rPr lang="cs-CZ" sz="2400" dirty="0" smtClean="0">
                <a:latin typeface="Symbol"/>
              </a:rPr>
              <a:t> Î AB </a:t>
            </a:r>
            <a:r>
              <a:rPr lang="cs-CZ" sz="2400" dirty="0" smtClean="0">
                <a:latin typeface="Symbol"/>
                <a:sym typeface="Symbol"/>
              </a:rPr>
              <a:t></a:t>
            </a:r>
            <a:r>
              <a:rPr lang="cs-CZ" sz="2400" dirty="0" smtClean="0"/>
              <a:t>|AS|=|SB|  </a:t>
            </a:r>
          </a:p>
          <a:p>
            <a:pPr>
              <a:buNone/>
            </a:pPr>
            <a:r>
              <a:rPr lang="cs-CZ" sz="2400" dirty="0" smtClean="0"/>
              <a:t>	3.k</a:t>
            </a:r>
            <a:r>
              <a:rPr lang="cs-CZ" sz="2400" dirty="0" smtClean="0"/>
              <a:t>; k(S;</a:t>
            </a:r>
            <a:r>
              <a:rPr lang="cs-CZ" sz="2400" dirty="0" err="1" smtClean="0"/>
              <a:t>t</a:t>
            </a:r>
            <a:r>
              <a:rPr lang="cs-CZ" sz="2400" baseline="-25000" dirty="0" err="1" smtClean="0"/>
              <a:t>c</a:t>
            </a:r>
            <a:r>
              <a:rPr lang="cs-CZ" sz="2400" dirty="0" smtClean="0"/>
              <a:t>=3 </a:t>
            </a:r>
            <a:r>
              <a:rPr lang="cs-CZ" sz="2400" dirty="0" smtClean="0"/>
              <a:t>cm)</a:t>
            </a:r>
          </a:p>
          <a:p>
            <a:pPr>
              <a:buNone/>
            </a:pPr>
            <a:r>
              <a:rPr lang="cs-CZ" sz="2400" dirty="0" smtClean="0"/>
              <a:t>	4.m</a:t>
            </a:r>
            <a:r>
              <a:rPr lang="cs-CZ" sz="2400" dirty="0" smtClean="0"/>
              <a:t>; m(B;a=3,5cm</a:t>
            </a:r>
            <a:r>
              <a:rPr lang="cs-CZ" sz="2400" dirty="0" smtClean="0"/>
              <a:t>)</a:t>
            </a:r>
          </a:p>
          <a:p>
            <a:pPr>
              <a:buNone/>
            </a:pPr>
            <a:r>
              <a:rPr lang="cs-CZ" sz="2400" dirty="0" smtClean="0"/>
              <a:t>	5.C;C</a:t>
            </a:r>
            <a:r>
              <a:rPr lang="cs-CZ" sz="2400" dirty="0" smtClean="0">
                <a:latin typeface="Symbol"/>
              </a:rPr>
              <a:t> Î </a:t>
            </a:r>
            <a:r>
              <a:rPr lang="cs-CZ" sz="2400" dirty="0" smtClean="0"/>
              <a:t>k∩m</a:t>
            </a:r>
          </a:p>
          <a:p>
            <a:pPr>
              <a:buNone/>
            </a:pPr>
            <a:r>
              <a:rPr lang="cs-CZ" sz="2400" dirty="0" smtClean="0"/>
              <a:t>	6.▲ABC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i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1800" i="1" dirty="0" smtClean="0"/>
              <a:t>	</a:t>
            </a:r>
            <a:r>
              <a:rPr lang="cs-CZ" sz="1600" i="1" dirty="0" smtClean="0">
                <a:solidFill>
                  <a:schemeClr val="tx1"/>
                </a:solidFill>
              </a:rPr>
              <a:t>Poznámka: Žáci sledují animaci a spolu s tabulí pracují do svých sešitů.</a:t>
            </a:r>
            <a:endParaRPr lang="cs-CZ" sz="1600" i="1" dirty="0" smtClean="0"/>
          </a:p>
          <a:p>
            <a:pPr>
              <a:buNone/>
            </a:pPr>
            <a:endParaRPr lang="cs-CZ" sz="1800" dirty="0"/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014157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KONSTRUKCE:  ANIMACE</a:t>
            </a:r>
            <a:endParaRPr lang="cs-CZ" b="1" dirty="0"/>
          </a:p>
        </p:txBody>
      </p:sp>
      <p:cxnSp>
        <p:nvCxnSpPr>
          <p:cNvPr id="9" name="Přímá spojovací čára 8"/>
          <p:cNvCxnSpPr/>
          <p:nvPr/>
        </p:nvCxnSpPr>
        <p:spPr>
          <a:xfrm rot="16200000" flipH="1">
            <a:off x="6012160" y="3429000"/>
            <a:ext cx="2088232" cy="7920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4572000" y="2780928"/>
            <a:ext cx="2088232" cy="208823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572000" y="4869160"/>
            <a:ext cx="288032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 flipH="1">
            <a:off x="4283968" y="5013176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96136" y="5157192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 flipH="1">
            <a:off x="7308304" y="5085185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6516216" y="2276872"/>
            <a:ext cx="432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C</a:t>
            </a:r>
          </a:p>
        </p:txBody>
      </p:sp>
      <p:cxnSp>
        <p:nvCxnSpPr>
          <p:cNvPr id="17" name="Přímá spojovací čára 16"/>
          <p:cNvCxnSpPr/>
          <p:nvPr/>
        </p:nvCxnSpPr>
        <p:spPr>
          <a:xfrm rot="5400000">
            <a:off x="5868144" y="4869160"/>
            <a:ext cx="28803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 flipH="1">
            <a:off x="7596336" y="2348880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 flipH="1">
            <a:off x="5148064" y="2420888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" grpId="0" build="allAtOnce"/>
      <p:bldP spid="13" grpId="0" build="allAtOnce"/>
      <p:bldP spid="14" grpId="0" build="allAtOnce"/>
      <p:bldP spid="15" grpId="0" build="allAtOnce"/>
      <p:bldP spid="20" grpId="0" build="allAtOnce"/>
      <p:bldP spid="2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     POJĎME SI HRÁT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:</a:t>
            </a:r>
            <a:endParaRPr lang="cs-CZ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127848"/>
          </a:xfrm>
        </p:spPr>
        <p:txBody>
          <a:bodyPr/>
          <a:lstStyle/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Zkus si tento trojúhelník ABC obkreslit na tvrdší papír nebo čtvrtku a vystřihni ho. Když zapíchneš hrot kružítka do těžiště, pak by měl trojúhelník zůstat v rovnovážné poloze (pokud si rýsoval přesně).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 Protože už umíme ve vystřiženém trojúhelníku skládáním „sestrojit“ osy stran a osy úhlů, zkus doma totéž s těžnicemi. 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Opět si vystřihni z papíru libovolný trojúhelník.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Střed strany získáš přeložením strany na polovinu. Nepřehýbej ale celý trojúhelník, jen si krátkým ohybem vyznač střed strany.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Tento střed spoj pravítkem s protějším vrcholem a přes pravítko přehni. Opět pokračuj na všech třech stranách.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dirty="0" smtClean="0">
                <a:sym typeface="Symbol"/>
              </a:rPr>
              <a:t>Svůj výtvor nalep do sešitu a rozšiř si svou sbírku trojúhelníků.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</a:t>
            </a: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ANOTACE:  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 anchor="b">
            <a:normAutofit fontScale="92500" lnSpcReduction="10000"/>
          </a:bodyPr>
          <a:lstStyle/>
          <a:p>
            <a:r>
              <a:rPr lang="cs-CZ" sz="2000" dirty="0" smtClean="0"/>
              <a:t>Tento učební materiál bude využíván při hodině geometrie v 7. ročníku, jako doplněk k teoretickému výkladu o těžnicích v trojúhelníku. </a:t>
            </a:r>
          </a:p>
          <a:p>
            <a:r>
              <a:rPr lang="cs-CZ" sz="2000" dirty="0" smtClean="0"/>
              <a:t>Materiál je koncipovaný tak, aby urychlil rýsování na tabuli a díky animaci je možné každý krok vrátit zpět. Žáci pak mohou pracovat do sešitu svým tempem spolu s tabulí.</a:t>
            </a:r>
          </a:p>
          <a:p>
            <a:r>
              <a:rPr lang="cs-CZ" sz="2000" dirty="0" smtClean="0"/>
              <a:t>Na začátek hodiny je zařazen praktický pokus s pravítkem, dále bude následovat řízená debata a výklad teorie. </a:t>
            </a:r>
          </a:p>
          <a:p>
            <a:r>
              <a:rPr lang="cs-CZ" sz="2000" dirty="0" smtClean="0"/>
              <a:t>Na procvičení a názornost pak konstrukční úloha, kde je způsob konstrukce demonstrován na animaci. Žáci pracují spolu s tabulí do sešitu. Po dokončení animace na tabuli obkreslíme vzniklý obrazec pravítkem a barevným popisovačem, po vypnutí PC nám zůstane na tabuli narýsovaný obrázek.</a:t>
            </a:r>
          </a:p>
          <a:p>
            <a:r>
              <a:rPr lang="cs-CZ" sz="2000" dirty="0" smtClean="0"/>
              <a:t>Na závěr je samostatný úkol s motivačním prvkem, který navazuje na aktivity v minulých hodinách. Správnost řešení bude ověřena v navazujícím digitálním učebním materiálu.</a:t>
            </a:r>
          </a:p>
          <a:p>
            <a:pPr>
              <a:lnSpc>
                <a:spcPct val="110000"/>
              </a:lnSpc>
              <a:buNone/>
            </a:pP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CITACE:</a:t>
            </a:r>
            <a:r>
              <a:rPr lang="cs-CZ" sz="2000" i="1" dirty="0" smtClean="0"/>
              <a:t> 	- </a:t>
            </a:r>
            <a:r>
              <a:rPr lang="cs-CZ" sz="1800" i="1" dirty="0" smtClean="0"/>
              <a:t>Matematika 7 Geometrie učebnice pro ZŠ a víceletá 			  gymnázia </a:t>
            </a:r>
          </a:p>
          <a:p>
            <a:pPr>
              <a:lnSpc>
                <a:spcPct val="110000"/>
              </a:lnSpc>
              <a:buNone/>
            </a:pPr>
            <a:r>
              <a:rPr lang="cs-CZ" sz="1800" i="1" dirty="0" smtClean="0"/>
              <a:t>			H. </a:t>
            </a:r>
            <a:r>
              <a:rPr lang="cs-CZ" sz="1800" i="1" dirty="0" err="1" smtClean="0"/>
              <a:t>Binterová</a:t>
            </a:r>
            <a:r>
              <a:rPr lang="cs-CZ" sz="1800" i="1" dirty="0" smtClean="0"/>
              <a:t>, E. Fuchs, P. Tlustý, nakladatelství </a:t>
            </a:r>
            <a:r>
              <a:rPr lang="cs-CZ" sz="1800" i="1" dirty="0" err="1" smtClean="0"/>
              <a:t>Fraus</a:t>
            </a:r>
            <a:r>
              <a:rPr lang="cs-CZ" sz="1800" i="1" dirty="0" smtClean="0"/>
              <a:t> 2008</a:t>
            </a:r>
          </a:p>
          <a:p>
            <a:pPr>
              <a:buNone/>
            </a:pPr>
            <a:r>
              <a:rPr lang="cs-CZ" sz="2400" i="1" dirty="0" smtClean="0"/>
              <a:t>			</a:t>
            </a:r>
            <a:endParaRPr lang="cs-CZ" sz="14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1120</TotalTime>
  <Words>445</Words>
  <Application>Microsoft Office PowerPoint</Application>
  <PresentationFormat>Předvádění na obrazovce (4:3)</PresentationFormat>
  <Paragraphs>70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 MATEMATIKA – GEOMETRIE 7</vt:lpstr>
      <vt:lpstr>TĚŽNICE A TĚŽIŠTĚ TROJÚHELNÍKA</vt:lpstr>
      <vt:lpstr> A NYNÍ NÁZORNÝ PŘÍKLAD NA PROCVIČENÍ: </vt:lpstr>
      <vt:lpstr>     SPRÁVNÉ ŘEŠENÍ:</vt:lpstr>
      <vt:lpstr>     POJĎME SI HRÁT:</vt:lpstr>
      <vt:lpstr>     ANOTACE: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Geometrie – 7.ročník</dc:title>
  <dc:creator>Lubos</dc:creator>
  <cp:lastModifiedBy>expert</cp:lastModifiedBy>
  <cp:revision>167</cp:revision>
  <dcterms:created xsi:type="dcterms:W3CDTF">2011-11-27T20:43:59Z</dcterms:created>
  <dcterms:modified xsi:type="dcterms:W3CDTF">2012-03-19T10:10:26Z</dcterms:modified>
</cp:coreProperties>
</file>