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5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822" y="5609192"/>
            <a:ext cx="5762625" cy="11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122" y="63832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3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6016681"/>
              </p:ext>
            </p:extLst>
          </p:nvPr>
        </p:nvGraphicFramePr>
        <p:xfrm>
          <a:off x="1338110" y="1268760"/>
          <a:ext cx="6707187" cy="4090793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VY_32_INOVACE_18-19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Šárka Kostková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ICT pro první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27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99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20. </a:t>
                      </a:r>
                      <a:r>
                        <a:rPr kumimoji="0" 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ledna 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2013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29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Učební materiál seznámí studenty s pracovním prostředím MS 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Excel </a:t>
                      </a:r>
                      <a:r>
                        <a:rPr kumimoji="0" lang="cs-CZ" sz="12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2010, se základy jeho 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používání.</a:t>
                      </a:r>
                      <a:r>
                        <a:rPr lang="cs-CZ" sz="1200" dirty="0" smtClean="0">
                          <a:effectLst/>
                          <a:latin typeface="Tahoma"/>
                          <a:ea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938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Student má otevřený MS Excel na svém pracovním PC a orientuje se v něm na základě prezentace vyučujícího.  Při vkládání funkce vyučující studentům ukáže různé možnosti vkládání funkcí, jejich rozdělení, hledání …, stejně tak při </a:t>
                      </a:r>
                      <a:r>
                        <a:rPr kumimoji="0" 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ohraničení tabulky.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93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Úvod do MS Excel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Seznámení s programem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50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Spuštění programu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Na ploše ikonou 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Z nabídky Start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Z nabídky Start        Všechny programy      Microsoft Office       MS Excel</a:t>
            </a:r>
            <a:endParaRPr lang="cs-CZ" sz="2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84784"/>
            <a:ext cx="685800" cy="75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636912"/>
            <a:ext cx="3133725" cy="268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627784" y="5805264"/>
            <a:ext cx="144016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860032" y="5805264"/>
            <a:ext cx="144016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948264" y="5805264"/>
            <a:ext cx="144016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932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Úvodní obrazovka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53716"/>
            <a:ext cx="8633544" cy="4786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69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000" dirty="0" smtClean="0"/>
              <a:t>Zobrazí se soubor s názvem Sešit1</a:t>
            </a:r>
          </a:p>
          <a:p>
            <a:r>
              <a:rPr lang="cs-CZ" sz="2000" dirty="0" smtClean="0"/>
              <a:t>Při otevření více souborů se pořadové číslo zvyšuje</a:t>
            </a:r>
          </a:p>
          <a:p>
            <a:endParaRPr lang="cs-CZ" sz="2000" dirty="0"/>
          </a:p>
          <a:p>
            <a:r>
              <a:rPr lang="cs-CZ" sz="2000" dirty="0" smtClean="0"/>
              <a:t>Vidíme </a:t>
            </a:r>
          </a:p>
          <a:p>
            <a:pPr lvl="1"/>
            <a:r>
              <a:rPr lang="cs-CZ" sz="1600" dirty="0" smtClean="0"/>
              <a:t>panel nástrojů Rychlý přístup</a:t>
            </a:r>
          </a:p>
          <a:p>
            <a:pPr lvl="1"/>
            <a:r>
              <a:rPr lang="cs-CZ" sz="1600" dirty="0" smtClean="0"/>
              <a:t>Pás karet</a:t>
            </a:r>
          </a:p>
          <a:p>
            <a:pPr lvl="1"/>
            <a:r>
              <a:rPr lang="cs-CZ" sz="1600" dirty="0" smtClean="0"/>
              <a:t>Posuvníky</a:t>
            </a:r>
          </a:p>
          <a:p>
            <a:pPr lvl="1"/>
            <a:r>
              <a:rPr lang="cs-CZ" sz="1600" dirty="0" smtClean="0"/>
              <a:t>Stavový řádek</a:t>
            </a:r>
          </a:p>
          <a:p>
            <a:pPr lvl="1"/>
            <a:r>
              <a:rPr lang="cs-CZ" sz="1600" dirty="0" smtClean="0"/>
              <a:t>Řádek vzorců</a:t>
            </a:r>
          </a:p>
          <a:p>
            <a:pPr lvl="1"/>
            <a:r>
              <a:rPr lang="cs-CZ" sz="1600" dirty="0" smtClean="0"/>
              <a:t>Ouška listů (přednastaveny bývají obvykle 3 listy)</a:t>
            </a:r>
          </a:p>
          <a:p>
            <a:pPr lvl="1"/>
            <a:r>
              <a:rPr lang="cs-CZ" sz="1600" dirty="0" smtClean="0"/>
              <a:t>Aktivní list sešitu</a:t>
            </a:r>
            <a:endParaRPr lang="cs-CZ" sz="1600" dirty="0"/>
          </a:p>
          <a:p>
            <a:pPr lvl="1"/>
            <a:endParaRPr lang="cs-CZ" sz="1600" dirty="0" smtClean="0"/>
          </a:p>
          <a:p>
            <a:pPr lvl="1"/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70937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Panel nástrojů Rychlý přístup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Vlevo nahoře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Hlavní nabídka</a:t>
            </a:r>
          </a:p>
          <a:p>
            <a:r>
              <a:rPr lang="cs-CZ" sz="2000" dirty="0" smtClean="0"/>
              <a:t>Rychlé uložení</a:t>
            </a:r>
          </a:p>
          <a:p>
            <a:r>
              <a:rPr lang="cs-CZ" sz="2000" dirty="0" smtClean="0"/>
              <a:t>Zpět </a:t>
            </a:r>
          </a:p>
          <a:p>
            <a:r>
              <a:rPr lang="cs-CZ" sz="2000" dirty="0" smtClean="0"/>
              <a:t>Vpřed</a:t>
            </a:r>
          </a:p>
          <a:p>
            <a:r>
              <a:rPr lang="cs-CZ" sz="2000" dirty="0" smtClean="0"/>
              <a:t>Přizpůsobení 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04864"/>
            <a:ext cx="3178163" cy="589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919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Pás karet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Probereme postupně</a:t>
            </a:r>
          </a:p>
          <a:p>
            <a:r>
              <a:rPr lang="cs-CZ" sz="2000" dirty="0" smtClean="0"/>
              <a:t>Je zde k dispozici celá škála jednotlivých karet, které slouží k práci s MS Excelem</a:t>
            </a:r>
          </a:p>
          <a:p>
            <a:r>
              <a:rPr lang="cs-CZ" sz="2000" dirty="0" smtClean="0"/>
              <a:t>Při spuštění programu je aktivní karta Domů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84784"/>
            <a:ext cx="8820472" cy="100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365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Posuvníky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Vodorovný</a:t>
            </a:r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Svislý</a:t>
            </a:r>
          </a:p>
          <a:p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4"/>
            <a:ext cx="401955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924944"/>
            <a:ext cx="257175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1040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Stavový řádek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Dole na pracovní ploše</a:t>
            </a:r>
          </a:p>
          <a:p>
            <a:r>
              <a:rPr lang="cs-CZ" sz="2000" dirty="0" smtClean="0"/>
              <a:t>Obsahuje lupu (přiblížení, oddálení dat)</a:t>
            </a:r>
          </a:p>
          <a:p>
            <a:r>
              <a:rPr lang="cs-CZ" sz="2000" dirty="0" smtClean="0"/>
              <a:t>Umožňuje přepínání zobrazení</a:t>
            </a:r>
          </a:p>
          <a:p>
            <a:endParaRPr lang="cs-CZ" sz="2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5619750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128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Řádek vzorců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Zde vytváříme vzorce, které používáme při práci s MS Excel</a:t>
            </a:r>
            <a:endParaRPr lang="cs-CZ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56864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8497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Ouška listů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Listy lze odebírat, přidávat, přejmenovávat</a:t>
            </a:r>
            <a:endParaRPr lang="cs-CZ" sz="20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2971800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072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Aktivní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Skládá se z buněk</a:t>
            </a:r>
          </a:p>
          <a:p>
            <a:r>
              <a:rPr lang="cs-CZ" sz="2000" dirty="0" smtClean="0"/>
              <a:t>Vodorovně – řádky</a:t>
            </a:r>
          </a:p>
          <a:p>
            <a:r>
              <a:rPr lang="cs-CZ" sz="2000" dirty="0" smtClean="0"/>
              <a:t>Svisle – sloupce</a:t>
            </a:r>
          </a:p>
          <a:p>
            <a:r>
              <a:rPr lang="cs-CZ" sz="2000" dirty="0" smtClean="0"/>
              <a:t>Každá buňka má svoji adresu</a:t>
            </a:r>
          </a:p>
          <a:p>
            <a:r>
              <a:rPr lang="cs-CZ" sz="2000" dirty="0" smtClean="0"/>
              <a:t>Pohyb myší nebo kurzorovými šipkami</a:t>
            </a:r>
            <a:endParaRPr lang="cs-CZ" sz="20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96" y="1268760"/>
            <a:ext cx="5305425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384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buňkou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Aktivní buňka je vyznačena rámečkem, je vysvícen název sloupce, číslo řádku a uvedena adresa buňky</a:t>
            </a:r>
          </a:p>
          <a:p>
            <a:r>
              <a:rPr lang="cs-CZ" sz="2000" dirty="0" smtClean="0"/>
              <a:t>Chceme-li do buňky psát, klikneme do </a:t>
            </a:r>
            <a:r>
              <a:rPr lang="cs-CZ" sz="2000" smtClean="0"/>
              <a:t>ní 2x</a:t>
            </a:r>
            <a:endParaRPr lang="cs-CZ" sz="2000" dirty="0" smtClean="0"/>
          </a:p>
          <a:p>
            <a:endParaRPr lang="cs-CZ" sz="20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38300"/>
            <a:ext cx="2333625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230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Celý text je v buňce B4</a:t>
            </a:r>
          </a:p>
          <a:p>
            <a:r>
              <a:rPr lang="cs-CZ" sz="2000" dirty="0" smtClean="0"/>
              <a:t>Úprava textu se provádí v řádku vzorců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Úkol: </a:t>
            </a:r>
            <a:r>
              <a:rPr lang="cs-CZ" sz="2000" dirty="0" smtClean="0"/>
              <a:t>do buňky B4 opište text (přidejte název svojí třídy)</a:t>
            </a:r>
          </a:p>
          <a:p>
            <a:r>
              <a:rPr lang="cs-CZ" sz="2000" dirty="0" smtClean="0"/>
              <a:t>Formátování textu – stačí se postavit na buňku, ve které je text 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Úkol: </a:t>
            </a:r>
            <a:r>
              <a:rPr lang="cs-CZ" sz="2000" dirty="0" smtClean="0"/>
              <a:t>naformátujte text – font </a:t>
            </a:r>
            <a:r>
              <a:rPr lang="cs-CZ" sz="2000" dirty="0" err="1" smtClean="0"/>
              <a:t>Bookman</a:t>
            </a:r>
            <a:r>
              <a:rPr lang="cs-CZ" sz="2000" dirty="0" smtClean="0"/>
              <a:t> </a:t>
            </a:r>
            <a:r>
              <a:rPr lang="cs-CZ" sz="2000" dirty="0" err="1" smtClean="0"/>
              <a:t>old</a:t>
            </a:r>
            <a:r>
              <a:rPr lang="cs-CZ" sz="2000" dirty="0" smtClean="0"/>
              <a:t> style, tučný, </a:t>
            </a:r>
            <a:r>
              <a:rPr lang="cs-CZ" sz="2000" dirty="0" err="1" smtClean="0"/>
              <a:t>kurzíva,velikost</a:t>
            </a:r>
            <a:r>
              <a:rPr lang="cs-CZ" sz="2000" dirty="0" smtClean="0"/>
              <a:t> 11</a:t>
            </a:r>
          </a:p>
          <a:p>
            <a:endParaRPr lang="cs-CZ" sz="20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6672"/>
            <a:ext cx="4229100" cy="177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73337"/>
            <a:ext cx="3067050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6427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Úkol:  </a:t>
            </a:r>
            <a:r>
              <a:rPr lang="cs-CZ" sz="2000" dirty="0" smtClean="0">
                <a:solidFill>
                  <a:schemeClr val="bg1"/>
                </a:solidFill>
              </a:rPr>
              <a:t>dle předlohy opište text do jednotlivých buněk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5463685" cy="3430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4333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Podle předlohy a návodu upravte tabulku do tvaru: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Ohraničení – vnější tučné, vnitřní tenké</a:t>
            </a:r>
          </a:p>
          <a:p>
            <a:r>
              <a:rPr lang="cs-CZ" sz="2000" dirty="0" smtClean="0"/>
              <a:t>Nadpis tabulky je seskupen a zarovnán na střed</a:t>
            </a:r>
          </a:p>
          <a:p>
            <a:endParaRPr lang="cs-CZ" sz="20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33450"/>
            <a:ext cx="4505325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425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Samostatně dodělejte další tabulku</a:t>
            </a:r>
          </a:p>
          <a:p>
            <a:endParaRPr lang="cs-CZ" sz="2000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0728"/>
            <a:ext cx="7219950" cy="340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910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Dopočítejte průměrné známky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Využijte </a:t>
            </a:r>
            <a:r>
              <a:rPr lang="cs-CZ" sz="2000" dirty="0" err="1" smtClean="0"/>
              <a:t>rozkopírování</a:t>
            </a:r>
            <a:r>
              <a:rPr lang="cs-CZ" sz="2000" dirty="0" smtClean="0"/>
              <a:t> vzorce (pozor na nedostatek, kopíruje i formát buňky)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14668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104" y="2924944"/>
            <a:ext cx="6315075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593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Vyzkoušejte si u jednotlivých žáků změnit známky, průměrná známka se bude automaticky přepočítávat</a:t>
            </a:r>
          </a:p>
          <a:p>
            <a:endParaRPr lang="cs-CZ" sz="2000" dirty="0"/>
          </a:p>
          <a:p>
            <a:r>
              <a:rPr lang="cs-CZ" sz="2000" dirty="0" smtClean="0"/>
              <a:t>Soubor uložte pod názvem prospech.xlsx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13035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1253</TotalTime>
  <Words>388</Words>
  <Application>Microsoft Office PowerPoint</Application>
  <PresentationFormat>Předvádění na obrazovce (4:3)</PresentationFormat>
  <Paragraphs>160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šablona</vt:lpstr>
      <vt:lpstr>Prezentace aplikace PowerPoint</vt:lpstr>
      <vt:lpstr>Úvod do MS Excel</vt:lpstr>
      <vt:lpstr>Spuštění programu</vt:lpstr>
      <vt:lpstr>Úvodní obrazovka</vt:lpstr>
      <vt:lpstr>Prezentace aplikace PowerPoint</vt:lpstr>
      <vt:lpstr>Panel nástrojů Rychlý přístup</vt:lpstr>
      <vt:lpstr>Pás karet</vt:lpstr>
      <vt:lpstr>Posuvníky</vt:lpstr>
      <vt:lpstr>Stavový řádek</vt:lpstr>
      <vt:lpstr>Řádek vzorců</vt:lpstr>
      <vt:lpstr>Ouška listů</vt:lpstr>
      <vt:lpstr>Aktivní list</vt:lpstr>
      <vt:lpstr>Práce s buňkou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21</cp:revision>
  <dcterms:created xsi:type="dcterms:W3CDTF">2013-09-24T11:25:11Z</dcterms:created>
  <dcterms:modified xsi:type="dcterms:W3CDTF">2013-09-30T08:21:06Z</dcterms:modified>
</cp:coreProperties>
</file>