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71" r:id="rId3"/>
    <p:sldId id="257" r:id="rId4"/>
    <p:sldId id="301" r:id="rId5"/>
    <p:sldId id="302" r:id="rId6"/>
    <p:sldId id="303" r:id="rId7"/>
    <p:sldId id="305" r:id="rId8"/>
    <p:sldId id="304" r:id="rId9"/>
    <p:sldId id="298" r:id="rId10"/>
    <p:sldId id="30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0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commentAuthors" Target="commentAuthor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16.10.2013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fi3.php5.cz/priklad/prik35_2.htm" TargetMode="External"/><Relationship Id="rId2" Type="http://schemas.openxmlformats.org/officeDocument/2006/relationships/hyperlink" Target="http://www.jafi3.php5.cz/priklad/prik35_1.htm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://www.jafi3.php5.cz/priklad/prik35_2.php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satweb.cz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://knihy.cpress.cz/informatika-a-vypocetni-technika-pro-stredni-skol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VY_32_INOVACE_035.ICT.34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stránek </a:t>
            </a:r>
            <a:r>
              <a:rPr lang="cs-CZ" smtClean="0"/>
              <a:t>– formuláře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035.ICT.34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 </a:t>
            </a:r>
            <a:r>
              <a:rPr lang="cs-CZ" sz="2200" dirty="0" smtClean="0"/>
              <a:t>Tvorba webových stránek </a:t>
            </a:r>
            <a:r>
              <a:rPr lang="cs-CZ" sz="2200" smtClean="0"/>
              <a:t>– formuláře</a:t>
            </a:r>
            <a:endParaRPr lang="cs-CZ" sz="2200" dirty="0" smtClean="0"/>
          </a:p>
          <a:p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</a:t>
            </a:r>
            <a:r>
              <a:rPr lang="cs-CZ" sz="2800" dirty="0" smtClean="0"/>
              <a:t>PowerPoint</a:t>
            </a:r>
            <a:r>
              <a:rPr lang="cs-CZ" sz="2800" dirty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286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smtClean="0"/>
              <a:t>: 14. 10. 2013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HTML</a:t>
            </a:r>
            <a:r>
              <a:rPr lang="cs-CZ" sz="2800" smtClean="0"/>
              <a:t>, PHP, formulář, </a:t>
            </a:r>
            <a:r>
              <a:rPr lang="cs-CZ" sz="2800" dirty="0" smtClean="0"/>
              <a:t>www, web</a:t>
            </a:r>
            <a:r>
              <a:rPr lang="cs-CZ" sz="2800" smtClean="0"/>
              <a:t>, internet</a:t>
            </a:r>
          </a:p>
          <a:p>
            <a:pPr algn="just"/>
            <a:r>
              <a:rPr lang="cs-CZ" sz="2800" b="1" u="sng" smtClean="0"/>
              <a:t>Anotace</a:t>
            </a:r>
            <a:r>
              <a:rPr lang="cs-CZ" sz="2800" dirty="0" smtClean="0"/>
              <a:t>: Úvod do </a:t>
            </a:r>
            <a:r>
              <a:rPr lang="cs-CZ" sz="2800" smtClean="0"/>
              <a:t>tvorby formuláře a jeho zpracování pomocí PHP scriptu.</a:t>
            </a:r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formuláře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124744"/>
            <a:ext cx="8229600" cy="5112568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smtClean="0"/>
              <a:t>Formuláře</a:t>
            </a:r>
            <a:endParaRPr lang="cs-CZ" sz="2800" b="1" dirty="0" smtClean="0"/>
          </a:p>
          <a:p>
            <a:r>
              <a:rPr lang="cs-CZ" sz="1800"/>
              <a:t>Formulář je jednou ze základních struktur </a:t>
            </a:r>
            <a:r>
              <a:rPr lang="cs-CZ" sz="1800" smtClean="0"/>
              <a:t>HTML.</a:t>
            </a:r>
            <a:endParaRPr lang="cs-CZ" sz="1800"/>
          </a:p>
          <a:p>
            <a:r>
              <a:rPr lang="cs-CZ" sz="1800" smtClean="0"/>
              <a:t>Formuláře </a:t>
            </a:r>
            <a:r>
              <a:rPr lang="cs-CZ" sz="1800"/>
              <a:t>se na stránkách používají pro různé ankety, dotazníky, soutěže, přihlášky apod</a:t>
            </a:r>
            <a:r>
              <a:rPr lang="cs-CZ" sz="1800" smtClean="0"/>
              <a:t>. </a:t>
            </a:r>
            <a:r>
              <a:rPr lang="cs-CZ" sz="1800"/>
              <a:t>Pro </a:t>
            </a:r>
            <a:r>
              <a:rPr lang="cs-CZ" sz="1800" smtClean="0"/>
              <a:t>zpracování </a:t>
            </a:r>
            <a:r>
              <a:rPr lang="pl-PL" sz="1800" smtClean="0"/>
              <a:t>dat </a:t>
            </a:r>
            <a:r>
              <a:rPr lang="pl-PL" sz="1800"/>
              <a:t>z formuláře </a:t>
            </a:r>
            <a:r>
              <a:rPr lang="cs-CZ" sz="1800" smtClean="0"/>
              <a:t>se </a:t>
            </a:r>
            <a:r>
              <a:rPr lang="cs-CZ" sz="1800"/>
              <a:t>používají většinou scripty v některém z programovacích jazyků, pro naše účely využijeme PHP script</a:t>
            </a:r>
            <a:r>
              <a:rPr lang="cs-CZ" sz="1800" smtClean="0"/>
              <a:t>.</a:t>
            </a:r>
            <a:endParaRPr lang="cs-CZ" sz="1800" dirty="0" smtClean="0"/>
          </a:p>
          <a:p>
            <a:r>
              <a:rPr lang="cs-CZ" sz="1800" smtClean="0"/>
              <a:t>Při </a:t>
            </a:r>
            <a:r>
              <a:rPr lang="cs-CZ" sz="1800"/>
              <a:t>tvorbě formulářů se používají pouze čtyři </a:t>
            </a:r>
            <a:r>
              <a:rPr lang="cs-CZ" sz="1800" smtClean="0"/>
              <a:t>tagy</a:t>
            </a:r>
          </a:p>
          <a:p>
            <a:pPr lvl="1"/>
            <a:r>
              <a:rPr lang="cs-CZ" sz="1400" smtClean="0"/>
              <a:t> &lt;</a:t>
            </a:r>
            <a:r>
              <a:rPr lang="cs-CZ" sz="1400"/>
              <a:t>form</a:t>
            </a:r>
            <a:r>
              <a:rPr lang="cs-CZ" sz="1400" smtClean="0"/>
              <a:t>&gt;</a:t>
            </a:r>
          </a:p>
          <a:p>
            <a:pPr lvl="1"/>
            <a:r>
              <a:rPr lang="cs-CZ" sz="1400" smtClean="0"/>
              <a:t>&lt;</a:t>
            </a:r>
            <a:r>
              <a:rPr lang="cs-CZ" sz="1400"/>
              <a:t>input</a:t>
            </a:r>
            <a:r>
              <a:rPr lang="cs-CZ" sz="1400" smtClean="0"/>
              <a:t>&gt;</a:t>
            </a:r>
          </a:p>
          <a:p>
            <a:pPr lvl="1"/>
            <a:r>
              <a:rPr lang="cs-CZ" sz="1400" smtClean="0"/>
              <a:t>&lt;</a:t>
            </a:r>
            <a:r>
              <a:rPr lang="cs-CZ" sz="1400"/>
              <a:t>select</a:t>
            </a:r>
            <a:r>
              <a:rPr lang="cs-CZ" sz="1400" smtClean="0"/>
              <a:t>&gt;</a:t>
            </a:r>
          </a:p>
          <a:p>
            <a:pPr lvl="1"/>
            <a:r>
              <a:rPr lang="cs-CZ" sz="1400"/>
              <a:t> &lt;textarea</a:t>
            </a:r>
            <a:r>
              <a:rPr lang="cs-CZ" sz="1400" smtClean="0"/>
              <a:t>&gt;</a:t>
            </a:r>
          </a:p>
          <a:p>
            <a:r>
              <a:rPr lang="cs-CZ" sz="1800" smtClean="0"/>
              <a:t>Párový tag &lt;form&gt; uvozuje </a:t>
            </a:r>
            <a:r>
              <a:rPr lang="cs-CZ" sz="1800"/>
              <a:t>začátek formuláře. Konec </a:t>
            </a:r>
            <a:r>
              <a:rPr lang="cs-CZ" sz="1800" smtClean="0"/>
              <a:t>formuláře </a:t>
            </a:r>
            <a:r>
              <a:rPr lang="cs-CZ" sz="1800"/>
              <a:t>je označen jako &lt;/form</a:t>
            </a:r>
            <a:r>
              <a:rPr lang="cs-CZ" sz="1800" smtClean="0"/>
              <a:t>&gt;.</a:t>
            </a:r>
          </a:p>
          <a:p>
            <a:r>
              <a:rPr lang="cs-CZ" sz="1800" smtClean="0"/>
              <a:t>Nepárový </a:t>
            </a:r>
            <a:r>
              <a:rPr lang="cs-CZ" sz="1800"/>
              <a:t>tag </a:t>
            </a:r>
            <a:r>
              <a:rPr lang="cs-CZ" sz="1800" smtClean="0"/>
              <a:t>&lt;input&gt; </a:t>
            </a:r>
            <a:r>
              <a:rPr lang="cs-CZ" sz="1800"/>
              <a:t>vytváří přímo na stránce elementy, na které uživatel přímo reaguje - například textové pole, zaškrtávací </a:t>
            </a:r>
            <a:r>
              <a:rPr lang="cs-CZ" sz="1800" smtClean="0"/>
              <a:t>políčko, </a:t>
            </a:r>
            <a:r>
              <a:rPr lang="cs-CZ" sz="1800"/>
              <a:t>přepínač </a:t>
            </a:r>
            <a:r>
              <a:rPr lang="cs-CZ" sz="1800" smtClean="0"/>
              <a:t>, </a:t>
            </a:r>
            <a:r>
              <a:rPr lang="cs-CZ" sz="1800"/>
              <a:t>odesílací </a:t>
            </a:r>
            <a:r>
              <a:rPr lang="cs-CZ" sz="1800" smtClean="0"/>
              <a:t>tlačítko.</a:t>
            </a:r>
          </a:p>
          <a:p>
            <a:r>
              <a:rPr lang="cs-CZ" sz="1800" smtClean="0"/>
              <a:t>Párový tag &lt;textarea&gt; &lt;/textarea&gt; </a:t>
            </a:r>
            <a:r>
              <a:rPr lang="cs-CZ" sz="1800"/>
              <a:t>je párovým tagem určeným pro zadávání většího množství </a:t>
            </a:r>
            <a:r>
              <a:rPr lang="cs-CZ" sz="1800" smtClean="0"/>
              <a:t>textu</a:t>
            </a:r>
          </a:p>
          <a:p>
            <a:r>
              <a:rPr lang="cs-CZ" sz="1800" smtClean="0"/>
              <a:t>Párový </a:t>
            </a:r>
            <a:r>
              <a:rPr lang="cs-CZ" sz="1800"/>
              <a:t>tag &lt;select&gt; </a:t>
            </a:r>
            <a:r>
              <a:rPr lang="cs-CZ" sz="1800" smtClean="0"/>
              <a:t>&lt;/select&gt;slouží </a:t>
            </a:r>
            <a:r>
              <a:rPr lang="cs-CZ" sz="1800"/>
              <a:t>k vytvoření roletového menu.</a:t>
            </a:r>
          </a:p>
          <a:p>
            <a:pPr marL="0" indent="0">
              <a:buNone/>
            </a:pPr>
            <a:endParaRPr lang="cs-CZ" sz="1800" smtClean="0"/>
          </a:p>
          <a:p>
            <a:pPr marL="0" indent="0">
              <a:buNone/>
            </a:pPr>
            <a:r>
              <a:rPr lang="cs-CZ" sz="1800" smtClean="0"/>
              <a:t>Klasický</a:t>
            </a:r>
            <a:r>
              <a:rPr lang="cs-CZ" sz="1800"/>
              <a:t>, jednoduchý formulář, může vypadat například takto: </a:t>
            </a:r>
          </a:p>
          <a:p>
            <a:pPr marL="0" indent="0">
              <a:buNone/>
            </a:pPr>
            <a:r>
              <a:rPr lang="cs-CZ" sz="1800" smtClean="0"/>
              <a:t>	&lt;</a:t>
            </a:r>
            <a:r>
              <a:rPr lang="cs-CZ" sz="1800"/>
              <a:t>form&gt;</a:t>
            </a:r>
          </a:p>
          <a:p>
            <a:pPr marL="0" indent="0">
              <a:buNone/>
            </a:pPr>
            <a:r>
              <a:rPr lang="cs-CZ" sz="1800"/>
              <a:t>   </a:t>
            </a:r>
            <a:r>
              <a:rPr lang="cs-CZ" sz="1800" smtClean="0"/>
              <a:t>		 </a:t>
            </a:r>
            <a:r>
              <a:rPr lang="cs-CZ" sz="1800"/>
              <a:t>&lt;input type="text"&gt;</a:t>
            </a:r>
          </a:p>
          <a:p>
            <a:pPr marL="0" indent="0">
              <a:buNone/>
            </a:pPr>
            <a:r>
              <a:rPr lang="cs-CZ" sz="1800"/>
              <a:t>   </a:t>
            </a:r>
            <a:r>
              <a:rPr lang="cs-CZ" sz="1800" smtClean="0"/>
              <a:t>		 </a:t>
            </a:r>
            <a:r>
              <a:rPr lang="cs-CZ" sz="1800"/>
              <a:t>&lt;input type="submit"&gt;</a:t>
            </a:r>
          </a:p>
          <a:p>
            <a:pPr marL="0" indent="0">
              <a:buNone/>
            </a:pPr>
            <a:r>
              <a:rPr lang="cs-CZ" sz="1800" smtClean="0"/>
              <a:t>	&lt;/</a:t>
            </a:r>
            <a:r>
              <a:rPr lang="cs-CZ" sz="1800"/>
              <a:t>form&gt;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02283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formuláře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052736"/>
            <a:ext cx="8229600" cy="525658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smtClean="0"/>
              <a:t>Příklady použití </a:t>
            </a:r>
          </a:p>
          <a:p>
            <a:pPr marL="0" indent="0">
              <a:buFont typeface="Arial" pitchFamily="34" charset="0"/>
              <a:buNone/>
            </a:pPr>
            <a:r>
              <a:rPr lang="cs-CZ" sz="1800" b="1" smtClean="0"/>
              <a:t>vstupní </a:t>
            </a:r>
            <a:r>
              <a:rPr lang="cs-CZ" sz="1800" b="1"/>
              <a:t>políčko, řádek pro psaní textu - text</a:t>
            </a:r>
          </a:p>
          <a:p>
            <a:pPr marL="0" indent="0">
              <a:buNone/>
            </a:pPr>
            <a:r>
              <a:rPr lang="cs-CZ" sz="1800" smtClean="0"/>
              <a:t>	&lt;</a:t>
            </a:r>
            <a:r>
              <a:rPr lang="cs-CZ" sz="1800"/>
              <a:t>input type="text" name="jméno" size=50 maxlength=30 value</a:t>
            </a:r>
            <a:r>
              <a:rPr lang="cs-CZ" sz="1800" smtClean="0"/>
              <a:t>=" </a:t>
            </a:r>
            <a:r>
              <a:rPr lang="cs-CZ" sz="1800"/>
              <a:t>text" </a:t>
            </a:r>
            <a:r>
              <a:rPr lang="cs-CZ" sz="1800" smtClean="0"/>
              <a:t>&gt;</a:t>
            </a:r>
          </a:p>
          <a:p>
            <a:pPr marL="0" indent="0">
              <a:buNone/>
            </a:pPr>
            <a:r>
              <a:rPr lang="cs-CZ" sz="1800" smtClean="0"/>
              <a:t>	&lt;</a:t>
            </a:r>
            <a:r>
              <a:rPr lang="cs-CZ" sz="1800"/>
              <a:t>input type</a:t>
            </a:r>
            <a:r>
              <a:rPr lang="cs-CZ" sz="1800" smtClean="0"/>
              <a:t>=</a:t>
            </a:r>
            <a:r>
              <a:rPr lang="cs-CZ" sz="1800"/>
              <a:t>"</a:t>
            </a:r>
            <a:r>
              <a:rPr lang="cs-CZ" sz="1800" smtClean="0"/>
              <a:t>password" </a:t>
            </a:r>
            <a:r>
              <a:rPr lang="cs-CZ" sz="1800"/>
              <a:t>name</a:t>
            </a:r>
            <a:r>
              <a:rPr lang="cs-CZ" sz="1800" smtClean="0"/>
              <a:t>="heslo" &gt;</a:t>
            </a:r>
            <a:endParaRPr lang="cs-CZ" sz="1800"/>
          </a:p>
          <a:p>
            <a:pPr marL="0" indent="0">
              <a:buNone/>
            </a:pPr>
            <a:r>
              <a:rPr lang="cs-CZ" sz="1800" smtClean="0"/>
              <a:t> </a:t>
            </a:r>
            <a:r>
              <a:rPr lang="cs-CZ" sz="1800" b="1" smtClean="0"/>
              <a:t>zaškrtávací </a:t>
            </a:r>
            <a:r>
              <a:rPr lang="cs-CZ" sz="1800" b="1"/>
              <a:t>políčko - checkbox</a:t>
            </a:r>
          </a:p>
          <a:p>
            <a:pPr marL="0" indent="0">
              <a:buNone/>
            </a:pPr>
            <a:r>
              <a:rPr lang="cs-CZ" sz="1800" smtClean="0"/>
              <a:t>	&lt;</a:t>
            </a:r>
            <a:r>
              <a:rPr lang="cs-CZ" sz="1800"/>
              <a:t>input type="checkbox" name="</a:t>
            </a:r>
            <a:r>
              <a:rPr lang="cs-CZ" sz="1800" smtClean="0"/>
              <a:t>pole" value=</a:t>
            </a:r>
            <a:r>
              <a:rPr lang="cs-CZ" sz="1800"/>
              <a:t>"</a:t>
            </a:r>
            <a:r>
              <a:rPr lang="cs-CZ" sz="1800" smtClean="0"/>
              <a:t>Ano</a:t>
            </a:r>
            <a:r>
              <a:rPr lang="cs-CZ" sz="1800"/>
              <a:t>"&gt; Souhlasíte? </a:t>
            </a:r>
          </a:p>
          <a:p>
            <a:pPr marL="0" indent="0">
              <a:buNone/>
            </a:pPr>
            <a:r>
              <a:rPr lang="cs-CZ" sz="1800" b="1" smtClean="0"/>
              <a:t>přepínač </a:t>
            </a:r>
            <a:r>
              <a:rPr lang="cs-CZ" sz="1800" b="1"/>
              <a:t>- radiobox</a:t>
            </a:r>
          </a:p>
          <a:p>
            <a:pPr marL="0" indent="0">
              <a:buNone/>
            </a:pPr>
            <a:r>
              <a:rPr lang="cs-CZ" sz="1800" smtClean="0"/>
              <a:t>	&lt;</a:t>
            </a:r>
            <a:r>
              <a:rPr lang="cs-CZ" sz="1800"/>
              <a:t>input type="radio" </a:t>
            </a:r>
            <a:r>
              <a:rPr lang="cs-CZ" sz="1800" smtClean="0"/>
              <a:t>name="jazyk" value=</a:t>
            </a:r>
            <a:r>
              <a:rPr lang="cs-CZ" sz="1800"/>
              <a:t>"</a:t>
            </a:r>
            <a:r>
              <a:rPr lang="cs-CZ" sz="1800" smtClean="0"/>
              <a:t>anj"&gt; anglicý jazyk,</a:t>
            </a:r>
            <a:endParaRPr lang="cs-CZ" sz="1800"/>
          </a:p>
          <a:p>
            <a:pPr marL="0" indent="0">
              <a:buNone/>
            </a:pPr>
            <a:r>
              <a:rPr lang="cs-CZ" sz="1800" smtClean="0"/>
              <a:t>	&lt;</a:t>
            </a:r>
            <a:r>
              <a:rPr lang="cs-CZ" sz="1800"/>
              <a:t>input type="radio" name</a:t>
            </a:r>
            <a:r>
              <a:rPr lang="cs-CZ" sz="1800" smtClean="0"/>
              <a:t>=</a:t>
            </a:r>
            <a:r>
              <a:rPr lang="cs-CZ" sz="1800"/>
              <a:t>"jazyk"</a:t>
            </a:r>
            <a:r>
              <a:rPr lang="cs-CZ" sz="1800" smtClean="0"/>
              <a:t> </a:t>
            </a:r>
            <a:r>
              <a:rPr lang="cs-CZ" sz="1800"/>
              <a:t>value</a:t>
            </a:r>
            <a:r>
              <a:rPr lang="cs-CZ" sz="1800" smtClean="0"/>
              <a:t>="nej"&gt; německý jazyk,</a:t>
            </a:r>
            <a:endParaRPr lang="cs-CZ" sz="1800"/>
          </a:p>
          <a:p>
            <a:pPr marL="0" indent="0">
              <a:buNone/>
            </a:pPr>
            <a:r>
              <a:rPr lang="cs-CZ" sz="1800" smtClean="0"/>
              <a:t>	&lt;input </a:t>
            </a:r>
            <a:r>
              <a:rPr lang="cs-CZ" sz="1800"/>
              <a:t>type="radio" name</a:t>
            </a:r>
            <a:r>
              <a:rPr lang="cs-CZ" sz="1800" smtClean="0"/>
              <a:t>=</a:t>
            </a:r>
            <a:r>
              <a:rPr lang="cs-CZ" sz="1800"/>
              <a:t>"jazyk</a:t>
            </a:r>
            <a:r>
              <a:rPr lang="cs-CZ" sz="1800" smtClean="0"/>
              <a:t>" </a:t>
            </a:r>
            <a:r>
              <a:rPr lang="cs-CZ" sz="1800"/>
              <a:t>value</a:t>
            </a:r>
            <a:r>
              <a:rPr lang="cs-CZ" sz="1800" smtClean="0"/>
              <a:t>="frj"&gt; francouzský jazyk</a:t>
            </a:r>
            <a:endParaRPr lang="cs-CZ" sz="1800"/>
          </a:p>
          <a:p>
            <a:pPr marL="0" indent="0">
              <a:buNone/>
            </a:pPr>
            <a:r>
              <a:rPr lang="cs-CZ" sz="1800" b="1"/>
              <a:t>tlačítka - submit, reset, button</a:t>
            </a:r>
          </a:p>
          <a:p>
            <a:pPr marL="0" indent="0">
              <a:buNone/>
            </a:pPr>
            <a:r>
              <a:rPr lang="cs-CZ" sz="1800" smtClean="0"/>
              <a:t>	&lt;</a:t>
            </a:r>
            <a:r>
              <a:rPr lang="cs-CZ" sz="1800"/>
              <a:t>input type="SUBMIT" name="OK" value="OK"&gt; - tlačítko pro odeslání </a:t>
            </a:r>
            <a:r>
              <a:rPr lang="cs-CZ" sz="1800" smtClean="0"/>
              <a:t>	formuláře</a:t>
            </a:r>
            <a:endParaRPr lang="cs-CZ" sz="1800"/>
          </a:p>
          <a:p>
            <a:pPr marL="0" indent="0">
              <a:buNone/>
            </a:pPr>
            <a:r>
              <a:rPr lang="cs-CZ" sz="1800" smtClean="0"/>
              <a:t>	&lt;</a:t>
            </a:r>
            <a:r>
              <a:rPr lang="cs-CZ" sz="1800"/>
              <a:t>input type="RESET" name="CLEAR" value="Vymazat"&gt; - tlačítko pro </a:t>
            </a:r>
            <a:r>
              <a:rPr lang="cs-CZ" sz="1800" smtClean="0"/>
              <a:t>	vymazání </a:t>
            </a:r>
            <a:r>
              <a:rPr lang="cs-CZ" sz="1800"/>
              <a:t>formuláře</a:t>
            </a:r>
          </a:p>
          <a:p>
            <a:pPr marL="0" indent="0">
              <a:buNone/>
            </a:pPr>
            <a:r>
              <a:rPr lang="cs-CZ" sz="1800" smtClean="0"/>
              <a:t>	&lt;</a:t>
            </a:r>
            <a:r>
              <a:rPr lang="cs-CZ" sz="1800"/>
              <a:t>input type="button" value="text tlačítka"&gt; - obecné tlačítko používané </a:t>
            </a:r>
            <a:r>
              <a:rPr lang="cs-CZ" sz="1800" smtClean="0"/>
              <a:t>	třeba 	pro </a:t>
            </a:r>
            <a:r>
              <a:rPr lang="cs-CZ" sz="1800"/>
              <a:t>spuštění </a:t>
            </a:r>
            <a:r>
              <a:rPr lang="cs-CZ" sz="1800" smtClean="0"/>
              <a:t>scriptů</a:t>
            </a:r>
            <a:endParaRPr lang="cs-CZ" sz="1800"/>
          </a:p>
        </p:txBody>
      </p:sp>
    </p:spTree>
    <p:extLst>
      <p:ext uri="{BB962C8B-B14F-4D97-AF65-F5344CB8AC3E}">
        <p14:creationId xmlns:p14="http://schemas.microsoft.com/office/powerpoint/2010/main" val="162621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formuláře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052736"/>
            <a:ext cx="8229600" cy="504056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/>
              <a:t>Příklady použití </a:t>
            </a:r>
            <a:endParaRPr lang="cs-CZ" sz="2800" b="1" smtClean="0"/>
          </a:p>
          <a:p>
            <a:pPr marL="0" indent="0">
              <a:buNone/>
            </a:pPr>
            <a:r>
              <a:rPr lang="cs-CZ" sz="1800" b="1" smtClean="0"/>
              <a:t>rozvinovací </a:t>
            </a:r>
            <a:r>
              <a:rPr lang="cs-CZ" sz="1800" b="1"/>
              <a:t>seznam - combobox</a:t>
            </a:r>
          </a:p>
          <a:p>
            <a:pPr marL="0" indent="0">
              <a:buNone/>
            </a:pPr>
            <a:r>
              <a:rPr lang="cs-CZ" sz="1800"/>
              <a:t>	&lt;select name="nakup"&gt;</a:t>
            </a:r>
          </a:p>
          <a:p>
            <a:pPr marL="0" indent="0">
              <a:buNone/>
            </a:pPr>
            <a:r>
              <a:rPr lang="cs-CZ" sz="1800"/>
              <a:t>	&lt;option&gt; </a:t>
            </a:r>
            <a:r>
              <a:rPr lang="cs-CZ" sz="1800" smtClean="0"/>
              <a:t>Windows 7</a:t>
            </a:r>
            <a:endParaRPr lang="cs-CZ" sz="1800"/>
          </a:p>
          <a:p>
            <a:pPr marL="0" indent="0">
              <a:buNone/>
            </a:pPr>
            <a:r>
              <a:rPr lang="cs-CZ" sz="1800"/>
              <a:t>	&lt;option&gt; </a:t>
            </a:r>
            <a:r>
              <a:rPr lang="cs-CZ" sz="1800" smtClean="0"/>
              <a:t>Windows 8</a:t>
            </a:r>
            <a:endParaRPr lang="cs-CZ" sz="1800"/>
          </a:p>
          <a:p>
            <a:pPr marL="0" indent="0">
              <a:buNone/>
            </a:pPr>
            <a:r>
              <a:rPr lang="cs-CZ" sz="1800"/>
              <a:t>	&lt;option&gt; </a:t>
            </a:r>
            <a:r>
              <a:rPr lang="cs-CZ" sz="1800" smtClean="0"/>
              <a:t>Windows Server 2008 </a:t>
            </a:r>
            <a:endParaRPr lang="cs-CZ" sz="1800"/>
          </a:p>
          <a:p>
            <a:pPr marL="0" indent="0">
              <a:buNone/>
            </a:pPr>
            <a:r>
              <a:rPr lang="cs-CZ" sz="1800"/>
              <a:t>	&lt;</a:t>
            </a:r>
            <a:r>
              <a:rPr lang="cs-CZ" sz="1800" smtClean="0"/>
              <a:t>option&gt;Windows Server 2012 </a:t>
            </a:r>
            <a:endParaRPr lang="cs-CZ" sz="1800"/>
          </a:p>
          <a:p>
            <a:pPr marL="0" indent="0">
              <a:buNone/>
            </a:pPr>
            <a:r>
              <a:rPr lang="cs-CZ" sz="1800"/>
              <a:t>	&lt;/select&gt;  </a:t>
            </a:r>
          </a:p>
          <a:p>
            <a:pPr marL="0" indent="0">
              <a:buNone/>
            </a:pPr>
            <a:endParaRPr lang="cs-CZ" sz="1800" b="1"/>
          </a:p>
          <a:p>
            <a:pPr marL="0" indent="0">
              <a:buNone/>
            </a:pPr>
            <a:r>
              <a:rPr lang="cs-CZ" sz="1800" b="1" smtClean="0"/>
              <a:t>textové </a:t>
            </a:r>
            <a:r>
              <a:rPr lang="cs-CZ" sz="1800" b="1"/>
              <a:t>okno, pro editaci delšího textu - textarea</a:t>
            </a:r>
          </a:p>
          <a:p>
            <a:pPr marL="0" indent="0">
              <a:buNone/>
            </a:pPr>
            <a:r>
              <a:rPr lang="cs-CZ" sz="1800"/>
              <a:t>	&lt;textarea name=text cols=40 rows=6&gt;zde zapiš delší text&lt;/textarea</a:t>
            </a:r>
            <a:r>
              <a:rPr lang="cs-CZ" sz="1800" smtClean="0"/>
              <a:t>&gt;</a:t>
            </a:r>
          </a:p>
          <a:p>
            <a:pPr marL="0" indent="0">
              <a:buNone/>
            </a:pPr>
            <a:endParaRPr lang="cs-CZ" sz="1700" smtClean="0"/>
          </a:p>
          <a:p>
            <a:pPr marL="0" indent="0">
              <a:buNone/>
            </a:pPr>
            <a:r>
              <a:rPr lang="cs-CZ" sz="1700" smtClean="0"/>
              <a:t>Poznámka:</a:t>
            </a:r>
          </a:p>
          <a:p>
            <a:pPr marL="0" indent="0">
              <a:buNone/>
            </a:pPr>
            <a:r>
              <a:rPr lang="cs-CZ" sz="1800" b="1" smtClean="0"/>
              <a:t>tlačítkem </a:t>
            </a:r>
            <a:r>
              <a:rPr lang="cs-CZ" sz="1800" b="1"/>
              <a:t>může být i </a:t>
            </a:r>
            <a:r>
              <a:rPr lang="cs-CZ" sz="1800" b="1" smtClean="0"/>
              <a:t>obrázek</a:t>
            </a:r>
            <a:endParaRPr lang="cs-CZ" sz="1800" b="1"/>
          </a:p>
          <a:p>
            <a:pPr marL="0" indent="0">
              <a:buNone/>
            </a:pPr>
            <a:r>
              <a:rPr lang="cs-CZ" sz="1800" smtClean="0"/>
              <a:t>	&lt;</a:t>
            </a:r>
            <a:r>
              <a:rPr lang="cs-CZ" sz="1800"/>
              <a:t>button name</a:t>
            </a:r>
            <a:r>
              <a:rPr lang="cs-CZ" sz="1800" smtClean="0"/>
              <a:t>="button" </a:t>
            </a:r>
            <a:r>
              <a:rPr lang="cs-CZ" sz="1800"/>
              <a:t>type="reset"&gt;&lt;img </a:t>
            </a:r>
            <a:r>
              <a:rPr lang="cs-CZ" sz="1800" smtClean="0"/>
              <a:t>src=</a:t>
            </a:r>
            <a:r>
              <a:rPr lang="cs-CZ" sz="1800"/>
              <a:t>"</a:t>
            </a:r>
            <a:r>
              <a:rPr lang="cs-CZ" sz="1800" smtClean="0"/>
              <a:t>stop.gif</a:t>
            </a:r>
            <a:r>
              <a:rPr lang="cs-CZ" sz="1800"/>
              <a:t>"&gt; &lt;/button&gt;</a:t>
            </a:r>
          </a:p>
          <a:p>
            <a:pPr marL="0" indent="0">
              <a:buNone/>
            </a:pPr>
            <a:r>
              <a:rPr lang="cs-CZ" sz="2100" smtClean="0"/>
              <a:t> </a:t>
            </a:r>
            <a:endParaRPr lang="cs-CZ" sz="2100"/>
          </a:p>
          <a:p>
            <a:endParaRPr lang="cs-CZ" sz="1800"/>
          </a:p>
          <a:p>
            <a:pPr marL="0" indent="0">
              <a:buNone/>
            </a:pPr>
            <a:endParaRPr lang="cs-CZ" sz="1800"/>
          </a:p>
          <a:p>
            <a:endParaRPr lang="cs-CZ" sz="1800"/>
          </a:p>
        </p:txBody>
      </p:sp>
    </p:spTree>
    <p:extLst>
      <p:ext uri="{BB962C8B-B14F-4D97-AF65-F5344CB8AC3E}">
        <p14:creationId xmlns:p14="http://schemas.microsoft.com/office/powerpoint/2010/main" val="414131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formuláře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3329" y="112474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i="1"/>
          </a:p>
          <a:p>
            <a:endParaRPr lang="cs-CZ" sz="1400" i="1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052736"/>
            <a:ext cx="5184576" cy="5117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815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formuláře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3329" y="112474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i="1"/>
          </a:p>
          <a:p>
            <a:endParaRPr lang="cs-CZ" sz="1400" i="1"/>
          </a:p>
        </p:txBody>
      </p:sp>
      <p:grpSp>
        <p:nvGrpSpPr>
          <p:cNvPr id="4" name="Skupina 3"/>
          <p:cNvGrpSpPr/>
          <p:nvPr/>
        </p:nvGrpSpPr>
        <p:grpSpPr>
          <a:xfrm>
            <a:off x="1907704" y="1056874"/>
            <a:ext cx="5184576" cy="5396462"/>
            <a:chOff x="1907704" y="1056874"/>
            <a:chExt cx="5184576" cy="539646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7704" y="1056874"/>
              <a:ext cx="5184576" cy="5396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072" y="1844824"/>
              <a:ext cx="123825" cy="114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1125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formuláře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3329" y="1124744"/>
            <a:ext cx="7223516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/>
              <a:t>Úkol </a:t>
            </a:r>
            <a:r>
              <a:rPr lang="cs-CZ" sz="1400" i="1" smtClean="0"/>
              <a:t>1.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i="1" smtClean="0"/>
              <a:t>Ve svém website </a:t>
            </a:r>
            <a:r>
              <a:rPr lang="cs-CZ" sz="1100" smtClean="0"/>
              <a:t>(M:\www_xppppppj\priklad</a:t>
            </a:r>
            <a:r>
              <a:rPr lang="cs-CZ" sz="1400" smtClean="0"/>
              <a:t>) </a:t>
            </a:r>
            <a:r>
              <a:rPr lang="cs-CZ" sz="1400" i="1" smtClean="0"/>
              <a:t>vytvořte soubor </a:t>
            </a:r>
            <a:r>
              <a:rPr lang="cs-CZ" sz="1400" b="1" smtClean="0"/>
              <a:t>prik35_1.htm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i="1" smtClean="0"/>
              <a:t>Do </a:t>
            </a:r>
            <a:r>
              <a:rPr lang="cs-CZ" sz="1400" i="1"/>
              <a:t>souboru </a:t>
            </a:r>
            <a:r>
              <a:rPr lang="cs-CZ" sz="1400" b="1" smtClean="0"/>
              <a:t>prik35_1.htm</a:t>
            </a:r>
            <a:r>
              <a:rPr lang="cs-CZ" sz="1400" i="1" smtClean="0"/>
              <a:t>  </a:t>
            </a:r>
            <a:r>
              <a:rPr lang="cs-CZ" sz="1400" i="1"/>
              <a:t>zapište HTML </a:t>
            </a:r>
            <a:r>
              <a:rPr lang="cs-CZ" sz="1400" i="1" smtClean="0"/>
              <a:t>kód dle předchozího snímku (snímek č. 6).</a:t>
            </a:r>
            <a:endParaRPr lang="cs-CZ" sz="1400" i="1"/>
          </a:p>
          <a:p>
            <a:pPr marL="342900" indent="-342900">
              <a:buFont typeface="+mj-lt"/>
              <a:buAutoNum type="alphaLcParenR"/>
            </a:pPr>
            <a:r>
              <a:rPr lang="cs-CZ" sz="1400" i="1"/>
              <a:t>Prozkoumejte zobrazení </a:t>
            </a:r>
            <a:r>
              <a:rPr lang="cs-CZ" sz="1400" i="1" smtClean="0"/>
              <a:t>Source </a:t>
            </a:r>
            <a:r>
              <a:rPr lang="cs-CZ" sz="1400" i="1"/>
              <a:t>a Design ve Visual Studiu</a:t>
            </a:r>
            <a:r>
              <a:rPr lang="cs-CZ" sz="1400" i="1" smtClean="0"/>
              <a:t>.</a:t>
            </a:r>
          </a:p>
          <a:p>
            <a:endParaRPr lang="cs-CZ" sz="1400" i="1" smtClean="0"/>
          </a:p>
          <a:p>
            <a:r>
              <a:rPr lang="cs-CZ" sz="1400" i="1" smtClean="0"/>
              <a:t>Inspiraci  pro úkol 1 hledej zde :</a:t>
            </a:r>
          </a:p>
          <a:p>
            <a:r>
              <a:rPr lang="cs-CZ" sz="1400" i="1" smtClean="0">
                <a:hlinkClick r:id="rId2"/>
              </a:rPr>
              <a:t>http</a:t>
            </a:r>
            <a:r>
              <a:rPr lang="cs-CZ" sz="1400" i="1">
                <a:hlinkClick r:id="rId2"/>
              </a:rPr>
              <a:t>://</a:t>
            </a:r>
            <a:r>
              <a:rPr lang="cs-CZ" sz="1400" i="1" smtClean="0">
                <a:hlinkClick r:id="rId2"/>
              </a:rPr>
              <a:t>www.jafi3.php5.cz/priklad/prik35_1.htm</a:t>
            </a:r>
            <a:r>
              <a:rPr lang="cs-CZ" sz="1400" i="1" smtClean="0"/>
              <a:t> - </a:t>
            </a:r>
            <a:r>
              <a:rPr lang="cs-CZ" sz="1400" i="1"/>
              <a:t>zobrazit zdrojový </a:t>
            </a:r>
            <a:r>
              <a:rPr lang="cs-CZ" sz="1400" i="1" smtClean="0"/>
              <a:t>kód</a:t>
            </a:r>
            <a:endParaRPr lang="cs-CZ" sz="1400" i="1"/>
          </a:p>
          <a:p>
            <a:pPr marL="342900" indent="-342900">
              <a:buFont typeface="+mj-lt"/>
              <a:buAutoNum type="alphaLcParenR"/>
            </a:pPr>
            <a:endParaRPr lang="cs-CZ" sz="1400" i="1"/>
          </a:p>
          <a:p>
            <a:r>
              <a:rPr lang="cs-CZ" sz="1400" i="1"/>
              <a:t>Úkol 2.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i="1"/>
              <a:t>Ve svém website </a:t>
            </a:r>
            <a:r>
              <a:rPr lang="cs-CZ" sz="1100"/>
              <a:t>(M:\www_xppppppj\priklad</a:t>
            </a:r>
            <a:r>
              <a:rPr lang="cs-CZ" sz="1400"/>
              <a:t>) </a:t>
            </a:r>
            <a:r>
              <a:rPr lang="cs-CZ" sz="1400" i="1"/>
              <a:t>vytvořte soubor </a:t>
            </a:r>
            <a:r>
              <a:rPr lang="cs-CZ" sz="1400" b="1" smtClean="0"/>
              <a:t>prik35_2.php</a:t>
            </a:r>
            <a:endParaRPr lang="cs-CZ" sz="1400" b="1"/>
          </a:p>
          <a:p>
            <a:pPr marL="342900" indent="-342900">
              <a:buFont typeface="+mj-lt"/>
              <a:buAutoNum type="alphaLcParenR"/>
            </a:pPr>
            <a:r>
              <a:rPr lang="cs-CZ" sz="1400" i="1" smtClean="0"/>
              <a:t>Doplňte kód PHP dle předchozího </a:t>
            </a:r>
            <a:r>
              <a:rPr lang="cs-CZ" sz="1400" i="1"/>
              <a:t>snímku (snímek č</a:t>
            </a:r>
            <a:r>
              <a:rPr lang="cs-CZ" sz="1400" i="1"/>
              <a:t>. </a:t>
            </a:r>
            <a:r>
              <a:rPr lang="cs-CZ" sz="1400" i="1" smtClean="0"/>
              <a:t>7).</a:t>
            </a:r>
            <a:endParaRPr lang="cs-CZ" sz="1400" i="1" smtClean="0"/>
          </a:p>
          <a:p>
            <a:pPr marL="342900" indent="-342900">
              <a:buFont typeface="+mj-lt"/>
              <a:buAutoNum type="alphaLcParenR"/>
            </a:pPr>
            <a:r>
              <a:rPr lang="cs-CZ" sz="1400" i="1" smtClean="0"/>
              <a:t>Soubor prik35_2.php  zkopírujte </a:t>
            </a:r>
            <a:r>
              <a:rPr lang="cs-CZ" sz="1400" i="1"/>
              <a:t>na své webové sídlo na </a:t>
            </a:r>
            <a:r>
              <a:rPr lang="cs-CZ" sz="1400" b="1"/>
              <a:t>serveru php5.cz ..\priklad</a:t>
            </a:r>
          </a:p>
          <a:p>
            <a:endParaRPr lang="cs-CZ" sz="1400" i="1" smtClean="0"/>
          </a:p>
          <a:p>
            <a:r>
              <a:rPr lang="cs-CZ" sz="1400" i="1"/>
              <a:t>Inspiraci  pro úkol </a:t>
            </a:r>
            <a:r>
              <a:rPr lang="cs-CZ" sz="1400" i="1" smtClean="0"/>
              <a:t>2 </a:t>
            </a:r>
            <a:r>
              <a:rPr lang="cs-CZ" sz="1400" i="1"/>
              <a:t>hledej zde</a:t>
            </a:r>
            <a:r>
              <a:rPr lang="cs-CZ" sz="1400" i="1" smtClean="0"/>
              <a:t>:</a:t>
            </a:r>
          </a:p>
          <a:p>
            <a:r>
              <a:rPr lang="cs-CZ" sz="1400" i="1">
                <a:hlinkClick r:id="rId3"/>
              </a:rPr>
              <a:t>http://</a:t>
            </a:r>
            <a:r>
              <a:rPr lang="cs-CZ" sz="1400" i="1" smtClean="0">
                <a:hlinkClick r:id="rId3"/>
              </a:rPr>
              <a:t>www.jafi3.php5.cz/priklad/prik35_2.htm</a:t>
            </a:r>
            <a:r>
              <a:rPr lang="cs-CZ" sz="1400" i="1" smtClean="0"/>
              <a:t> - zobrazit zdrojový kód</a:t>
            </a:r>
          </a:p>
          <a:p>
            <a:r>
              <a:rPr lang="cs-CZ" sz="1400" i="1" smtClean="0">
                <a:hlinkClick r:id="rId4"/>
              </a:rPr>
              <a:t>http</a:t>
            </a:r>
            <a:r>
              <a:rPr lang="cs-CZ" sz="1400" i="1">
                <a:hlinkClick r:id="rId4"/>
              </a:rPr>
              <a:t>://</a:t>
            </a:r>
            <a:r>
              <a:rPr lang="cs-CZ" sz="1400" i="1" smtClean="0">
                <a:hlinkClick r:id="rId4"/>
              </a:rPr>
              <a:t>www.jafi3.php5.cz/priklad/prik35_2.php</a:t>
            </a:r>
            <a:r>
              <a:rPr lang="cs-CZ" sz="1400" i="1" smtClean="0"/>
              <a:t> - zobrazit zdrojový </a:t>
            </a:r>
            <a:r>
              <a:rPr lang="cs-CZ" sz="1400" i="1" smtClean="0"/>
              <a:t>kód</a:t>
            </a:r>
          </a:p>
          <a:p>
            <a:endParaRPr lang="cs-CZ" sz="1400" i="1"/>
          </a:p>
          <a:p>
            <a:r>
              <a:rPr lang="cs-CZ" sz="1400" i="1" smtClean="0"/>
              <a:t>Poznámka:</a:t>
            </a:r>
          </a:p>
          <a:p>
            <a:r>
              <a:rPr lang="cs-CZ" sz="1400" i="1" smtClean="0"/>
              <a:t>Pro zápis kódu </a:t>
            </a:r>
            <a:r>
              <a:rPr lang="cs-CZ" sz="1400" b="1" smtClean="0"/>
              <a:t>prik35_1.htm, </a:t>
            </a:r>
            <a:r>
              <a:rPr lang="cs-CZ" sz="1400" i="1" smtClean="0"/>
              <a:t> </a:t>
            </a:r>
            <a:r>
              <a:rPr lang="cs-CZ" sz="1400" b="1" smtClean="0"/>
              <a:t>prik35_2.htm</a:t>
            </a:r>
            <a:r>
              <a:rPr lang="cs-CZ" sz="1400" i="1" smtClean="0"/>
              <a:t> a </a:t>
            </a:r>
            <a:r>
              <a:rPr lang="cs-CZ" sz="1400" b="1" smtClean="0"/>
              <a:t>prik35_2.php</a:t>
            </a:r>
            <a:r>
              <a:rPr lang="cs-CZ" sz="1400" i="1" smtClean="0"/>
              <a:t> použij MS Visual Sudio.</a:t>
            </a:r>
          </a:p>
          <a:p>
            <a:r>
              <a:rPr lang="cs-CZ" sz="1400" i="1" smtClean="0"/>
              <a:t>Zamysli se nad zobrazením těchto souborů v MS Visual Studiu.</a:t>
            </a:r>
          </a:p>
          <a:p>
            <a:r>
              <a:rPr lang="cs-CZ" sz="1400" i="1" smtClean="0"/>
              <a:t>Slovně popiš a vyřeš problém se zobrazením kódu v Source a Design zobrazení v MS Visual Studiu.</a:t>
            </a:r>
          </a:p>
        </p:txBody>
      </p:sp>
    </p:spTree>
    <p:extLst>
      <p:ext uri="{BB962C8B-B14F-4D97-AF65-F5344CB8AC3E}">
        <p14:creationId xmlns:p14="http://schemas.microsoft.com/office/powerpoint/2010/main" val="16667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formuláře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VY_32_INOVACE_035.ICT.34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71134" y="1340768"/>
            <a:ext cx="763284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2"/>
              </a:rPr>
              <a:t>http://jafi3.php5.cz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100" dirty="0" smtClean="0"/>
              <a:t>http://jafi3.php5.cz je výukový web autora DUMu</a:t>
            </a:r>
          </a:p>
          <a:p>
            <a:pPr algn="ctr">
              <a:spcBef>
                <a:spcPts val="600"/>
              </a:spcBef>
            </a:pPr>
            <a:endParaRPr lang="pl-PL" sz="1100" dirty="0" smtClean="0"/>
          </a:p>
          <a:p>
            <a:pPr algn="ctr">
              <a:spcBef>
                <a:spcPts val="600"/>
              </a:spcBef>
            </a:pPr>
            <a:r>
              <a:rPr lang="cs-CZ" sz="2400" dirty="0" smtClean="0">
                <a:hlinkClick r:id="rId3"/>
              </a:rPr>
              <a:t>http://www.jakpsatweb.cz</a:t>
            </a:r>
            <a:endParaRPr lang="cs-CZ" sz="2400" dirty="0" smtClean="0"/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Doporučená literatura:</a:t>
            </a:r>
          </a:p>
          <a:p>
            <a:pPr algn="ctr">
              <a:spcBef>
                <a:spcPts val="600"/>
              </a:spcBef>
            </a:pPr>
            <a:r>
              <a:rPr lang="cs-CZ" sz="1600" dirty="0" smtClean="0">
                <a:solidFill>
                  <a:prstClr val="black"/>
                </a:solidFill>
                <a:hlinkClick r:id="rId4"/>
              </a:rPr>
              <a:t>P. Roubal, Informatika a výpočetní technika pro střední školy - Praktická učebnice</a:t>
            </a:r>
            <a:endParaRPr lang="cs-CZ" sz="16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Použité zdroje:</a:t>
            </a:r>
          </a:p>
          <a:p>
            <a:pPr algn="ctr">
              <a:spcBef>
                <a:spcPts val="600"/>
              </a:spcBef>
            </a:pPr>
            <a:r>
              <a:rPr lang="cs-CZ" sz="2800" dirty="0" smtClean="0">
                <a:solidFill>
                  <a:prstClr val="black"/>
                </a:solidFill>
              </a:rPr>
              <a:t>Veškerý obsah včetně obrázků je dílem </a:t>
            </a:r>
            <a:r>
              <a:rPr lang="cs-CZ" sz="2800" dirty="0">
                <a:solidFill>
                  <a:prstClr val="black"/>
                </a:solidFill>
              </a:rPr>
              <a:t>autora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22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1446</TotalTime>
  <Words>500</Words>
  <Application>Microsoft Office PowerPoint</Application>
  <PresentationFormat>Předvádění na obrazovce (4:3)</PresentationFormat>
  <Paragraphs>124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Motiv systému Office</vt:lpstr>
      <vt:lpstr>Prezentace aplikace PowerPoint</vt:lpstr>
      <vt:lpstr>Prezentace aplikace PowerPoint</vt:lpstr>
      <vt:lpstr>Tvorba webových stránek – formuláře</vt:lpstr>
      <vt:lpstr>Tvorba webových stránek – formuláře</vt:lpstr>
      <vt:lpstr>Tvorba webových stránek – formuláře</vt:lpstr>
      <vt:lpstr>Tvorba webových stránek – formuláře</vt:lpstr>
      <vt:lpstr>Tvorba webových stránek – formuláře</vt:lpstr>
      <vt:lpstr>Tvorba webových stránek – formuláře</vt:lpstr>
      <vt:lpstr>Tvorba webových stránek – formuláře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035.ICT.34</dc:title>
  <dc:subject>Tworba webových stránek</dc:subject>
  <dc:creator>Fišer Jaroslav</dc:creator>
  <cp:keywords>CZ.1.07/1.5.00/34.0744</cp:keywords>
  <cp:lastModifiedBy>Fiser</cp:lastModifiedBy>
  <cp:revision>222</cp:revision>
  <dcterms:created xsi:type="dcterms:W3CDTF">2012-10-03T08:25:35Z</dcterms:created>
  <dcterms:modified xsi:type="dcterms:W3CDTF">2013-10-16T09:34:04Z</dcterms:modified>
</cp:coreProperties>
</file>