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6" r:id="rId2"/>
    <p:sldId id="260" r:id="rId3"/>
    <p:sldId id="261" r:id="rId4"/>
    <p:sldId id="306" r:id="rId5"/>
    <p:sldId id="307" r:id="rId6"/>
    <p:sldId id="308" r:id="rId7"/>
    <p:sldId id="309" r:id="rId8"/>
    <p:sldId id="310" r:id="rId9"/>
    <p:sldId id="311" r:id="rId10"/>
    <p:sldId id="312" r:id="rId11"/>
    <p:sldId id="313" r:id="rId12"/>
    <p:sldId id="314" r:id="rId13"/>
    <p:sldId id="315" r:id="rId14"/>
    <p:sldId id="316" r:id="rId15"/>
    <p:sldId id="317" r:id="rId16"/>
    <p:sldId id="318" r:id="rId17"/>
    <p:sldId id="319" r:id="rId18"/>
    <p:sldId id="320" r:id="rId19"/>
    <p:sldId id="259" r:id="rId20"/>
    <p:sldId id="258" r:id="rId21"/>
    <p:sldId id="304" r:id="rId22"/>
    <p:sldId id="321" r:id="rId23"/>
    <p:sldId id="322" r:id="rId24"/>
    <p:sldId id="323" r:id="rId25"/>
    <p:sldId id="305" r:id="rId26"/>
    <p:sldId id="324" r:id="rId27"/>
    <p:sldId id="325" r:id="rId28"/>
    <p:sldId id="326" r:id="rId29"/>
    <p:sldId id="327" r:id="rId30"/>
    <p:sldId id="329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6" d="100"/>
          <a:sy n="116" d="100"/>
        </p:scale>
        <p:origin x="-1362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oogle.cz/url?sa=i&amp;rct=j&amp;q=&amp;esrc=s&amp;frm=1&amp;source=images&amp;cd=&amp;cad=rja&amp;docid=RpTVgBQg8vB0xM&amp;tbnid=WpI8zsfbBf6leM:&amp;ved=0CAUQjRw&amp;url=http://www.ceskatelevize.cz/ct24/svet/veda-a-technika/61889-kanal-la-manche-poprve-preletel-louis-bleriot/&amp;ei=F-hSUorLCojetAbl8YGgBA&amp;psig=AFQjCNF2wdWViLNptCutDDhdOJ7R4TqemA&amp;ust=1381251437940990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2.jpg"/><Relationship Id="rId7" Type="http://schemas.openxmlformats.org/officeDocument/2006/relationships/image" Target="../media/image9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jpeg"/><Relationship Id="rId5" Type="http://schemas.openxmlformats.org/officeDocument/2006/relationships/hyperlink" Target="http://www.google.cz/url?sa=i&amp;source=images&amp;cd=&amp;cad=rja&amp;docid=BPQJTsfN29sQrM&amp;tbnid=D0kl0Fx56zGc0M:&amp;ved=0CAgQjRwwAA&amp;url=http://www.titanic-zago.cz/fotoalbum/r.m.s.-titanic/vrak-titaniku/titanic_wreck_marschall_1.html&amp;ei=uOlSUo_bMsXGswbg7ICQBA&amp;psig=AFQjCNGT124NoFdnH92lAwe9Bi4VckvZuw&amp;ust=1381251896882845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8/85/R%C4%8Cs._Pom%C4%9Bry_n%C3%A1rodnostn%C3%AD.jp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//upload.wikimedia.org/wikipedia/commons/f/fe/Map_Europe_1923-cs.svg" TargetMode="External"/><Relationship Id="rId5" Type="http://schemas.openxmlformats.org/officeDocument/2006/relationships/image" Target="../media/image12.jpeg"/><Relationship Id="rId10" Type="http://schemas.openxmlformats.org/officeDocument/2006/relationships/image" Target="../media/image15.jpeg"/><Relationship Id="rId4" Type="http://schemas.openxmlformats.org/officeDocument/2006/relationships/image" Target="../media/image11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2.jpg"/><Relationship Id="rId7" Type="http://schemas.openxmlformats.org/officeDocument/2006/relationships/image" Target="../media/image2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.jpg"/><Relationship Id="rId7" Type="http://schemas.openxmlformats.org/officeDocument/2006/relationships/image" Target="../media/image28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3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3.jpeg"/><Relationship Id="rId5" Type="http://schemas.openxmlformats.org/officeDocument/2006/relationships/image" Target="../media/image32.jpeg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4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jpeg"/><Relationship Id="rId5" Type="http://schemas.openxmlformats.org/officeDocument/2006/relationships/image" Target="../media/image38.png"/><Relationship Id="rId4" Type="http://schemas.openxmlformats.org/officeDocument/2006/relationships/hyperlink" Target="//upload.wikimedia.org/wikipedia/commons/e/e1/EC06-1957-58_European_Community_map.sv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2.jpg"/><Relationship Id="rId7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3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Relationship Id="rId9" Type="http://schemas.openxmlformats.org/officeDocument/2006/relationships/image" Target="../media/image4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7.jpeg"/><Relationship Id="rId4" Type="http://schemas.openxmlformats.org/officeDocument/2006/relationships/image" Target="../media/image4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5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jpeg"/><Relationship Id="rId5" Type="http://schemas.openxmlformats.org/officeDocument/2006/relationships/hyperlink" Target="http://www.google.cz/url?sa=i&amp;rct=j&amp;q=&amp;esrc=s&amp;frm=1&amp;source=images&amp;cd=&amp;cad=rja&amp;docid=t72DNqiHhMMZzM&amp;tbnid=tOr0NgvrLxVlIM:&amp;ved=&amp;url=http://www.mzv.cz/copenhagen/cz/novinky/promitani_dokumentarniho_filmu_nezna.html&amp;ei=jWpdUsqjOMGhtAaoo4CAAw&amp;bvm=bv.53899372,d.Yms&amp;psig=AFQjCNFVDKQNjyWgxLlBG0NmKXnJHxLS0A&amp;ust=1381940164130991" TargetMode="External"/><Relationship Id="rId4" Type="http://schemas.openxmlformats.org/officeDocument/2006/relationships/image" Target="../media/image48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.jpeg"/><Relationship Id="rId3" Type="http://schemas.openxmlformats.org/officeDocument/2006/relationships/image" Target="../media/image2.jpg"/><Relationship Id="rId7" Type="http://schemas.openxmlformats.org/officeDocument/2006/relationships/image" Target="../media/image5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3.jpeg"/><Relationship Id="rId5" Type="http://schemas.openxmlformats.org/officeDocument/2006/relationships/image" Target="../media/image52.jpeg"/><Relationship Id="rId4" Type="http://schemas.openxmlformats.org/officeDocument/2006/relationships/image" Target="../media/image51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8.jpeg"/><Relationship Id="rId5" Type="http://schemas.openxmlformats.org/officeDocument/2006/relationships/image" Target="../media/image57.jpeg"/><Relationship Id="rId4" Type="http://schemas.openxmlformats.org/officeDocument/2006/relationships/image" Target="../media/image56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eskatelevize.cz/" TargetMode="External"/><Relationship Id="rId5" Type="http://schemas.openxmlformats.org/officeDocument/2006/relationships/hyperlink" Target="http://www.national-geographic.cz/wp-content/uploads/2012/04/lake-cheko.jpg" TargetMode="External"/><Relationship Id="rId4" Type="http://schemas.openxmlformats.org/officeDocument/2006/relationships/hyperlink" Target="http://www.celysvet.cz/novinky/foto/panamsky-pruplav-ceka-giganticka-zmena-1.jpg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images5.fanpop.com/image/photos/28200000/Albert-Einstein-albert-einstein-28258168-1920-1200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rg.cz/sekce/historie/referaty/20-stoleti/tank/FS-R16.jpg" TargetMode="External"/><Relationship Id="rId5" Type="http://schemas.openxmlformats.org/officeDocument/2006/relationships/hyperlink" Target="http://www.titanic-zago.cz/img/original/429/titanic_wreck_marschall_1.jpg" TargetMode="External"/><Relationship Id="rId4" Type="http://schemas.openxmlformats.org/officeDocument/2006/relationships/hyperlink" Target="http://i.idnes.cz/11/121/cl6/TS3fb586_pole1.jpg" TargetMode="Externa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nachodskynecas.info/obr-0910/masaryk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upload.wikimedia.org/wikipedia/commons/8/85/R%C4%8Cs._Pom%C4%9Bry_n%C3%A1rodnostn%C3%AD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f/fe/Map_Europe_1923-cs.svg" TargetMode="External"/><Relationship Id="rId5" Type="http://schemas.openxmlformats.org/officeDocument/2006/relationships/hyperlink" Target="http://quantumkool.files.wordpress.com/2012/03/lenin51.jpg" TargetMode="External"/><Relationship Id="rId4" Type="http://schemas.openxmlformats.org/officeDocument/2006/relationships/hyperlink" Target="http://pctuning.tyden.cz/ilustrace2/Kujal/Aurora/aurora%20(Custom).jpg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www.csaf.cz/obrazky/krize_1929_003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kawi.cz/historie/polarni/italia/03.jpg" TargetMode="External"/><Relationship Id="rId5" Type="http://schemas.openxmlformats.org/officeDocument/2006/relationships/hyperlink" Target="http://upload.wikimedia.org/wikipedia/commons/7/73/Palais_des_nations.jpg" TargetMode="External"/><Relationship Id="rId4" Type="http://schemas.openxmlformats.org/officeDocument/2006/relationships/hyperlink" Target="http://forum.valka.cz/attachments/12042/TGM.jp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pevnosti.kvalitne.cz/files/mnichovska-dohoda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moderni-dejiny.cz/PublicFiles/UserFiles/image/Metodika/02_CSR_1918-1938/800x800_Opevneni.jpg" TargetMode="External"/><Relationship Id="rId5" Type="http://schemas.openxmlformats.org/officeDocument/2006/relationships/hyperlink" Target="http://img.radio.cz/pictures/c/historie/benes_edvard.jpg" TargetMode="External"/><Relationship Id="rId4" Type="http://schemas.openxmlformats.org/officeDocument/2006/relationships/hyperlink" Target="http://www.tydeniky.cz/userdata/articles/1788/hitler.jpg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5/52/Bundesarchiv_Bild_183-P0613-308,_Russland,_Kesselschlacht_Stalingrad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media.novinky.cz/960/299605-original1-z0j86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0/03/Bundesarchiv_Bild_101I-209-0090-28,_Russland-Nord,_Infanterie_und_Panzer_35t.jpg" TargetMode="External"/><Relationship Id="rId5" Type="http://schemas.openxmlformats.org/officeDocument/2006/relationships/hyperlink" Target="http://www.druhavalkasvetova.euweb.cz/images/Heinkel_He_III_over_London_7_Sep_1940.jpg" TargetMode="External"/><Relationship Id="rId4" Type="http://schemas.openxmlformats.org/officeDocument/2006/relationships/hyperlink" Target="http://www.moderni-dejiny.cz/PublicFiles/UserFiles/image/Metodika/04_WWII/800x800_Nazi_Warsaw.jpg" TargetMode="External"/><Relationship Id="rId9" Type="http://schemas.openxmlformats.org/officeDocument/2006/relationships/hyperlink" Target="http://img.ct24.cz/cache/900x700/article/49/4853/485227.jp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hyperlink" Target="http://blisty.cz/img/-1119.jpg?id=-1119&amp;size=350&amp;mg=0&amp;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buddies-pisek.wbs.cz/fotky/pripitek.jpg" TargetMode="External"/><Relationship Id="rId5" Type="http://schemas.openxmlformats.org/officeDocument/2006/relationships/hyperlink" Target="http://upload.wikimedia.org/wikipedia/commons/5/56/Stars_&amp;_Stripes_&amp;_Hitler_Dead2.jpg" TargetMode="External"/><Relationship Id="rId4" Type="http://schemas.openxmlformats.org/officeDocument/2006/relationships/hyperlink" Target="http://www.artalk.cz/wp-content/uploads/2011/11/dobyti-berlina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sputnik-brno.cz/wp-content/uploads/2012/04/sputnik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EC06-1957-58_European_Community_map.sv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nezapomente.cz/images/cms/gallery/05_10_4046.jpg" TargetMode="External"/><Relationship Id="rId5" Type="http://schemas.openxmlformats.org/officeDocument/2006/relationships/hyperlink" Target="http://vcdn.valka.cz/html_images/11_2004/image1099734734.JPG" TargetMode="External"/><Relationship Id="rId4" Type="http://schemas.openxmlformats.org/officeDocument/2006/relationships/hyperlink" Target="http://www.mzv.cz/public/cd/60/3c/498929_389351_unflag.gif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4/4f/Peace_symbol.svg/220px-Peace_symbol.svg.pn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johnrieber.files.wordpress.com/2013/03/down-the-abbey-road-the-beatles-25438292-1600-1200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slowtrav.com/blog/bge/Neil%20Armstrong%20on%20the%20moon.jpg" TargetMode="External"/><Relationship Id="rId5" Type="http://schemas.openxmlformats.org/officeDocument/2006/relationships/hyperlink" Target="http://www.svornost.com/wp-content/uploads/1968_okupacni-tank-v-ulicich.jpg" TargetMode="External"/><Relationship Id="rId4" Type="http://schemas.openxmlformats.org/officeDocument/2006/relationships/hyperlink" Target="http://www.astronomie.cz/data/2011/04/Jurij_Gagarin_foto2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ifsociety.com/img_upload/artists/437a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mzv.cz/public/4a/11/98/423736_273184_Demonstrace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abicko.avcr.cz/miranda2/export/sitesavcr/data.avcr.cz/abicko/2011/11/images/13_1.jpg" TargetMode="External"/><Relationship Id="rId5" Type="http://schemas.openxmlformats.org/officeDocument/2006/relationships/hyperlink" Target="http://static.giantbomb.com/uploads/original/15/152787/2175847-Sex-Pistols-sex-pistols-4058394-1280-747.jpg" TargetMode="External"/><Relationship Id="rId4" Type="http://schemas.openxmlformats.org/officeDocument/2006/relationships/hyperlink" Target="http://i.lidovky.cz/07/011/lngal/VVR184033_ch77.jpg" TargetMode="Externa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blogs.houstonpress.com/rocks/Nirvana%201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im.novinky.cz/348/233488-original1-90nlj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img.radio.cz/pictures/c/sport/nagano.jpg" TargetMode="External"/><Relationship Id="rId11" Type="http://schemas.openxmlformats.org/officeDocument/2006/relationships/hyperlink" Target="http://media.novinky.cz/837/358376-original1-tjno2.jpg" TargetMode="External"/><Relationship Id="rId5" Type="http://schemas.openxmlformats.org/officeDocument/2006/relationships/hyperlink" Target="http://eshop.infofila.cz/zbozi/4881-znamky-v.jpg" TargetMode="External"/><Relationship Id="rId10" Type="http://schemas.openxmlformats.org/officeDocument/2006/relationships/hyperlink" Target="http://www.csr-prezidenti.ic.cz/klaus.jpg" TargetMode="External"/><Relationship Id="rId4" Type="http://schemas.openxmlformats.org/officeDocument/2006/relationships/hyperlink" Target="http://www.mzv.cz/public/ea/16/50/13918_14945_EuropeFlag.jpg" TargetMode="External"/><Relationship Id="rId9" Type="http://schemas.openxmlformats.org/officeDocument/2006/relationships/hyperlink" Target="http://im.novinky.cz/816/248168-original1-fd07m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058011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43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Lidstvo a jeho dějiny (2) – Etapy vývoje: 20. století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20. století, válka, atomová bomba, Titanic, Československo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</a:rPr>
                        <a:t>Občanská výchova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</a:rPr>
                        <a:t>PhDr. Mgr. Vítězslav Štefl, Ph.D.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17 – 18 let, Zednické práce, Malířské a natěračské práce, Truhlářské práce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  + vlastní materiály autora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dirty="0" smtClean="0"/>
              <a:t>Lidstvo a jeho dějiny (2) – Etapy vývoje: 20. století</a:t>
            </a:r>
            <a:endParaRPr lang="cs-CZ" sz="28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 43_861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83568" y="1268760"/>
            <a:ext cx="7632848" cy="58477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Lidstvo a jeho dějiny (2) – Etapy vývoje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3429000"/>
            <a:ext cx="662473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A) Etapy vývoje: 20. století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91680" y="4057908"/>
            <a:ext cx="6624736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effectLst>
            <a:outerShdw blurRad="40000" dist="23000" dir="5400000" rotWithShape="0">
              <a:srgbClr val="000000">
                <a:alpha val="35000"/>
              </a:srgbClr>
            </a:outerShdw>
            <a:reflection blurRad="6350" stA="50000" endA="300" endPos="90000" dist="508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angle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B) Nejdůležitější události + výhled dodnes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564904"/>
            <a:ext cx="7632848" cy="523220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Obsah dokumentu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7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7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7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25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2" grpId="0" animBg="1"/>
      <p:bldP spid="1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Význam 20. století a dnešní doby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1480066" y="2092786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dělení období po deseti letech</a:t>
            </a:r>
            <a:endParaRPr lang="cs-CZ" sz="2000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714867" y="2292841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480066" y="2668850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výběr nejdůležitějších událostí</a:t>
            </a:r>
            <a:endParaRPr lang="cs-CZ" sz="2000" dirty="0"/>
          </a:p>
        </p:txBody>
      </p:sp>
      <p:cxnSp>
        <p:nvCxnSpPr>
          <p:cNvPr id="25" name="Přímá spojnice se šipkou 24"/>
          <p:cNvCxnSpPr/>
          <p:nvPr/>
        </p:nvCxnSpPr>
        <p:spPr>
          <a:xfrm>
            <a:off x="714867" y="2868905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>
            <a:off x="1480066" y="3284984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zařazení událostí v Československu, Čechách</a:t>
            </a:r>
            <a:endParaRPr lang="cs-CZ" sz="2000" dirty="0"/>
          </a:p>
        </p:txBody>
      </p:sp>
      <p:cxnSp>
        <p:nvCxnSpPr>
          <p:cNvPr id="28" name="Přímá spojnice se šipkou 27"/>
          <p:cNvCxnSpPr/>
          <p:nvPr/>
        </p:nvCxnSpPr>
        <p:spPr>
          <a:xfrm>
            <a:off x="714867" y="3485039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1480066" y="3892986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celkový pohled, politický, sociální, kulturní, vojenský, vědecký...</a:t>
            </a:r>
            <a:endParaRPr lang="cs-CZ" sz="2000" dirty="0"/>
          </a:p>
        </p:txBody>
      </p:sp>
      <p:cxnSp>
        <p:nvCxnSpPr>
          <p:cNvPr id="30" name="Přímá spojnice se šipkou 29"/>
          <p:cNvCxnSpPr/>
          <p:nvPr/>
        </p:nvCxnSpPr>
        <p:spPr>
          <a:xfrm>
            <a:off x="714867" y="4093041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1480066" y="4509120"/>
            <a:ext cx="7412414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nejdůležitější osobnosti</a:t>
            </a:r>
            <a:endParaRPr lang="cs-CZ" sz="2000" dirty="0"/>
          </a:p>
        </p:txBody>
      </p:sp>
      <p:cxnSp>
        <p:nvCxnSpPr>
          <p:cNvPr id="32" name="Přímá spojnice se šipkou 31"/>
          <p:cNvCxnSpPr/>
          <p:nvPr/>
        </p:nvCxnSpPr>
        <p:spPr>
          <a:xfrm>
            <a:off x="714867" y="4709175"/>
            <a:ext cx="648072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83011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3" grpId="0" animBg="1"/>
      <p:bldP spid="27" grpId="0" animBg="1"/>
      <p:bldP spid="29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1900 - 1910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716135"/>
            <a:ext cx="374441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1903: USA získávají Panamský průplav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66960" y="2564904"/>
            <a:ext cx="375881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1908: Dopad Tunguzského meteoritu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3513202"/>
            <a:ext cx="3744416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1909: Louis </a:t>
            </a:r>
            <a:r>
              <a:rPr lang="cs-CZ" sz="2000" dirty="0" err="1" smtClean="0"/>
              <a:t>Blériot</a:t>
            </a:r>
            <a:r>
              <a:rPr lang="cs-CZ" sz="2000" dirty="0" smtClean="0"/>
              <a:t> – první přelet </a:t>
            </a:r>
          </a:p>
          <a:p>
            <a:r>
              <a:rPr lang="cs-CZ" sz="2000" dirty="0" smtClean="0"/>
              <a:t>   kanálu La Manche</a:t>
            </a:r>
            <a:endParaRPr lang="cs-CZ" sz="2000" dirty="0"/>
          </a:p>
        </p:txBody>
      </p:sp>
      <p:pic>
        <p:nvPicPr>
          <p:cNvPr id="1026" name="Picture 2" descr="http://www.celysvet.cz/novinky/foto/panamsky-pruplav-ceka-giganticka-zmena-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356" y="1412776"/>
            <a:ext cx="419823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national-geographic.cz/wp-content/uploads/2012/04/lake-cheko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357" y="1716134"/>
            <a:ext cx="4180124" cy="3064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s://encrypted-tbn0.gstatic.com/images?q=tbn:ANd9GcTEiz4KiFagYyqZ8lN2LLTkrsDyntkz7LLBwgAUXBmDSgy6-3ym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079" y="2067336"/>
            <a:ext cx="4184507" cy="2441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422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1910 – 1920 (1)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716135"/>
            <a:ext cx="288032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1911: R. Amundsen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dobyl Jižní pól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2492896"/>
            <a:ext cx="2880320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1912: Potopení </a:t>
            </a:r>
            <a:r>
              <a:rPr lang="cs-CZ" sz="2000" dirty="0" err="1" smtClean="0"/>
              <a:t>Titanicu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2987899"/>
            <a:ext cx="288032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1914: Začátek </a:t>
            </a:r>
          </a:p>
          <a:p>
            <a:r>
              <a:rPr lang="cs-CZ" sz="2000" dirty="0" smtClean="0"/>
              <a:t>   1. světové války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789040"/>
            <a:ext cx="2880320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1915: Albert Einstein – 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  teorie relativity</a:t>
            </a:r>
            <a:endParaRPr lang="cs-CZ" sz="2000" dirty="0"/>
          </a:p>
        </p:txBody>
      </p:sp>
      <p:pic>
        <p:nvPicPr>
          <p:cNvPr id="2050" name="Picture 2" descr="http://i.idnes.cz/11/121/cl6/TS3fb586_pole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235539"/>
            <a:ext cx="4824536" cy="2833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AutoShape 4" descr="http://www.google.cz/url?sa=i&amp;source=images&amp;cd=&amp;docid=hOnq_0SQm3iw_M&amp;tbnid=Nc350rbv0EyrvM:&amp;ved=0CAUQjBwwAA&amp;url=http%3A%2F%2Fwww.titanicworld.cz%2Fpictures08%2Fvrak%2Ftitanic_vrak2.jpg&amp;ei=SulSUoD-CJDAtAauvIHwAg&amp;psig=AFQjCNGuJFqRKazqdyCOaZ8rp4vMn1EBDw&amp;ust=1381251786227326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4" name="AutoShape 6" descr="http://www.google.cz/url?sa=i&amp;source=images&amp;cd=&amp;docid=hOnq_0SQm3iw_M&amp;tbnid=Nc350rbv0EyrvM:&amp;ved=0CAUQjBwwAA&amp;url=http%3A%2F%2Fwww.titanicworld.cz%2Fpictures08%2Fvrak%2Ftitanic_vrak2.jpg&amp;ei=SulSUoD-CJDAtAauvIHwAg&amp;psig=AFQjCNGuJFqRKazqdyCOaZ8rp4vMn1EBDw&amp;ust=1381251786227326"/>
          <p:cNvSpPr>
            <a:spLocks noChangeAspect="1" noChangeArrowheads="1"/>
          </p:cNvSpPr>
          <p:nvPr/>
        </p:nvSpPr>
        <p:spPr bwMode="auto">
          <a:xfrm>
            <a:off x="215900" y="1587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60" name="Picture 12" descr="http://www.titanic-zago.cz/img/original/429/titanic_wreck_marschall_1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413490"/>
            <a:ext cx="4824536" cy="3637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www.crg.cz/sekce/historie/referaty/20-stoleti/tank/FS-R1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700808"/>
            <a:ext cx="4824536" cy="2684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images5.fanpop.com/image/photos/28200000/Albert-Einstein-albert-einstein-28258168-1920-120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942215"/>
            <a:ext cx="4824536" cy="301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14516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  <p:bldP spid="21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1910 – 1920 (2)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716135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1917: VŘSR v Rusku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3225170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1918: Konec 1. světové války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3945250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28. 10. 1918: Vznik Československa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2146272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osobnost: V. I. Lenin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397042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osobnost: T. G. Masaryk</a:t>
            </a:r>
            <a:endParaRPr lang="cs-CZ" sz="2000" dirty="0"/>
          </a:p>
        </p:txBody>
      </p:sp>
      <p:pic>
        <p:nvPicPr>
          <p:cNvPr id="3074" name="Picture 2" descr="http://pctuning.tyden.cz/ilustrace2/Kujal/Aurora/aurora%20(Custom)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367795"/>
            <a:ext cx="4104455" cy="30783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quantumkool.files.wordpress.com/2012/03/lenin5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565193"/>
            <a:ext cx="2406777" cy="3165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Soubor:Map Europe 1923-cs.sv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3" y="1867237"/>
            <a:ext cx="4104455" cy="2785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Soubor:RČs. Poměry národnostní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852936"/>
            <a:ext cx="4115608" cy="1898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http://nachodskynecas.info/obr-0910/masaryk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690" y="2097921"/>
            <a:ext cx="2765787" cy="3851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700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  <p:bldP spid="21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1910 – 1920 (3)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716135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1918: 1. československý prezident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3225170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1920: Vznik Společnosti národů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2132856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osobnost: T. G. Masaryk</a:t>
            </a:r>
            <a:endParaRPr lang="cs-CZ" sz="2000" dirty="0"/>
          </a:p>
        </p:txBody>
      </p:sp>
      <p:pic>
        <p:nvPicPr>
          <p:cNvPr id="4098" name="Picture 2" descr="http://forum.valka.cz/attachments/12042/TG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312" y="1268760"/>
            <a:ext cx="4001709" cy="4518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7/73/Palais_des_nations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6265" y="3700566"/>
            <a:ext cx="2819751" cy="21141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030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1920 – 1930 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716135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1928: Ztroskotání vzducholodi Italia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3225170"/>
            <a:ext cx="403244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1929: Krach na newyorské burze</a:t>
            </a:r>
            <a:endParaRPr lang="cs-CZ" sz="2000" dirty="0"/>
          </a:p>
        </p:txBody>
      </p:sp>
      <p:pic>
        <p:nvPicPr>
          <p:cNvPr id="5122" name="Picture 2" descr="http://kawi.cz/historie/polarni/italia/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626439"/>
            <a:ext cx="3672408" cy="2747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saf.cz/obrazky/krize_1929_00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45434"/>
            <a:ext cx="3672408" cy="2937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626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1930 – 1940 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pic>
        <p:nvPicPr>
          <p:cNvPr id="6146" name="Picture 2" descr="http://www.tydeniky.cz/userdata/articles/1788/hitl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388308"/>
            <a:ext cx="3593976" cy="2551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http://img.radio.cz/pictures/c/historie/benes_edvard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5" y="1635224"/>
            <a:ext cx="3017913" cy="38322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http://www.moderni-dejiny.cz/PublicFiles/UserFiles/image/Metodika/02_CSR_1918-1938/800x800_Opevneni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5415" y="1857376"/>
            <a:ext cx="4260205" cy="279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6" name="TextovéPole 75"/>
          <p:cNvSpPr txBox="1"/>
          <p:nvPr/>
        </p:nvSpPr>
        <p:spPr>
          <a:xfrm>
            <a:off x="683568" y="1716135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1933: A. Hitler německým kancléřem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234888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1935: 2. československý prezident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2740858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osobnost: Eduard Beneš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3573016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23. 9. 1938: Mobilizace čs. armády</a:t>
            </a:r>
            <a:endParaRPr lang="cs-CZ" sz="2000" dirty="0"/>
          </a:p>
        </p:txBody>
      </p:sp>
      <p:sp>
        <p:nvSpPr>
          <p:cNvPr id="3" name="AutoShape 8" descr="http://pevnosti.kvalitne.cz/files/mnichovska-dohoda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154" name="Picture 10" descr="http://pevnosti.kvalitne.cz/files/mnichovska-dohod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1"/>
            <a:ext cx="4242048" cy="2465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83568" y="504511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30. 9. 1938: Ztráta Sudet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432503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29. 9. 1938: Mnichovská zrada</a:t>
            </a:r>
            <a:endParaRPr lang="cs-CZ" sz="2000" dirty="0"/>
          </a:p>
        </p:txBody>
      </p:sp>
      <p:pic>
        <p:nvPicPr>
          <p:cNvPr id="6158" name="Picture 14" descr="http://kriegsfreiwilligen.files.wordpress.com/2010/11/zanikle_obce_sudety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6020" y="3094246"/>
            <a:ext cx="4228028" cy="2422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5276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8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6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  <p:bldP spid="12" grpId="0" animBg="1"/>
      <p:bldP spid="14" grpId="0" animBg="1"/>
      <p:bldP spid="16" grpId="0" animBg="1"/>
      <p:bldP spid="1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1940 – 1950 (1) 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716135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1. 9. 1939: Začátek 2. světové války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234888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1940: Letecká bitva o Británii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02889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1941: Napadení Sovětského svazu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371703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1941: Napadení USA (</a:t>
            </a:r>
            <a:r>
              <a:rPr lang="cs-CZ" sz="2000" i="1" dirty="0" err="1" smtClean="0"/>
              <a:t>Pearl</a:t>
            </a:r>
            <a:r>
              <a:rPr lang="cs-CZ" sz="2000" i="1" dirty="0" smtClean="0"/>
              <a:t> </a:t>
            </a:r>
            <a:r>
              <a:rPr lang="cs-CZ" sz="2000" i="1" dirty="0" err="1" smtClean="0"/>
              <a:t>Harbor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3568" y="446905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1942: Bitva u Stalingradu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5261138"/>
            <a:ext cx="439248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1943: Největší tanková bitva všech dob - Kursk</a:t>
            </a:r>
            <a:endParaRPr lang="cs-CZ" sz="2000" dirty="0"/>
          </a:p>
        </p:txBody>
      </p:sp>
      <p:pic>
        <p:nvPicPr>
          <p:cNvPr id="1026" name="Picture 2" descr="http://www.moderni-dejiny.cz/PublicFiles/UserFiles/image/Metodika/04_WWII/800x800_Nazi_Warsaw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812" y="1340769"/>
            <a:ext cx="4339062" cy="2576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druhavalkasvetova.euweb.cz/images/Heinkel_He_III_over_London_7_Sep_194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812" y="1538829"/>
            <a:ext cx="4339062" cy="4194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upload.wikimedia.org/wikipedia/commons/0/03/Bundesarchiv_Bild_101I-209-0090-28,_Russland-Nord,_Infanterie_und_Panzer_35t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812" y="1782434"/>
            <a:ext cx="4339061" cy="2798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media.novinky.cz/960/299605-original1-z0j8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812" y="2048410"/>
            <a:ext cx="4339062" cy="3324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upload.wikimedia.org/wikipedia/commons/5/52/Bundesarchiv_Bild_183-P0613-308,_Russland,_Kesselschlacht_Stalingrad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812" y="2329976"/>
            <a:ext cx="4339062" cy="3232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img.ct24.cz/cache/900x700/article/49/4853/485227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812" y="2732628"/>
            <a:ext cx="4339062" cy="2439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8191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500"/>
                            </p:stCondLst>
                            <p:childTnLst>
                              <p:par>
                                <p:cTn id="5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  <p:bldP spid="17" grpId="0" animBg="1"/>
      <p:bldP spid="18" grpId="0" animBg="1"/>
      <p:bldP spid="21" grpId="0" animBg="1"/>
      <p:bldP spid="2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1940 – 1950 </a:t>
            </a:r>
            <a:r>
              <a:rPr lang="cs-CZ" sz="2000" dirty="0" smtClean="0"/>
              <a:t>(2) 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76" name="TextovéPole 75"/>
          <p:cNvSpPr txBox="1"/>
          <p:nvPr/>
        </p:nvSpPr>
        <p:spPr>
          <a:xfrm>
            <a:off x="683568" y="1716135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1945: Dobytí Berlína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3568" y="234888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1945: Sebevražda Hitlera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3568" y="302889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8. 5. 1945: Konec 2. světové války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83568" y="371703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9. 5. 1945: Osvobození ČSR</a:t>
            </a:r>
            <a:endParaRPr lang="cs-CZ" sz="2000" dirty="0"/>
          </a:p>
        </p:txBody>
      </p:sp>
      <p:pic>
        <p:nvPicPr>
          <p:cNvPr id="2050" name="Picture 2" descr="http://www.artalk.cz/wp-content/uploads/2011/11/dobyti-berlin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8" y="1432617"/>
            <a:ext cx="4451649" cy="2504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upload.wikimedia.org/wikipedia/commons/5/56/Stars_%26_Stripes_%26_Hitler_Dead2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674961"/>
            <a:ext cx="2278827" cy="3338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buddies-pisek.wbs.cz/fotky/pripite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7" y="1963112"/>
            <a:ext cx="4451649" cy="2978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blisty.cz/img.php?id=-1119&amp;size=350&amp;mg=0&amp;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4451646" cy="340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5633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76" grpId="0" animBg="1"/>
      <p:bldP spid="20" grpId="0" animBg="1"/>
      <p:bldP spid="17" grpId="0" animBg="1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/>
              <a:t>1940 – 1950 </a:t>
            </a:r>
            <a:r>
              <a:rPr lang="cs-CZ" sz="2000" dirty="0" smtClean="0"/>
              <a:t>(3) 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980708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1945: Vznik OSN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2772796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1945: Hirošima, Nagasaki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3568" y="3573016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1948: Komunistický převrat v ČSR</a:t>
            </a:r>
            <a:endParaRPr lang="cs-CZ" sz="2000" dirty="0"/>
          </a:p>
        </p:txBody>
      </p:sp>
      <p:pic>
        <p:nvPicPr>
          <p:cNvPr id="3074" name="Picture 2" descr="http://www.mzv.cz/public/cd/60/3c/498929_389351_unflag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458" y="1334670"/>
            <a:ext cx="3957683" cy="2638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vcdn.valka.cz/html_images/11_2004/image109973473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285" y="1596862"/>
            <a:ext cx="3968856" cy="2696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nezapomente.cz/images/cms/gallery/05_10_4046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285" y="1844824"/>
            <a:ext cx="3968856" cy="2535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3765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1" grpId="0" animBg="1"/>
      <p:bldP spid="22" grpId="0" animBg="1"/>
      <p:bldP spid="1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1950 – 1960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980708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1957: Vznik EHS (</a:t>
            </a:r>
            <a:r>
              <a:rPr lang="cs-CZ" sz="2000" i="1" dirty="0" smtClean="0"/>
              <a:t>předchůdce EU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2772796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1957: Sputnik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367696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50. léta – Rock and </a:t>
            </a:r>
            <a:r>
              <a:rPr lang="cs-CZ" sz="2000" dirty="0" err="1" smtClean="0"/>
              <a:t>Roll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10901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osobnost: Elvis </a:t>
            </a:r>
            <a:r>
              <a:rPr lang="cs-CZ" sz="2000" dirty="0" err="1" smtClean="0"/>
              <a:t>Presley</a:t>
            </a:r>
            <a:endParaRPr lang="cs-CZ" sz="2000" dirty="0"/>
          </a:p>
        </p:txBody>
      </p:sp>
      <p:pic>
        <p:nvPicPr>
          <p:cNvPr id="1026" name="Picture 2" descr="Soubor:EC06-1957-58 European Community map.sv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457851"/>
            <a:ext cx="3566040" cy="2726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sputnik-brno.cz/wp-content/uploads/2012/04/sputnik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0539" y="1651173"/>
            <a:ext cx="3545573" cy="2857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elvispresleypedia.com/foto/elvis1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427" y="1945723"/>
            <a:ext cx="2970005" cy="393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79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1" grpId="0" animBg="1"/>
      <p:bldP spid="22" grpId="0" animBg="1"/>
      <p:bldP spid="13" grpId="0" animBg="1"/>
      <p:bldP spid="1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1960 – 1970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980708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1961: Jurij Gagarin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3568" y="2772796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21. 8. 1968: Invaze do Československa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573016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1969: Neil Armstrong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439704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60. léta: Beatles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5261138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hnutí </a:t>
            </a:r>
            <a:r>
              <a:rPr lang="cs-CZ" sz="2000" dirty="0" err="1" smtClean="0"/>
              <a:t>hippies</a:t>
            </a:r>
            <a:endParaRPr lang="cs-CZ" sz="2000" dirty="0"/>
          </a:p>
        </p:txBody>
      </p:sp>
      <p:pic>
        <p:nvPicPr>
          <p:cNvPr id="1026" name="Picture 2" descr="http://www.astronomie.cz/data/2011/04/Jurij_Gagarin_foto2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396807"/>
            <a:ext cx="3850126" cy="3410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svornost.com/wp-content/uploads/1968_okupacni-tank-v-ulicich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324" y="1772816"/>
            <a:ext cx="3844842" cy="28437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slowtrav.com/blog/bge/Neil%20Armstrong%20on%20the%20moon.jpg"/>
          <p:cNvPicPr>
            <a:picLocks noChangeAspect="1" noChangeArrowheads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7325" y="2006338"/>
            <a:ext cx="3837048" cy="3778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johnrieber.files.wordpress.com/2013/03/down-the-abbey-road-the-beatles-25438292-1600-120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5666" y="2375989"/>
            <a:ext cx="3804281" cy="2853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upload.wikimedia.org/wikipedia/commons/thumb/4/4f/Peace_symbol.svg/220px-Peace_symbol.svg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406328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68665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1" grpId="0" animBg="1"/>
      <p:bldP spid="22" grpId="0" animBg="1"/>
      <p:bldP spid="12" grpId="0" animBg="1"/>
      <p:bldP spid="13" grpId="0" animBg="1"/>
      <p:bldP spid="1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1970 – 1980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980708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1977: Charta 77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295688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pol. 70. let: Nástup punku</a:t>
            </a:r>
            <a:endParaRPr lang="cs-CZ" sz="2000" dirty="0"/>
          </a:p>
        </p:txBody>
      </p:sp>
      <p:pic>
        <p:nvPicPr>
          <p:cNvPr id="2050" name="Picture 2" descr="http://i.lidovky.cz/07/011/lngal/VVR184033_ch7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80494"/>
            <a:ext cx="3810000" cy="315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static.giantbomb.com/uploads/original/15/152787/2175847-Sex-Pistols-sex-pistols-4058394-1280-747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9318" y="1723423"/>
            <a:ext cx="4814730" cy="2809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734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1" grpId="0" animBg="1"/>
      <p:bldP spid="1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1980 – 1990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980708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1981: 1. raketoplán – Columbia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59684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17. 11. 1989: Sametová revoluce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28498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80. léta: HM</a:t>
            </a:r>
            <a:endParaRPr lang="cs-CZ" sz="2000" dirty="0"/>
          </a:p>
        </p:txBody>
      </p:sp>
      <p:pic>
        <p:nvPicPr>
          <p:cNvPr id="3074" name="Picture 2" descr="http://abicko.avcr.cz/miranda2/export/sitesavcr/data.avcr.cz/abicko/2011/11/images/13_1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920" y="1396807"/>
            <a:ext cx="4000500" cy="300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mzv.cz/public/4a/11/98/423736_273184_Demonstrace.jpg">
            <a:hlinkClick r:id="rId5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920" y="1711712"/>
            <a:ext cx="4000499" cy="2653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http://www.ifsociety.com/img_upload/artists/437a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920" y="1989777"/>
            <a:ext cx="4000500" cy="2712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0403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1" grpId="0" animBg="1"/>
      <p:bldP spid="11" grpId="0" animBg="1"/>
      <p:bldP spid="12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1990 – 2000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980708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1993: Vznik EU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59684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1993: Prezident Václav Havel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244914"/>
            <a:ext cx="4392488" cy="70788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1998: Čeští hokejisté vítězí na OH v Naganu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568" y="4161274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1999: Česká republika – vstup do NATO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486916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90. léta: Grunge</a:t>
            </a:r>
            <a:endParaRPr lang="cs-CZ" sz="2000" dirty="0"/>
          </a:p>
        </p:txBody>
      </p:sp>
      <p:pic>
        <p:nvPicPr>
          <p:cNvPr id="4100" name="Picture 4" descr="http://www.mzv.cz/public/ea/16/50/13918_14945_EuropeFlag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511943"/>
            <a:ext cx="3635360" cy="24254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http://eshop.infofila.cz/zbozi/prezident-cr-vaclav-havel-razitkovana-c-72-img-4881-znamky-v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785043"/>
            <a:ext cx="2657475" cy="3124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6" name="Picture 10" descr="http://img.radio.cz/pictures/c/sport/nagano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508" y="2028923"/>
            <a:ext cx="3640916" cy="2725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8" name="Picture 12" descr="http://im.novinky.cz/348/233488-original1-90nlj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23116" y="2274256"/>
            <a:ext cx="3660308" cy="205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10" name="Picture 14" descr="http://blogs.houstonpress.com/rocks/Nirvana%20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994" y="2664819"/>
            <a:ext cx="3647429" cy="2605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511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4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4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4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1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26" name="TextovéPole 25"/>
          <p:cNvSpPr txBox="1"/>
          <p:nvPr/>
        </p:nvSpPr>
        <p:spPr>
          <a:xfrm>
            <a:off x="683568" y="1196752"/>
            <a:ext cx="820891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 roce 2000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107504" y="1196752"/>
            <a:ext cx="323892" cy="5447645"/>
          </a:xfrm>
          <a:prstGeom prst="rect">
            <a:avLst/>
          </a:prstGeom>
          <a:gradFill flip="none" rotWithShape="1">
            <a:gsLst>
              <a:gs pos="0">
                <a:schemeClr val="bg1">
                  <a:lumMod val="95000"/>
                  <a:shade val="30000"/>
                  <a:satMod val="115000"/>
                </a:schemeClr>
              </a:gs>
              <a:gs pos="50000">
                <a:schemeClr val="bg1">
                  <a:lumMod val="95000"/>
                  <a:shade val="67500"/>
                  <a:satMod val="115000"/>
                </a:schemeClr>
              </a:gs>
              <a:gs pos="100000">
                <a:schemeClr val="bg1">
                  <a:lumMod val="95000"/>
                  <a:shade val="100000"/>
                  <a:satMod val="115000"/>
                </a:schemeClr>
              </a:gs>
            </a:gsLst>
            <a:lin ang="0" scaled="1"/>
            <a:tileRect/>
          </a:gra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reflection blurRad="6350" stA="50000" endA="295" endPos="92000" dist="1016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ETAPY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 VÝVOJE: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20.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STOL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ET</a:t>
            </a: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Í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A </a:t>
            </a:r>
          </a:p>
          <a:p>
            <a:pPr algn="ctr"/>
            <a:endParaRPr lang="cs-CZ" sz="1200" dirty="0">
              <a:solidFill>
                <a:schemeClr val="tx1"/>
              </a:solidFill>
            </a:endParaRPr>
          </a:p>
          <a:p>
            <a:pPr algn="ctr"/>
            <a:r>
              <a:rPr lang="cs-CZ" sz="1200" dirty="0" smtClean="0">
                <a:solidFill>
                  <a:schemeClr val="tx1"/>
                </a:solidFill>
              </a:rPr>
              <a:t>DÁL</a:t>
            </a:r>
            <a:endParaRPr lang="cs-CZ" sz="1200" i="0" dirty="0" smtClean="0">
              <a:solidFill>
                <a:schemeClr val="tx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83568" y="1772816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11. 9. 2001: Útok na WTC (</a:t>
            </a:r>
            <a:r>
              <a:rPr lang="cs-CZ" sz="2000" i="1" dirty="0" smtClean="0"/>
              <a:t>USA</a:t>
            </a:r>
            <a:r>
              <a:rPr lang="cs-CZ" sz="2000" dirty="0" smtClean="0"/>
              <a:t>)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83568" y="2388950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2003: Prezident Václav Klaus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3568" y="3037022"/>
            <a:ext cx="4392488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* 2013: Prezident Miloš Zeman</a:t>
            </a:r>
            <a:endParaRPr lang="cs-CZ" sz="2000" dirty="0"/>
          </a:p>
        </p:txBody>
      </p:sp>
      <p:pic>
        <p:nvPicPr>
          <p:cNvPr id="5122" name="Picture 2" descr="http://im.novinky.cz/816/248168-original1-fd07m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4441" y="1340767"/>
            <a:ext cx="3685530" cy="331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ttp://www.csr-prezidenti.ic.cz/klaus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742" y="3466089"/>
            <a:ext cx="1800103" cy="2424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http://media.novinky.cz/837/358376-original1-tjno2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416" y="3466089"/>
            <a:ext cx="1616253" cy="2424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8965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1" grpId="0" animBg="1"/>
      <p:bldP spid="11" grpId="0" animBg="1"/>
      <p:bldP spid="12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41222" y="1110777"/>
            <a:ext cx="2107820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Souhrn učiva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1804754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zkus promyslet, jak se bude dál vyvíjet historie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71600" y="2380818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co tě zaujalo z historie České republiky nebo Československa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71600" y="2956882"/>
            <a:ext cx="7488832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– která událost tě nejvíce ohromila?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646798"/>
            <a:ext cx="856895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www.celysvet.cz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4"/>
              </a:rPr>
              <a:t>http://www.celysvet.cz/novinky/foto/panamsky-pruplav-ceka-giganticka-zmena-1.jpg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www.national-geographic.cz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5"/>
              </a:rPr>
              <a:t>http://www.national-geographic.cz/wp-content/uploads/2012/04/lake-cheko.jpg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www.ceskatelevize.cz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6"/>
              </a:rPr>
              <a:t>www.ceskatelevize.cz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323528" y="1751905"/>
            <a:ext cx="864096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 NEUVEDEN, Autor Neuveden. </a:t>
            </a:r>
            <a:r>
              <a:rPr lang="cs-CZ" i="1" dirty="0"/>
              <a:t>http://i.idnes.cz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4"/>
              </a:rPr>
              <a:t>http://i.idnes.cz/11/121/cl6/TS3fb586_pole1.jpg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http://www.titanic-zago.cz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5"/>
              </a:rPr>
              <a:t>http://www.titanic-zago.cz/img/original/429/titanic_wreck_marschall_1.jpg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http://www.crg.cz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6"/>
              </a:rPr>
              <a:t>http://www.crg.cz/sekce/historie/referaty/20-stoleti/tank/FS-R16.jpg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dirty="0"/>
              <a:t>AUTOR NEUVEDEN, Autor Neuveden. </a:t>
            </a:r>
            <a:r>
              <a:rPr lang="cs-CZ" i="1" dirty="0"/>
              <a:t>http://images5.fanpop.com</a:t>
            </a:r>
            <a:r>
              <a:rPr lang="cs-CZ" dirty="0"/>
              <a:t> [online]. [cit. 7.10.2013]. Dostupný na WWW: </a:t>
            </a:r>
            <a:r>
              <a:rPr lang="cs-CZ" u="sng" dirty="0">
                <a:hlinkClick r:id="rId7"/>
              </a:rPr>
              <a:t>http://images5.fanpop.com/image/photos/28200000/Albert-Einstein-albert-einstein-28258168-1920-1200.jpg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73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700808"/>
            <a:ext cx="864096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http://pctuning.tyden.cz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4"/>
              </a:rPr>
              <a:t>http://pctuning.tyden.cz/ilustrace2/Kujal/Aurora/aurora%20(Custom).jpg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http://quantumkool.files.wordpress.com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5"/>
              </a:rPr>
              <a:t>http://quantumkool.files.wordpress.com/2012/03/lenin51.jpg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http://upload.wikimedia.org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6"/>
              </a:rPr>
              <a:t>http://upload.wikimedia.org/wikipedia/commons/f/fe/Map_Europe_1923-cs.svg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http://upload.wikimedia.org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7"/>
              </a:rPr>
              <a:t>http://upload.wikimedia.org/wikipedia/commons/8/85/R%C4%8Cs._Pom%C4%9Bry_n%C3%A1rodnostn%C3%AD.jpg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http://nachodskynecas.info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8"/>
              </a:rPr>
              <a:t>http://nachodskynecas.info/obr-0910/masaryk.jpg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29521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628800"/>
            <a:ext cx="8568952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http://forum.valka.cz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4"/>
              </a:rPr>
              <a:t>http://forum.valka.cz/attachments/12042/TGM.jpg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http://upload.wikimedia.org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5"/>
              </a:rPr>
              <a:t>http://upload.wikimedia.org/wikipedia/commons/7/73/Palais_des_nations.jpg</a:t>
            </a:r>
            <a:endParaRPr lang="cs-CZ" sz="1500" dirty="0"/>
          </a:p>
        </p:txBody>
      </p:sp>
      <p:sp>
        <p:nvSpPr>
          <p:cNvPr id="4" name="Obdélník 3"/>
          <p:cNvSpPr/>
          <p:nvPr/>
        </p:nvSpPr>
        <p:spPr>
          <a:xfrm>
            <a:off x="353925" y="3054444"/>
            <a:ext cx="8568952" cy="12464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http://kawi.cz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6"/>
              </a:rPr>
              <a:t>http://kawi.cz/historie/polarni/italia/03.jpg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http://www.csaf.cz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7"/>
              </a:rPr>
              <a:t>http://www.csaf.cz/obrazky/krize_1929_003.jpg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129521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818397"/>
            <a:ext cx="8640960" cy="3554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http://www.tydeniky.cz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4"/>
              </a:rPr>
              <a:t>http://www.tydeniky.cz/userdata/articles/1788/hitler.jpg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http://img.radio.cz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5"/>
              </a:rPr>
              <a:t>http://img.radio.cz/pictures/c/historie/benes_edvard.jpg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http://www.moderni-dejiny.cz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6"/>
              </a:rPr>
              <a:t>http://www.moderni-dejiny.cz/PublicFiles/UserFiles/image/Metodika/02_CSR_1918-1938/800x800_Opevneni.jpg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http://pevnosti.kvalitne.cz</a:t>
            </a:r>
            <a:r>
              <a:rPr lang="cs-CZ" sz="1500" dirty="0"/>
              <a:t> [online]. [cit. 7.10.2013]. Dostupný na WWW: </a:t>
            </a:r>
            <a:r>
              <a:rPr lang="cs-CZ" sz="1500" u="sng" dirty="0">
                <a:hlinkClick r:id="rId7"/>
              </a:rPr>
              <a:t>http://pevnosti.kvalitne.cz/files/mnichovska-dohoda.jpg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http://kriegsfreiwilligen.files.wordpress.com</a:t>
            </a:r>
            <a:r>
              <a:rPr lang="cs-CZ" sz="1500" dirty="0"/>
              <a:t> [online]. [cit. 7.10.2013]. Dostupný na WWW: http://kriegsfreiwilligen.files.wordpress.com/2010/11/zanikle_obce_sudety.jpg</a:t>
            </a:r>
          </a:p>
        </p:txBody>
      </p:sp>
    </p:spTree>
    <p:extLst>
      <p:ext uri="{BB962C8B-B14F-4D97-AF65-F5344CB8AC3E}">
        <p14:creationId xmlns:p14="http://schemas.microsoft.com/office/powerpoint/2010/main" val="1295210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628800"/>
            <a:ext cx="8424936" cy="38933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300" dirty="0"/>
              <a:t>AUTOR NEUVEDEN, Autor Neuveden. </a:t>
            </a:r>
            <a:r>
              <a:rPr lang="cs-CZ" sz="1300" i="1" dirty="0"/>
              <a:t>http://www.moderni-dejiny.cz</a:t>
            </a:r>
            <a:r>
              <a:rPr lang="cs-CZ" sz="1300" dirty="0"/>
              <a:t> [online]. [cit. 8.10.2013]. Dostupný na WWW: </a:t>
            </a:r>
            <a:r>
              <a:rPr lang="cs-CZ" sz="1300" u="sng" dirty="0">
                <a:hlinkClick r:id="rId4"/>
              </a:rPr>
              <a:t>http://www.moderni-dejiny.cz/PublicFiles/UserFiles/image/Metodika/04_WWII/800x800_Nazi_Warsaw.jpg</a:t>
            </a:r>
            <a:endParaRPr lang="cs-CZ" sz="1300" dirty="0"/>
          </a:p>
          <a:p>
            <a:r>
              <a:rPr lang="cs-CZ" sz="1300" dirty="0"/>
              <a:t> </a:t>
            </a:r>
          </a:p>
          <a:p>
            <a:r>
              <a:rPr lang="cs-CZ" sz="1300" dirty="0"/>
              <a:t>AUTOR NEUVEDEN, Autor Neuveden. </a:t>
            </a:r>
            <a:r>
              <a:rPr lang="cs-CZ" sz="1300" i="1" dirty="0"/>
              <a:t>http://www.druhavalkasvetova.euweb.cz</a:t>
            </a:r>
            <a:r>
              <a:rPr lang="cs-CZ" sz="1300" dirty="0"/>
              <a:t> [online]. [cit. 8.10.2013]. Dostupný na WWW: </a:t>
            </a:r>
            <a:r>
              <a:rPr lang="cs-CZ" sz="1300" u="sng" dirty="0">
                <a:hlinkClick r:id="rId5"/>
              </a:rPr>
              <a:t>http://www.druhavalkasvetova.euweb.cz/images/Heinkel_He_III_over_London_7_Sep_1940.jpg</a:t>
            </a:r>
            <a:endParaRPr lang="cs-CZ" sz="1300" dirty="0"/>
          </a:p>
          <a:p>
            <a:r>
              <a:rPr lang="cs-CZ" sz="1300" dirty="0"/>
              <a:t> </a:t>
            </a:r>
          </a:p>
          <a:p>
            <a:r>
              <a:rPr lang="cs-CZ" sz="1300" dirty="0"/>
              <a:t>AUTOR NEUVEDEN, Autor Neuveden. </a:t>
            </a:r>
            <a:r>
              <a:rPr lang="cs-CZ" sz="1300" i="1" dirty="0"/>
              <a:t>http://www.druhavalkasvetova.euweb.cz</a:t>
            </a:r>
            <a:r>
              <a:rPr lang="cs-CZ" sz="1300" dirty="0"/>
              <a:t> [online]. [cit. 8.10.2013]. Dostupný na WWW: </a:t>
            </a:r>
            <a:r>
              <a:rPr lang="cs-CZ" sz="1300" u="sng" dirty="0">
                <a:hlinkClick r:id="rId6"/>
              </a:rPr>
              <a:t>http://upload.wikimedia.org/wikipedia/commons/0/03/Bundesarchiv_Bild_101I-209-0090-28,_Russland-Nord,_Infanterie_und_Panzer_35t.jpg</a:t>
            </a:r>
            <a:endParaRPr lang="cs-CZ" sz="1300" dirty="0"/>
          </a:p>
          <a:p>
            <a:r>
              <a:rPr lang="cs-CZ" sz="1300" dirty="0"/>
              <a:t> </a:t>
            </a:r>
          </a:p>
          <a:p>
            <a:r>
              <a:rPr lang="cs-CZ" sz="1300" dirty="0"/>
              <a:t>AUTOR NEUVEDEN, Autor Neuveden. </a:t>
            </a:r>
            <a:r>
              <a:rPr lang="cs-CZ" sz="1300" i="1" dirty="0"/>
              <a:t>http://media.novinky.cz</a:t>
            </a:r>
            <a:r>
              <a:rPr lang="cs-CZ" sz="1300" dirty="0"/>
              <a:t> [online]. [cit. 8.10.2013]. Dostupný na WWW: </a:t>
            </a:r>
            <a:r>
              <a:rPr lang="cs-CZ" sz="1300" u="sng" dirty="0">
                <a:hlinkClick r:id="rId7"/>
              </a:rPr>
              <a:t>http://media.novinky.cz/960/299605-original1-z0j86.jpg</a:t>
            </a:r>
            <a:endParaRPr lang="cs-CZ" sz="1300" dirty="0"/>
          </a:p>
          <a:p>
            <a:r>
              <a:rPr lang="cs-CZ" sz="1300" dirty="0"/>
              <a:t> </a:t>
            </a:r>
          </a:p>
          <a:p>
            <a:r>
              <a:rPr lang="cs-CZ" sz="1300" dirty="0"/>
              <a:t>AUTOR NEUVEDEN, Autor Neuveden. </a:t>
            </a:r>
            <a:r>
              <a:rPr lang="cs-CZ" sz="1300" i="1" dirty="0"/>
              <a:t>http://upload.wikimedia.org</a:t>
            </a:r>
            <a:r>
              <a:rPr lang="cs-CZ" sz="1300" dirty="0"/>
              <a:t> [online]. [cit. 8.10.2013]. Dostupný na WWW: </a:t>
            </a:r>
            <a:r>
              <a:rPr lang="cs-CZ" sz="1300" u="sng" dirty="0">
                <a:hlinkClick r:id="rId8"/>
              </a:rPr>
              <a:t>http://upload.wikimedia.org/wikipedia/commons/5/52/Bundesarchiv_Bild_183-P0613-308,_Russland,_Kesselschlacht_Stalingrad.jpg</a:t>
            </a:r>
            <a:endParaRPr lang="cs-CZ" sz="1300" dirty="0"/>
          </a:p>
          <a:p>
            <a:r>
              <a:rPr lang="cs-CZ" sz="1300" dirty="0"/>
              <a:t> </a:t>
            </a:r>
          </a:p>
          <a:p>
            <a:r>
              <a:rPr lang="cs-CZ" sz="1300" dirty="0"/>
              <a:t>AUTOR NEUVEDEN, Autor Neuveden. </a:t>
            </a:r>
            <a:r>
              <a:rPr lang="cs-CZ" sz="1300" i="1" dirty="0"/>
              <a:t>http://img.ct24.cz</a:t>
            </a:r>
            <a:r>
              <a:rPr lang="cs-CZ" sz="1300" dirty="0"/>
              <a:t> [online]. [cit. 8.10.2013]. Dostupný na WWW: </a:t>
            </a:r>
            <a:r>
              <a:rPr lang="cs-CZ" sz="1300" u="sng" dirty="0">
                <a:hlinkClick r:id="rId9"/>
              </a:rPr>
              <a:t>http://img.ct24.cz/cache/900x700/article/49/4853/485227.jpg</a:t>
            </a:r>
            <a:endParaRPr lang="cs-CZ" sz="1300" dirty="0"/>
          </a:p>
        </p:txBody>
      </p:sp>
    </p:spTree>
    <p:extLst>
      <p:ext uri="{BB962C8B-B14F-4D97-AF65-F5344CB8AC3E}">
        <p14:creationId xmlns:p14="http://schemas.microsoft.com/office/powerpoint/2010/main" val="124573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20580" y="2093654"/>
            <a:ext cx="8843908" cy="26314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http://www.artalk.cz</a:t>
            </a:r>
            <a:r>
              <a:rPr lang="cs-CZ" sz="1500" dirty="0"/>
              <a:t> [online]. [cit. 8.10.2013]. Dostupný na WWW: </a:t>
            </a:r>
            <a:r>
              <a:rPr lang="cs-CZ" sz="1500" u="sng" dirty="0">
                <a:hlinkClick r:id="rId4"/>
              </a:rPr>
              <a:t>http://www.artalk.cz/wp-content/uploads/2011/11/dobyti-berlina.jpg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http://upload.wikimedia.org</a:t>
            </a:r>
            <a:r>
              <a:rPr lang="cs-CZ" sz="1500" dirty="0"/>
              <a:t> [online]. [cit. 8.10.2013]. Dostupný na WWW: </a:t>
            </a:r>
            <a:r>
              <a:rPr lang="cs-CZ" sz="1500" u="sng" dirty="0">
                <a:hlinkClick r:id="rId5"/>
              </a:rPr>
              <a:t>http://upload.wikimedia.org/wikipedia/commons/5/56/Stars_%26_Stripes_%26_Hitler_Dead2.jpg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http://buddies-pisek.wbs.cz</a:t>
            </a:r>
            <a:r>
              <a:rPr lang="cs-CZ" sz="1500" dirty="0"/>
              <a:t> [online]. [cit. 8.10.2013]. Dostupný na WWW: </a:t>
            </a:r>
            <a:r>
              <a:rPr lang="cs-CZ" sz="1500" u="sng" dirty="0">
                <a:hlinkClick r:id="rId6"/>
              </a:rPr>
              <a:t>http://buddies-pisek.wbs.cz/fotky/pripitek.jpg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http://blisty.cz</a:t>
            </a:r>
            <a:r>
              <a:rPr lang="cs-CZ" sz="1500" dirty="0"/>
              <a:t> [online]. [cit. 8.10.2013]. Dostupný na WWW: </a:t>
            </a:r>
            <a:r>
              <a:rPr lang="cs-CZ" sz="1500" u="sng" dirty="0">
                <a:hlinkClick r:id="rId7"/>
              </a:rPr>
              <a:t>http://blisty.cz/</a:t>
            </a:r>
            <a:r>
              <a:rPr lang="cs-CZ" sz="1500" u="sng" dirty="0" err="1">
                <a:hlinkClick r:id="rId7"/>
              </a:rPr>
              <a:t>img</a:t>
            </a:r>
            <a:r>
              <a:rPr lang="cs-CZ" sz="1500" u="sng" dirty="0">
                <a:hlinkClick r:id="rId7"/>
              </a:rPr>
              <a:t>/-1119.jpg?id=-1119&amp;size=350&amp;mg=0&amp;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55960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Obdélník 10"/>
          <p:cNvSpPr/>
          <p:nvPr/>
        </p:nvSpPr>
        <p:spPr>
          <a:xfrm>
            <a:off x="120580" y="1628800"/>
            <a:ext cx="87719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http://www.mzv.cz</a:t>
            </a:r>
            <a:r>
              <a:rPr lang="cs-CZ" sz="1500" dirty="0"/>
              <a:t> [online]. [cit. 8.10.2013]. Dostupný na WWW: </a:t>
            </a:r>
            <a:r>
              <a:rPr lang="cs-CZ" sz="1500" u="sng" dirty="0">
                <a:hlinkClick r:id="rId4"/>
              </a:rPr>
              <a:t>http://www.mzv.cz/public/cd/60/3c/498929_389351_unflag.gif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http://vcdn.valka.cz</a:t>
            </a:r>
            <a:r>
              <a:rPr lang="cs-CZ" sz="1500" dirty="0"/>
              <a:t> [online]. [cit. 8.10.2013]. Dostupný na WWW: </a:t>
            </a:r>
            <a:r>
              <a:rPr lang="cs-CZ" sz="1500" u="sng" dirty="0">
                <a:hlinkClick r:id="rId5"/>
              </a:rPr>
              <a:t>http://vcdn.valka.cz/html_images/11_2004/image1099734734.JPG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http://nezapomente.cz</a:t>
            </a:r>
            <a:r>
              <a:rPr lang="cs-CZ" sz="1500" dirty="0"/>
              <a:t> [online]. [cit. 8.10.2013]. Dostupný na WWW: </a:t>
            </a:r>
            <a:r>
              <a:rPr lang="cs-CZ" sz="1500" u="sng" dirty="0">
                <a:hlinkClick r:id="rId6"/>
              </a:rPr>
              <a:t>http://nezapomente.cz/images/cms/gallery/05_10_4046.jpg</a:t>
            </a:r>
            <a:endParaRPr lang="cs-CZ" sz="1500" dirty="0"/>
          </a:p>
        </p:txBody>
      </p:sp>
      <p:sp>
        <p:nvSpPr>
          <p:cNvPr id="3" name="Obdélník 2"/>
          <p:cNvSpPr/>
          <p:nvPr/>
        </p:nvSpPr>
        <p:spPr>
          <a:xfrm>
            <a:off x="120580" y="3717032"/>
            <a:ext cx="877190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http://cs.wikipedia.org</a:t>
            </a:r>
            <a:r>
              <a:rPr lang="cs-CZ" sz="1500" dirty="0"/>
              <a:t> [online]. [cit. 11.10.2013]. Dostupný na WWW: </a:t>
            </a:r>
            <a:r>
              <a:rPr lang="cs-CZ" sz="1500" u="sng" dirty="0">
                <a:hlinkClick r:id="rId7"/>
              </a:rPr>
              <a:t>http://cs.wikipedia.org/wiki/Soubor:EC06-1957-58_European_Community_map.svg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http://sputnik-brno.cz</a:t>
            </a:r>
            <a:r>
              <a:rPr lang="cs-CZ" sz="1500" dirty="0"/>
              <a:t> [online]. [cit. 11.10.2013]. Dostupný na WWW: </a:t>
            </a:r>
            <a:r>
              <a:rPr lang="cs-CZ" sz="1500" u="sng" dirty="0">
                <a:hlinkClick r:id="rId8"/>
              </a:rPr>
              <a:t>http://sputnik-brno.cz/wp-content/uploads/2012/04/sputnik.jpg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http://www.elvispresleypedia.com</a:t>
            </a:r>
            <a:r>
              <a:rPr lang="cs-CZ" sz="1500" dirty="0"/>
              <a:t> [online]. [cit. 11.10.2013]. Dostupný na WWW: http://www.elvispresleypedia.com/foto/elvis10.jpg</a:t>
            </a:r>
          </a:p>
        </p:txBody>
      </p:sp>
    </p:spTree>
    <p:extLst>
      <p:ext uri="{BB962C8B-B14F-4D97-AF65-F5344CB8AC3E}">
        <p14:creationId xmlns:p14="http://schemas.microsoft.com/office/powerpoint/2010/main" val="55960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659572"/>
            <a:ext cx="864096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http://www.astronomie.cz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4"/>
              </a:rPr>
              <a:t>http://www.astronomie.cz/data/2011/04/Jurij_Gagarin_foto2.jpg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http://www.svornost.com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5"/>
              </a:rPr>
              <a:t>http://www.svornost.com/wp-content/uploads/1968_okupacni-tank-v-ulicich.jpg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NEUVEDEN, Autor Neuveden. </a:t>
            </a:r>
            <a:r>
              <a:rPr lang="cs-CZ" sz="1500" i="1" dirty="0"/>
              <a:t>http://www.svornost.co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6"/>
              </a:rPr>
              <a:t>http://www.slowtrav.com/blog/bge/Neil%20Armstrong%20on%20the%20moon.jpg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http://johnrieber.files.wordpress.com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7"/>
              </a:rPr>
              <a:t>http://johnrieber.files.wordpress.com/2013/03/down-the-abbey-road-the-beatles-25438292-1600-1200.jpg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http://upload.wikimedia.org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8"/>
              </a:rPr>
              <a:t>http://upload.wikimedia.org/wikipedia/commons/thumb/4/4f/Peace_symbol.svg/220px-Peace_symbol.svg.png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55960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323528" y="1700808"/>
            <a:ext cx="8640960" cy="3554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/>
              <a:t>AUTOR NEUVEDEN, Autor Neuveden. </a:t>
            </a:r>
            <a:r>
              <a:rPr lang="cs-CZ" sz="1500" i="1" dirty="0"/>
              <a:t>http://i.lidovky.cz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4"/>
              </a:rPr>
              <a:t>http://i.lidovky.cz/07/011/lngal/VVR184033_ch77.jpg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http://static.giantbomb.com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5"/>
              </a:rPr>
              <a:t>http://static.giantbomb.com/uploads/original/15/152787/2175847-Sex-Pistols-sex-pistols-4058394-1280-747.jpg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http://abicko.avcr.cz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6"/>
              </a:rPr>
              <a:t>http://abicko.avcr.cz/miranda2/export/sitesavcr/data.avcr.cz/abicko/2011/11/images/13_1.jpg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http://www.mzv.cz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7"/>
              </a:rPr>
              <a:t>http://www.mzv.cz/public/4a/11/98/423736_273184_Demonstrace.jpg</a:t>
            </a:r>
            <a:endParaRPr lang="cs-CZ" sz="1500" dirty="0"/>
          </a:p>
          <a:p>
            <a:r>
              <a:rPr lang="cs-CZ" sz="1500" dirty="0"/>
              <a:t> </a:t>
            </a:r>
          </a:p>
          <a:p>
            <a:r>
              <a:rPr lang="cs-CZ" sz="1500" dirty="0"/>
              <a:t>AUTOR NEUVEDEN, Autor Neuveden. </a:t>
            </a:r>
            <a:r>
              <a:rPr lang="cs-CZ" sz="1500" i="1" dirty="0"/>
              <a:t>http://www.ifsociety.com</a:t>
            </a:r>
            <a:r>
              <a:rPr lang="cs-CZ" sz="1500" dirty="0"/>
              <a:t> [online]. [cit. 15.10.2013]. Dostupný na WWW: </a:t>
            </a:r>
            <a:r>
              <a:rPr lang="cs-CZ" sz="1500" u="sng" dirty="0">
                <a:hlinkClick r:id="rId8"/>
              </a:rPr>
              <a:t>http://www.ifsociety.com/img_upload/artists/437a.jpg</a:t>
            </a:r>
            <a:endParaRPr lang="cs-CZ" sz="1500" dirty="0"/>
          </a:p>
        </p:txBody>
      </p:sp>
    </p:spTree>
    <p:extLst>
      <p:ext uri="{BB962C8B-B14F-4D97-AF65-F5344CB8AC3E}">
        <p14:creationId xmlns:p14="http://schemas.microsoft.com/office/powerpoint/2010/main" val="559604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5903984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110777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251520" y="1537622"/>
            <a:ext cx="8712968" cy="43396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AUTOR NEUVEDEN, Autor Neuveden. </a:t>
            </a:r>
            <a:r>
              <a:rPr lang="cs-CZ" sz="1200" i="1" dirty="0"/>
              <a:t>http://www.mzv.cz/</a:t>
            </a:r>
            <a:r>
              <a:rPr lang="cs-CZ" sz="1200" dirty="0"/>
              <a:t> [online]. [cit. 15.10.2013]. Dostupný na WWW: </a:t>
            </a:r>
            <a:r>
              <a:rPr lang="cs-CZ" sz="1200" u="sng" dirty="0">
                <a:hlinkClick r:id="rId4"/>
              </a:rPr>
              <a:t>http://www.mzv.cz/public/ea/16/50/13918_14945_EuropeFlag.jpg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http://eshop.infofila.cz</a:t>
            </a:r>
            <a:r>
              <a:rPr lang="cs-CZ" sz="1200" dirty="0"/>
              <a:t> [online]. [cit. 15.10.2013]. Dostupný na WWW: </a:t>
            </a:r>
            <a:r>
              <a:rPr lang="cs-CZ" sz="1200" u="sng" dirty="0">
                <a:hlinkClick r:id="rId5"/>
              </a:rPr>
              <a:t>http://eshop.infofila.cz/zbozi/4881-znamky-v.jpg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http://img.radio.cz</a:t>
            </a:r>
            <a:r>
              <a:rPr lang="cs-CZ" sz="1200" dirty="0"/>
              <a:t> [online]. [cit. 15.10.2013]. Dostupný na WWW: </a:t>
            </a:r>
            <a:r>
              <a:rPr lang="cs-CZ" sz="1200" u="sng" dirty="0">
                <a:hlinkClick r:id="rId6"/>
              </a:rPr>
              <a:t>http://img.radio.cz/pictures/c/sport/nagano.jpg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http://im.novinky.cz</a:t>
            </a:r>
            <a:r>
              <a:rPr lang="cs-CZ" sz="1200" dirty="0"/>
              <a:t> [online]. [cit. 15.10.2013]. Dostupný na WWW: </a:t>
            </a:r>
            <a:r>
              <a:rPr lang="cs-CZ" sz="1200" u="sng" dirty="0">
                <a:hlinkClick r:id="rId7"/>
              </a:rPr>
              <a:t>http://im.novinky.cz/348/233488-original1-90nlj.jpg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NEUVEDEN, Autor Neuveden. </a:t>
            </a:r>
            <a:r>
              <a:rPr lang="cs-CZ" sz="1200" i="1" dirty="0"/>
              <a:t>http://blogs.houstonpress.com</a:t>
            </a:r>
            <a:r>
              <a:rPr lang="cs-CZ" sz="1200" dirty="0"/>
              <a:t> [online]. [cit. 15.10.2013]. Dostupný na WWW: </a:t>
            </a:r>
            <a:r>
              <a:rPr lang="cs-CZ" sz="1200" u="sng" dirty="0">
                <a:hlinkClick r:id="rId8"/>
              </a:rPr>
              <a:t>http://blogs.houstonpress.com/rocks/Nirvana%201.jpg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http://im.novinky.cz</a:t>
            </a:r>
            <a:r>
              <a:rPr lang="cs-CZ" sz="1200" dirty="0"/>
              <a:t> [online]. [cit. 15.10.2013]. Dostupný na WWW: </a:t>
            </a:r>
            <a:r>
              <a:rPr lang="cs-CZ" sz="1200" u="sng" dirty="0">
                <a:hlinkClick r:id="rId9"/>
              </a:rPr>
              <a:t>http://im.novinky.cz/816/248168-original1-fd07m.jpg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http://www.csr-prezidenti.ic.cz</a:t>
            </a:r>
            <a:r>
              <a:rPr lang="cs-CZ" sz="1200" dirty="0"/>
              <a:t> [online]. [cit. 15.10.2013]. Dostupný na WWW: </a:t>
            </a:r>
            <a:r>
              <a:rPr lang="cs-CZ" sz="1200" u="sng" dirty="0">
                <a:hlinkClick r:id="rId10"/>
              </a:rPr>
              <a:t>http://www.csr-prezidenti.ic.cz/klaus.jpg</a:t>
            </a:r>
            <a:endParaRPr lang="cs-CZ" sz="1200" dirty="0"/>
          </a:p>
          <a:p>
            <a:r>
              <a:rPr lang="cs-CZ" sz="1200" dirty="0"/>
              <a:t> </a:t>
            </a:r>
          </a:p>
          <a:p>
            <a:r>
              <a:rPr lang="cs-CZ" sz="1200" dirty="0"/>
              <a:t>AUTOR NEUVEDEN, Autor Neuveden. </a:t>
            </a:r>
            <a:r>
              <a:rPr lang="cs-CZ" sz="1200" i="1" dirty="0"/>
              <a:t>http://media.novinky.cz</a:t>
            </a:r>
            <a:r>
              <a:rPr lang="cs-CZ" sz="1200" dirty="0"/>
              <a:t> [online]. [cit. 15.10.2013]. Dostupný na WWW: </a:t>
            </a:r>
            <a:r>
              <a:rPr lang="cs-CZ" sz="1200" u="sng" dirty="0">
                <a:hlinkClick r:id="rId11"/>
              </a:rPr>
              <a:t>http://media.novinky.cz/837/358376-original1-tjno2.jpg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401991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3202</TotalTime>
  <Words>1422</Words>
  <Application>Microsoft Office PowerPoint</Application>
  <PresentationFormat>Předvádění na obrazovce (4:3)</PresentationFormat>
  <Paragraphs>487</Paragraphs>
  <Slides>30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1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169</cp:revision>
  <dcterms:created xsi:type="dcterms:W3CDTF">2010-11-01T23:40:31Z</dcterms:created>
  <dcterms:modified xsi:type="dcterms:W3CDTF">2013-10-16T10:10:17Z</dcterms:modified>
</cp:coreProperties>
</file>