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5" r:id="rId3"/>
    <p:sldId id="256" r:id="rId4"/>
    <p:sldId id="257" r:id="rId5"/>
    <p:sldId id="258" r:id="rId6"/>
    <p:sldId id="260" r:id="rId7"/>
    <p:sldId id="262" r:id="rId8"/>
    <p:sldId id="261" r:id="rId9"/>
    <p:sldId id="263" r:id="rId10"/>
    <p:sldId id="267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696" y="-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1BAE3A6-0A8D-41E8-AD4A-0C8B50181DF9}" type="presOf" srcId="{100B6B2E-82E6-4C11-B19B-F2DB3A0EA64F}" destId="{645AA564-2E9E-4954-AD87-AE01782CEC59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12FEF5A9-746E-4EE4-ADC2-7B1CA7D9330C}" type="presOf" srcId="{130831A4-0540-4EC5-8F5A-93030E89D2D9}" destId="{8E23E229-92FC-49D1-B5FE-0303176B8A4E}" srcOrd="1" destOrd="0" presId="urn:microsoft.com/office/officeart/2005/8/layout/target3"/>
    <dgm:cxn modelId="{AB14ABB7-DF69-4443-9185-60418168F350}" type="presOf" srcId="{130831A4-0540-4EC5-8F5A-93030E89D2D9}" destId="{F69CC921-512E-49F4-824C-A648EC5F27A5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7DECC4BD-8FBE-4649-ADAA-CE25B0E0800E}" type="presOf" srcId="{100B6B2E-82E6-4C11-B19B-F2DB3A0EA64F}" destId="{DBA8199F-D892-4A8E-A352-2B7844050E09}" srcOrd="1" destOrd="0" presId="urn:microsoft.com/office/officeart/2005/8/layout/target3"/>
    <dgm:cxn modelId="{80496A29-36D6-490A-BBFD-3836F4EBA31F}" type="presOf" srcId="{914700B9-77B5-440A-A438-DE98B6D4894D}" destId="{E73F1C26-6DCD-4001-88B9-355E01E2BCE7}" srcOrd="0" destOrd="0" presId="urn:microsoft.com/office/officeart/2005/8/layout/target3"/>
    <dgm:cxn modelId="{838C4847-8A07-470E-9274-5B7DAFBAB3A0}" type="presOf" srcId="{1D8420EA-BFA0-403B-80F5-647FA396CC45}" destId="{F7B3C0B7-F0F7-4F49-B02C-3630F8C5FAE5}" srcOrd="0" destOrd="0" presId="urn:microsoft.com/office/officeart/2005/8/layout/target3"/>
    <dgm:cxn modelId="{241B9D97-0673-48EE-80E9-63406C4D8A52}" type="presOf" srcId="{914700B9-77B5-440A-A438-DE98B6D4894D}" destId="{BD9AF279-D483-48F2-BBBD-45F8E8923512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B2F6B1B0-6ED8-47AA-B1C7-D66FF7F362A3}" type="presOf" srcId="{27FE2D31-D344-4B63-A89A-A89AB0D9F3E3}" destId="{FE47432B-CA46-450C-8D8F-66C300A95B52}" srcOrd="0" destOrd="0" presId="urn:microsoft.com/office/officeart/2005/8/layout/target3"/>
    <dgm:cxn modelId="{FB5ED401-5755-4522-94FF-F8AFDC7AC01E}" type="presOf" srcId="{1D8420EA-BFA0-403B-80F5-647FA396CC45}" destId="{8467D0EB-87A2-4285-8ACA-0398EFBF29BC}" srcOrd="1" destOrd="0" presId="urn:microsoft.com/office/officeart/2005/8/layout/target3"/>
    <dgm:cxn modelId="{206651F1-095F-435F-A20B-3FE0E9D04C3B}" type="presParOf" srcId="{FE47432B-CA46-450C-8D8F-66C300A95B52}" destId="{B522209E-30D0-49D6-A340-2D383A11C668}" srcOrd="0" destOrd="0" presId="urn:microsoft.com/office/officeart/2005/8/layout/target3"/>
    <dgm:cxn modelId="{8CC8C1C6-19CB-4C70-BDA7-17165CAF099D}" type="presParOf" srcId="{FE47432B-CA46-450C-8D8F-66C300A95B52}" destId="{ED5A8377-51D5-4DC5-B0E7-680166966720}" srcOrd="1" destOrd="0" presId="urn:microsoft.com/office/officeart/2005/8/layout/target3"/>
    <dgm:cxn modelId="{777949A0-84EB-4863-945D-6A374E7DAA58}" type="presParOf" srcId="{FE47432B-CA46-450C-8D8F-66C300A95B52}" destId="{F69CC921-512E-49F4-824C-A648EC5F27A5}" srcOrd="2" destOrd="0" presId="urn:microsoft.com/office/officeart/2005/8/layout/target3"/>
    <dgm:cxn modelId="{C7676ED2-5141-4668-AF7A-2EA903F9CB8E}" type="presParOf" srcId="{FE47432B-CA46-450C-8D8F-66C300A95B52}" destId="{61C9CE18-EDA6-4EDF-BA1C-09779D38FBBF}" srcOrd="3" destOrd="0" presId="urn:microsoft.com/office/officeart/2005/8/layout/target3"/>
    <dgm:cxn modelId="{C4B7A11F-3242-41E8-8590-5B34513A9283}" type="presParOf" srcId="{FE47432B-CA46-450C-8D8F-66C300A95B52}" destId="{D60DEAAB-7AFE-435A-ACF6-18851E4B0426}" srcOrd="4" destOrd="0" presId="urn:microsoft.com/office/officeart/2005/8/layout/target3"/>
    <dgm:cxn modelId="{380389B5-F541-4D81-93BB-1CA8FABE4DA0}" type="presParOf" srcId="{FE47432B-CA46-450C-8D8F-66C300A95B52}" destId="{F7B3C0B7-F0F7-4F49-B02C-3630F8C5FAE5}" srcOrd="5" destOrd="0" presId="urn:microsoft.com/office/officeart/2005/8/layout/target3"/>
    <dgm:cxn modelId="{36AFCFE0-AD0A-4A89-AEB5-753AB3CF2E93}" type="presParOf" srcId="{FE47432B-CA46-450C-8D8F-66C300A95B52}" destId="{C9DA9446-E2D3-4F6A-8960-3CADFBF870B8}" srcOrd="6" destOrd="0" presId="urn:microsoft.com/office/officeart/2005/8/layout/target3"/>
    <dgm:cxn modelId="{5FBAB6C8-F9CB-4402-9761-53E0DCB35238}" type="presParOf" srcId="{FE47432B-CA46-450C-8D8F-66C300A95B52}" destId="{9726EC6F-D322-4CD3-B489-1BE3DF7CE70B}" srcOrd="7" destOrd="0" presId="urn:microsoft.com/office/officeart/2005/8/layout/target3"/>
    <dgm:cxn modelId="{C2FCA489-57C3-4F97-B3ED-B8AA61AC94BB}" type="presParOf" srcId="{FE47432B-CA46-450C-8D8F-66C300A95B52}" destId="{645AA564-2E9E-4954-AD87-AE01782CEC59}" srcOrd="8" destOrd="0" presId="urn:microsoft.com/office/officeart/2005/8/layout/target3"/>
    <dgm:cxn modelId="{925D0E4E-F798-4340-AEF2-443FE52AEE30}" type="presParOf" srcId="{FE47432B-CA46-450C-8D8F-66C300A95B52}" destId="{8538CAC4-6A86-42B8-B5AF-2FF155DB9D02}" srcOrd="9" destOrd="0" presId="urn:microsoft.com/office/officeart/2005/8/layout/target3"/>
    <dgm:cxn modelId="{C3A0347D-7136-4BBC-861D-31BCA1969B23}" type="presParOf" srcId="{FE47432B-CA46-450C-8D8F-66C300A95B52}" destId="{26FD6024-A07F-46D0-8BC0-B5E595C5673D}" srcOrd="10" destOrd="0" presId="urn:microsoft.com/office/officeart/2005/8/layout/target3"/>
    <dgm:cxn modelId="{ACF81512-E029-4447-8095-264995BFB206}" type="presParOf" srcId="{FE47432B-CA46-450C-8D8F-66C300A95B52}" destId="{E73F1C26-6DCD-4001-88B9-355E01E2BCE7}" srcOrd="11" destOrd="0" presId="urn:microsoft.com/office/officeart/2005/8/layout/target3"/>
    <dgm:cxn modelId="{B9F0B1A1-7D87-4B26-90A9-A6D5C903B8BB}" type="presParOf" srcId="{FE47432B-CA46-450C-8D8F-66C300A95B52}" destId="{8E23E229-92FC-49D1-B5FE-0303176B8A4E}" srcOrd="12" destOrd="0" presId="urn:microsoft.com/office/officeart/2005/8/layout/target3"/>
    <dgm:cxn modelId="{0F75AD1A-39EA-4A73-A33D-304FA45785D0}" type="presParOf" srcId="{FE47432B-CA46-450C-8D8F-66C300A95B52}" destId="{8467D0EB-87A2-4285-8ACA-0398EFBF29BC}" srcOrd="13" destOrd="0" presId="urn:microsoft.com/office/officeart/2005/8/layout/target3"/>
    <dgm:cxn modelId="{93E9D658-516D-4489-850D-610E219ADCC9}" type="presParOf" srcId="{FE47432B-CA46-450C-8D8F-66C300A95B52}" destId="{DBA8199F-D892-4A8E-A352-2B7844050E09}" srcOrd="14" destOrd="0" presId="urn:microsoft.com/office/officeart/2005/8/layout/target3"/>
    <dgm:cxn modelId="{5DBAF8F8-42CA-4985-A688-71F9619A2CB7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8780E-99F9-4874-BACE-F9CE696E923D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DB9A5-8C49-4FCD-AEDC-CEC4655103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8780E-99F9-4874-BACE-F9CE696E923D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DB9A5-8C49-4FCD-AEDC-CEC4655103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8780E-99F9-4874-BACE-F9CE696E923D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DB9A5-8C49-4FCD-AEDC-CEC4655103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8780E-99F9-4874-BACE-F9CE696E923D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DB9A5-8C49-4FCD-AEDC-CEC4655103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8780E-99F9-4874-BACE-F9CE696E923D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DB9A5-8C49-4FCD-AEDC-CEC4655103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8780E-99F9-4874-BACE-F9CE696E923D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DB9A5-8C49-4FCD-AEDC-CEC4655103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8780E-99F9-4874-BACE-F9CE696E923D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DB9A5-8C49-4FCD-AEDC-CEC4655103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8780E-99F9-4874-BACE-F9CE696E923D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DB9A5-8C49-4FCD-AEDC-CEC4655103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8780E-99F9-4874-BACE-F9CE696E923D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DB9A5-8C49-4FCD-AEDC-CEC4655103E7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8780E-99F9-4874-BACE-F9CE696E923D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DB9A5-8C49-4FCD-AEDC-CEC4655103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8780E-99F9-4874-BACE-F9CE696E923D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DB9A5-8C49-4FCD-AEDC-CEC4655103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23E8780E-99F9-4874-BACE-F9CE696E923D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F9DB9A5-8C49-4FCD-AEDC-CEC4655103E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613" y="5589588"/>
            <a:ext cx="5407025" cy="1049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648913713"/>
              </p:ext>
            </p:extLst>
          </p:nvPr>
        </p:nvGraphicFramePr>
        <p:xfrm>
          <a:off x="1692275" y="2852738"/>
          <a:ext cx="7056784" cy="24368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Times New Roman" pitchFamily="18" charset="0"/>
                          <a:cs typeface="Times New Roman" pitchFamily="18" charset="0"/>
                        </a:rPr>
                        <a:t>VY_32_INOVACE_13_S17-Aj-4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leden 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Anna </a:t>
                      </a:r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Matějovicová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Anglický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Anglický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 pro 4.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Preposition</a:t>
                      </a:r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with</a:t>
                      </a:r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days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750" y="692150"/>
            <a:ext cx="8280400" cy="419100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011379372"/>
              </p:ext>
            </p:extLst>
          </p:nvPr>
        </p:nvGraphicFramePr>
        <p:xfrm>
          <a:off x="539750" y="3573463"/>
          <a:ext cx="8280920" cy="2560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smtClean="0">
                          <a:latin typeface="Times New Roman" pitchFamily="18" charset="0"/>
                          <a:cs typeface="Times New Roman" pitchFamily="18" charset="0"/>
                        </a:rPr>
                        <a:t>4.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list, 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Část prezentace je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zaměřena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824824187"/>
              </p:ext>
            </p:extLst>
          </p:nvPr>
        </p:nvGraphicFramePr>
        <p:xfrm>
          <a:off x="539750" y="1196975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slouží k  procvičení slovní zásoby – dny v týdnu. Dále slouží k nácviku správné předložky on, se kterou se dny vždy pojí.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pomocí hry dešifrují tajnou zprávu a jmenují dny v týdnu. Dále si zafixují předložku on jako jedinou možnou předložku se dny v týdnu.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41438" y="3938705"/>
            <a:ext cx="7117180" cy="1470025"/>
          </a:xfrm>
        </p:spPr>
        <p:txBody>
          <a:bodyPr/>
          <a:lstStyle/>
          <a:p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DAYS WITH CORRECT PREPOSITION</a:t>
            </a:r>
            <a:endParaRPr lang="cs-CZ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3518" y="5445224"/>
            <a:ext cx="7117180" cy="717404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</a:rPr>
              <a:t>Angličtina 4.třída</a:t>
            </a:r>
          </a:p>
          <a:p>
            <a:endParaRPr lang="cs-CZ" dirty="0" smtClean="0"/>
          </a:p>
        </p:txBody>
      </p:sp>
      <p:pic>
        <p:nvPicPr>
          <p:cNvPr id="1026" name="Picture 2" descr="C:\Users\pc\AppData\Local\Microsoft\Windows\Temporary Internet Files\Content.IE5\MA9X55Y8\MC9002921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32656"/>
            <a:ext cx="4464496" cy="36358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401690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04664"/>
            <a:ext cx="8424936" cy="924475"/>
          </a:xfrm>
        </p:spPr>
        <p:txBody>
          <a:bodyPr/>
          <a:lstStyle/>
          <a:p>
            <a:r>
              <a:rPr lang="cs-CZ" b="1" u="sng" dirty="0" smtClean="0"/>
              <a:t>Přepiš si tabulku do sešitu, vyčkávej tajnou zprávu a plň úkoly</a:t>
            </a:r>
            <a:endParaRPr lang="cs-CZ" b="1" u="sng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113468307"/>
              </p:ext>
            </p:extLst>
          </p:nvPr>
        </p:nvGraphicFramePr>
        <p:xfrm>
          <a:off x="467544" y="1797152"/>
          <a:ext cx="7920880" cy="3977640"/>
        </p:xfrm>
        <a:graphic>
          <a:graphicData uri="http://schemas.openxmlformats.org/drawingml/2006/table">
            <a:tbl>
              <a:tblPr/>
              <a:tblGrid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</a:tblGrid>
              <a:tr h="465282"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34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17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85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89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77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5282"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B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G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J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2345"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5282"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27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54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44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68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73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74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60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5282"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Q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2345"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65282"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93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100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65282"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W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X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</a:t>
                      </a:r>
                      <a:endParaRPr lang="cs-CZ" sz="3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Z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2049" name="Picture 1" descr="C:\Users\pc\AppData\Local\Microsoft\Windows\Temporary Internet Files\Content.IE5\Z6XMDLRT\MC9002377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581127"/>
            <a:ext cx="3096344" cy="207769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719693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941376496"/>
              </p:ext>
            </p:extLst>
          </p:nvPr>
        </p:nvGraphicFramePr>
        <p:xfrm>
          <a:off x="467544" y="1628800"/>
          <a:ext cx="7124702" cy="2176415"/>
        </p:xfrm>
        <a:graphic>
          <a:graphicData uri="http://schemas.openxmlformats.org/drawingml/2006/table">
            <a:tbl>
              <a:tblPr/>
              <a:tblGrid>
                <a:gridCol w="548054"/>
                <a:gridCol w="548054"/>
                <a:gridCol w="548054"/>
                <a:gridCol w="548054"/>
                <a:gridCol w="548054"/>
                <a:gridCol w="548054"/>
                <a:gridCol w="548054"/>
                <a:gridCol w="548054"/>
                <a:gridCol w="548054"/>
                <a:gridCol w="548054"/>
                <a:gridCol w="548054"/>
                <a:gridCol w="548054"/>
                <a:gridCol w="548054"/>
              </a:tblGrid>
              <a:tr h="171267"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563" marR="8563" marT="85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63" marR="8563" marT="85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563" marR="8563" marT="85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63" marR="8563" marT="85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563" marR="8563" marT="85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63" marR="8563" marT="85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563" marR="8563" marT="85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63" marR="8563" marT="85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563" marR="8563" marT="85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63" marR="8563" marT="85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563" marR="8563" marT="85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63" marR="8563" marT="85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563" marR="8563" marT="85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1267"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74</a:t>
                      </a:r>
                    </a:p>
                  </a:txBody>
                  <a:tcPr marL="8563" marR="8563" marT="856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63" marR="8563" marT="85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13</a:t>
                      </a:r>
                    </a:p>
                  </a:txBody>
                  <a:tcPr marL="8563" marR="8563" marT="856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63" marR="8563" marT="85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93</a:t>
                      </a:r>
                    </a:p>
                  </a:txBody>
                  <a:tcPr marL="8563" marR="8563" marT="856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63" marR="8563" marT="85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34</a:t>
                      </a:r>
                    </a:p>
                  </a:txBody>
                  <a:tcPr marL="8563" marR="8563" marT="856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63" marR="8563" marT="85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13</a:t>
                      </a:r>
                    </a:p>
                  </a:txBody>
                  <a:tcPr marL="8563" marR="8563" marT="856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63" marR="8563" marT="85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93</a:t>
                      </a:r>
                    </a:p>
                  </a:txBody>
                  <a:tcPr marL="8563" marR="8563" marT="856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63" marR="8563" marT="85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74</a:t>
                      </a:r>
                    </a:p>
                  </a:txBody>
                  <a:tcPr marL="8563" marR="8563" marT="856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71267"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63" marR="8563" marT="85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63" marR="8563" marT="85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63" marR="8563" marT="85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63" marR="8563" marT="85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63" marR="8563" marT="85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63" marR="8563" marT="85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63" marR="8563" marT="85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63" marR="8563" marT="85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63" marR="8563" marT="85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63" marR="8563" marT="85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63" marR="8563" marT="85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63" marR="8563" marT="85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63" marR="8563" marT="85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71267"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563" marR="8563" marT="85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63" marR="8563" marT="85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563" marR="8563" marT="85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63" marR="8563" marT="85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563" marR="8563" marT="85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63" marR="8563" marT="85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563" marR="8563" marT="85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63" marR="8563" marT="85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563" marR="8563" marT="85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63" marR="8563" marT="85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563" marR="8563" marT="85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63" marR="8563" marT="85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8563" marR="8563" marT="85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1267"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89</a:t>
                      </a:r>
                    </a:p>
                  </a:txBody>
                  <a:tcPr marL="8563" marR="8563" marT="856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63" marR="8563" marT="85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49</a:t>
                      </a:r>
                    </a:p>
                  </a:txBody>
                  <a:tcPr marL="8563" marR="8563" marT="856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63" marR="8563" marT="85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13</a:t>
                      </a:r>
                    </a:p>
                  </a:txBody>
                  <a:tcPr marL="8563" marR="8563" marT="856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63" marR="8563" marT="85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20</a:t>
                      </a:r>
                    </a:p>
                  </a:txBody>
                  <a:tcPr marL="8563" marR="8563" marT="856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63" marR="8563" marT="85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40</a:t>
                      </a:r>
                    </a:p>
                  </a:txBody>
                  <a:tcPr marL="8563" marR="8563" marT="856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63" marR="8563" marT="85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40</a:t>
                      </a:r>
                    </a:p>
                  </a:txBody>
                  <a:tcPr marL="8563" marR="8563" marT="856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63" marR="8563" marT="8563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19</a:t>
                      </a:r>
                    </a:p>
                  </a:txBody>
                  <a:tcPr marL="8563" marR="8563" marT="8563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125113" cy="924475"/>
          </a:xfrm>
        </p:spPr>
        <p:txBody>
          <a:bodyPr/>
          <a:lstStyle/>
          <a:p>
            <a:r>
              <a:rPr lang="cs-CZ" b="1" dirty="0" smtClean="0"/>
              <a:t>SECRET MESSAGE!</a:t>
            </a:r>
            <a:endParaRPr lang="cs-CZ" b="1" dirty="0"/>
          </a:p>
        </p:txBody>
      </p:sp>
      <p:sp>
        <p:nvSpPr>
          <p:cNvPr id="12" name="Ovál 11"/>
          <p:cNvSpPr/>
          <p:nvPr/>
        </p:nvSpPr>
        <p:spPr>
          <a:xfrm>
            <a:off x="275629" y="1268760"/>
            <a:ext cx="792088" cy="720080"/>
          </a:xfrm>
          <a:prstGeom prst="ellipse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403648" y="1268760"/>
            <a:ext cx="792088" cy="720080"/>
          </a:xfrm>
          <a:prstGeom prst="ellipse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14" name="Ovál 13"/>
          <p:cNvSpPr/>
          <p:nvPr/>
        </p:nvSpPr>
        <p:spPr>
          <a:xfrm>
            <a:off x="2555776" y="1268760"/>
            <a:ext cx="792088" cy="720080"/>
          </a:xfrm>
          <a:prstGeom prst="ellipse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Y</a:t>
            </a:r>
          </a:p>
        </p:txBody>
      </p:sp>
      <p:sp>
        <p:nvSpPr>
          <p:cNvPr id="15" name="Ovál 14"/>
          <p:cNvSpPr/>
          <p:nvPr/>
        </p:nvSpPr>
        <p:spPr>
          <a:xfrm>
            <a:off x="3635896" y="1268760"/>
            <a:ext cx="792088" cy="720080"/>
          </a:xfrm>
          <a:prstGeom prst="ellipse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D</a:t>
            </a:r>
          </a:p>
        </p:txBody>
      </p:sp>
      <p:sp>
        <p:nvSpPr>
          <p:cNvPr id="16" name="Ovál 15"/>
          <p:cNvSpPr/>
          <p:nvPr/>
        </p:nvSpPr>
        <p:spPr>
          <a:xfrm>
            <a:off x="4644008" y="1268760"/>
            <a:ext cx="792088" cy="720080"/>
          </a:xfrm>
          <a:prstGeom prst="ellipse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5796136" y="1268760"/>
            <a:ext cx="792088" cy="720080"/>
          </a:xfrm>
          <a:prstGeom prst="ellipse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Y</a:t>
            </a:r>
          </a:p>
        </p:txBody>
      </p:sp>
      <p:sp>
        <p:nvSpPr>
          <p:cNvPr id="18" name="Ovál 17"/>
          <p:cNvSpPr/>
          <p:nvPr/>
        </p:nvSpPr>
        <p:spPr>
          <a:xfrm>
            <a:off x="6876256" y="1268760"/>
            <a:ext cx="792088" cy="720080"/>
          </a:xfrm>
          <a:prstGeom prst="ellipse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275629" y="2564904"/>
            <a:ext cx="792088" cy="720080"/>
          </a:xfrm>
          <a:prstGeom prst="ellipse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I</a:t>
            </a:r>
          </a:p>
        </p:txBody>
      </p:sp>
      <p:sp>
        <p:nvSpPr>
          <p:cNvPr id="20" name="Ovál 19"/>
          <p:cNvSpPr/>
          <p:nvPr/>
        </p:nvSpPr>
        <p:spPr>
          <a:xfrm>
            <a:off x="1403648" y="2564904"/>
            <a:ext cx="792088" cy="720080"/>
          </a:xfrm>
          <a:prstGeom prst="ellipse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N</a:t>
            </a:r>
          </a:p>
        </p:txBody>
      </p:sp>
      <p:sp>
        <p:nvSpPr>
          <p:cNvPr id="21" name="Ovál 20"/>
          <p:cNvSpPr/>
          <p:nvPr/>
        </p:nvSpPr>
        <p:spPr>
          <a:xfrm>
            <a:off x="2555776" y="2564904"/>
            <a:ext cx="792088" cy="720080"/>
          </a:xfrm>
          <a:prstGeom prst="ellipse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22" name="Ovál 21"/>
          <p:cNvSpPr/>
          <p:nvPr/>
        </p:nvSpPr>
        <p:spPr>
          <a:xfrm>
            <a:off x="3635896" y="2564904"/>
            <a:ext cx="792088" cy="720080"/>
          </a:xfrm>
          <a:prstGeom prst="ellipse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W</a:t>
            </a:r>
          </a:p>
        </p:txBody>
      </p:sp>
      <p:sp>
        <p:nvSpPr>
          <p:cNvPr id="23" name="Ovál 22"/>
          <p:cNvSpPr/>
          <p:nvPr/>
        </p:nvSpPr>
        <p:spPr>
          <a:xfrm>
            <a:off x="4788024" y="2564904"/>
            <a:ext cx="792088" cy="720080"/>
          </a:xfrm>
          <a:prstGeom prst="ellipse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5830500" y="2564904"/>
            <a:ext cx="792088" cy="720080"/>
          </a:xfrm>
          <a:prstGeom prst="ellipse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25" name="Ovál 24"/>
          <p:cNvSpPr/>
          <p:nvPr/>
        </p:nvSpPr>
        <p:spPr>
          <a:xfrm>
            <a:off x="6924474" y="2564904"/>
            <a:ext cx="792088" cy="720080"/>
          </a:xfrm>
          <a:prstGeom prst="ellipse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K</a:t>
            </a:r>
          </a:p>
        </p:txBody>
      </p:sp>
      <p:sp>
        <p:nvSpPr>
          <p:cNvPr id="26" name="Nadpis 1"/>
          <p:cNvSpPr txBox="1">
            <a:spLocks/>
          </p:cNvSpPr>
          <p:nvPr/>
        </p:nvSpPr>
        <p:spPr>
          <a:xfrm>
            <a:off x="214994" y="4437112"/>
            <a:ext cx="8858027" cy="201622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SUNDAY				WEDNESDAY		SATURDAY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MONDAY  			THURSDAY			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TUESDAY			FRIDAY</a:t>
            </a:r>
            <a:endParaRPr lang="cs-CZ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7" name="Picture 5" descr="C:\Users\Aja\AppData\Local\Microsoft\Windows\Temporary Internet Files\Content.IE5\24U6KV5S\MC90042417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7596336" y="260648"/>
            <a:ext cx="1295400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 descr="C:\Users\Aja\AppData\Local\Microsoft\Windows\Temporary Internet Files\Content.IE5\CXMKDN3Y\MC90023726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5229200"/>
            <a:ext cx="1294810" cy="128331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420797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1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9289032" cy="924475"/>
          </a:xfrm>
        </p:spPr>
        <p:txBody>
          <a:bodyPr/>
          <a:lstStyle/>
          <a:p>
            <a:r>
              <a:rPr lang="cs-CZ" b="1" dirty="0" smtClean="0"/>
              <a:t>NEZAPOMEŇ – </a:t>
            </a:r>
            <a:br>
              <a:rPr lang="cs-CZ" b="1" dirty="0" smtClean="0"/>
            </a:br>
            <a:r>
              <a:rPr lang="cs-CZ" b="1" dirty="0" smtClean="0"/>
              <a:t>DNY V TÝDNU MAJÍ VŽDY PŘEDLOŽKU</a:t>
            </a:r>
            <a:endParaRPr lang="cs-CZ" b="1" dirty="0"/>
          </a:p>
        </p:txBody>
      </p:sp>
      <p:sp>
        <p:nvSpPr>
          <p:cNvPr id="5" name="Ovál 4"/>
          <p:cNvSpPr/>
          <p:nvPr/>
        </p:nvSpPr>
        <p:spPr>
          <a:xfrm>
            <a:off x="1331640" y="1412776"/>
            <a:ext cx="1440160" cy="122413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AT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3563888" y="1412776"/>
            <a:ext cx="1440160" cy="122413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IN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6156176" y="1414945"/>
            <a:ext cx="1728192" cy="122413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ON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55503" y="3140968"/>
            <a:ext cx="2664296" cy="864096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ON SUNDAY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81724" y="4157464"/>
            <a:ext cx="2664296" cy="864096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ON MONDAY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81724" y="5301208"/>
            <a:ext cx="2664296" cy="864096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ON TUESDAY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347864" y="3095391"/>
            <a:ext cx="2664296" cy="864096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ON WEDNESDAY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347864" y="4164391"/>
            <a:ext cx="2664296" cy="864096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ON THURSDAY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373907" y="5335844"/>
            <a:ext cx="2664296" cy="864096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ON FRIDAY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300192" y="3622964"/>
            <a:ext cx="2664296" cy="864096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ON SATURDAY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16" name="Picture 5" descr="C:\Users\Aja\AppData\Local\Microsoft\Windows\Temporary Internet Files\Content.IE5\24U6KV5S\MC90042417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7020272" y="4797152"/>
            <a:ext cx="1295400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1382477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125113" cy="924475"/>
          </a:xfrm>
        </p:spPr>
        <p:txBody>
          <a:bodyPr/>
          <a:lstStyle/>
          <a:p>
            <a:r>
              <a:rPr lang="cs-CZ" b="1" dirty="0" smtClean="0"/>
              <a:t>NAJDI K VĚTĚ SPRÁVNÝ OBRÁZEK.</a:t>
            </a:r>
            <a:endParaRPr lang="cs-CZ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481799589"/>
              </p:ext>
            </p:extLst>
          </p:nvPr>
        </p:nvGraphicFramePr>
        <p:xfrm>
          <a:off x="497031" y="1293956"/>
          <a:ext cx="2986286" cy="5187315"/>
        </p:xfrm>
        <a:graphic>
          <a:graphicData uri="http://schemas.openxmlformats.org/drawingml/2006/table">
            <a:tbl>
              <a:tblPr/>
              <a:tblGrid>
                <a:gridCol w="2986286"/>
              </a:tblGrid>
              <a:tr h="591815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1" u="none" strike="noStrike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RUNNING</a:t>
                      </a:r>
                    </a:p>
                    <a:p>
                      <a:pPr algn="ctr" fontAlgn="b"/>
                      <a:r>
                        <a:rPr lang="cs-CZ" sz="2400" b="1" i="1" u="none" strike="noStrike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IN THE PARK</a:t>
                      </a:r>
                      <a:endParaRPr lang="cs-CZ" sz="2400" b="1" i="1" u="none" strike="noStrike" dirty="0">
                        <a:solidFill>
                          <a:schemeClr val="accent2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1815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1" u="none" strike="noStrike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GOING TO </a:t>
                      </a:r>
                      <a:endParaRPr lang="cs-CZ" sz="2400" b="1" i="1" u="none" strike="noStrike" dirty="0" smtClean="0">
                        <a:solidFill>
                          <a:schemeClr val="accent2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libri"/>
                      </a:endParaRPr>
                    </a:p>
                    <a:p>
                      <a:pPr algn="ctr" fontAlgn="b"/>
                      <a:r>
                        <a:rPr lang="cs-CZ" sz="2400" b="1" i="1" u="none" strike="noStrike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THE </a:t>
                      </a:r>
                      <a:r>
                        <a:rPr lang="cs-CZ" sz="2400" b="1" i="1" u="none" strike="noStrike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CINEMA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1815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1" u="none" strike="noStrike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LUNCH </a:t>
                      </a:r>
                      <a:endParaRPr lang="cs-CZ" sz="2400" b="1" i="1" u="none" strike="noStrike" dirty="0" smtClean="0">
                        <a:solidFill>
                          <a:schemeClr val="accent2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libri"/>
                      </a:endParaRPr>
                    </a:p>
                    <a:p>
                      <a:pPr algn="ctr" fontAlgn="b"/>
                      <a:r>
                        <a:rPr lang="cs-CZ" sz="2400" b="1" i="1" u="none" strike="noStrike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WITH </a:t>
                      </a:r>
                      <a:r>
                        <a:rPr lang="cs-CZ" sz="2400" b="1" i="1" u="none" strike="noStrike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MUM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1815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1" u="none" strike="noStrike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ENGLISH </a:t>
                      </a:r>
                      <a:endParaRPr lang="cs-CZ" sz="2400" b="1" i="1" u="none" strike="noStrike" dirty="0" smtClean="0">
                        <a:solidFill>
                          <a:schemeClr val="accent2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libri"/>
                      </a:endParaRPr>
                    </a:p>
                    <a:p>
                      <a:pPr algn="ctr" fontAlgn="b"/>
                      <a:r>
                        <a:rPr lang="cs-CZ" sz="2400" b="1" i="1" u="none" strike="noStrike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TEST</a:t>
                      </a:r>
                      <a:endParaRPr lang="cs-CZ" sz="2400" b="1" i="1" u="none" strike="noStrike" dirty="0">
                        <a:solidFill>
                          <a:schemeClr val="accent2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1815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1" u="none" strike="noStrike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DANCING WITH ELIZABETH</a:t>
                      </a:r>
                      <a:endParaRPr lang="cs-CZ" sz="2400" b="1" i="1" u="none" strike="noStrike" dirty="0">
                        <a:solidFill>
                          <a:schemeClr val="accent2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1815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1" u="none" strike="noStrike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PLAYING</a:t>
                      </a:r>
                    </a:p>
                    <a:p>
                      <a:pPr algn="ctr" fontAlgn="b"/>
                      <a:r>
                        <a:rPr lang="cs-CZ" sz="2400" b="1" i="1" u="none" strike="noStrike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TENNIS</a:t>
                      </a:r>
                      <a:endParaRPr lang="cs-CZ" sz="2400" b="1" i="1" u="none" strike="noStrike" dirty="0">
                        <a:solidFill>
                          <a:schemeClr val="accent2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1815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1" u="none" strike="noStrike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SWIMMING</a:t>
                      </a:r>
                    </a:p>
                    <a:p>
                      <a:pPr algn="ctr" fontAlgn="b"/>
                      <a:r>
                        <a:rPr lang="cs-CZ" sz="2400" b="1" i="1" u="none" strike="noStrike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WITH JOHN AND KEVIN</a:t>
                      </a:r>
                      <a:endParaRPr lang="cs-CZ" sz="2400" b="1" i="1" u="none" strike="noStrike" dirty="0">
                        <a:solidFill>
                          <a:schemeClr val="accent2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7170" name="Picture 2" descr="C:\Users\pc\AppData\Local\Microsoft\Windows\Temporary Internet Files\Content.IE5\U1BGTQ63\MC9003433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8199"/>
            <a:ext cx="1795882" cy="179953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pc\AppData\Local\Microsoft\Windows\Temporary Internet Files\Content.IE5\J8S85S3V\MC9003976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5477" y="692696"/>
            <a:ext cx="1983334" cy="184343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pc\AppData\Local\Microsoft\Windows\Temporary Internet Files\Content.IE5\U1BGTQ63\MC90002445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716" y="3284984"/>
            <a:ext cx="2184989" cy="158417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Users\pc\AppData\Local\Microsoft\Windows\Temporary Internet Files\Content.IE5\Z6XMDLRT\MC90041217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9023" y="4656259"/>
            <a:ext cx="1758950" cy="19875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C:\Users\pc\AppData\Local\Microsoft\Windows\Temporary Internet Files\Content.IE5\GFAKLCBX\MC90029594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4285" y="5168025"/>
            <a:ext cx="1837853" cy="151042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7" name="Picture 9" descr="C:\Users\pc\AppData\Local\Microsoft\Windows\Temporary Internet Files\Content.IE5\U1BGTQ63\MC90039812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8648" y="2605638"/>
            <a:ext cx="1677924" cy="181325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C:\Users\pc\AppData\Local\Microsoft\Windows\Temporary Internet Files\Content.IE5\B23X3NDG\MC90035887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3130" y="1436887"/>
            <a:ext cx="1649578" cy="187726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>
            <a:off x="3275856" y="1837738"/>
            <a:ext cx="1512168" cy="3812296"/>
          </a:xfrm>
          <a:prstGeom prst="line">
            <a:avLst/>
          </a:prstGeom>
          <a:ln w="60325">
            <a:solidFill>
              <a:srgbClr val="C00000">
                <a:alpha val="81000"/>
              </a:srgb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3325610" y="2375518"/>
            <a:ext cx="3622654" cy="3274516"/>
          </a:xfrm>
          <a:prstGeom prst="line">
            <a:avLst/>
          </a:prstGeom>
          <a:ln w="60325">
            <a:solidFill>
              <a:srgbClr val="C00000">
                <a:alpha val="81000"/>
              </a:srgb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332564" y="3045704"/>
            <a:ext cx="3615700" cy="1031368"/>
          </a:xfrm>
          <a:prstGeom prst="line">
            <a:avLst/>
          </a:prstGeom>
          <a:ln w="60325">
            <a:solidFill>
              <a:srgbClr val="C00000">
                <a:alpha val="81000"/>
              </a:srgb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2519772" y="3743886"/>
            <a:ext cx="2268252" cy="333186"/>
          </a:xfrm>
          <a:prstGeom prst="line">
            <a:avLst/>
          </a:prstGeom>
          <a:ln w="60325">
            <a:solidFill>
              <a:srgbClr val="C00000">
                <a:alpha val="81000"/>
              </a:srgb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2820246" y="1614411"/>
            <a:ext cx="1388777" cy="2921563"/>
          </a:xfrm>
          <a:prstGeom prst="line">
            <a:avLst/>
          </a:prstGeom>
          <a:ln w="60325">
            <a:solidFill>
              <a:srgbClr val="C00000">
                <a:alpha val="81000"/>
              </a:srgb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V="1">
            <a:off x="2672172" y="2204864"/>
            <a:ext cx="3556012" cy="3111984"/>
          </a:xfrm>
          <a:prstGeom prst="line">
            <a:avLst/>
          </a:prstGeom>
          <a:ln w="60325">
            <a:solidFill>
              <a:srgbClr val="C00000">
                <a:alpha val="81000"/>
              </a:srgb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2954522" y="1614411"/>
            <a:ext cx="4929846" cy="4550893"/>
          </a:xfrm>
          <a:prstGeom prst="line">
            <a:avLst/>
          </a:prstGeom>
          <a:ln w="60325">
            <a:solidFill>
              <a:srgbClr val="C00000">
                <a:alpha val="81000"/>
              </a:srgb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72400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392875013"/>
              </p:ext>
            </p:extLst>
          </p:nvPr>
        </p:nvGraphicFramePr>
        <p:xfrm>
          <a:off x="755576" y="1916832"/>
          <a:ext cx="7967913" cy="4104457"/>
        </p:xfrm>
        <a:graphic>
          <a:graphicData uri="http://schemas.openxmlformats.org/drawingml/2006/table">
            <a:tbl>
              <a:tblPr/>
              <a:tblGrid>
                <a:gridCol w="2639322"/>
                <a:gridCol w="547844"/>
                <a:gridCol w="100228"/>
                <a:gridCol w="4632298"/>
                <a:gridCol w="48221"/>
              </a:tblGrid>
              <a:tr h="586351">
                <a:tc>
                  <a:txBody>
                    <a:bodyPr/>
                    <a:lstStyle/>
                    <a:p>
                      <a:pPr algn="ctr" fontAlgn="b"/>
                      <a:r>
                        <a:rPr lang="cs-CZ" sz="3000" b="1" i="0" u="none" strike="noStrike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MONDAY</a:t>
                      </a:r>
                      <a:endParaRPr lang="cs-CZ" sz="3000" b="1" i="0" u="none" strike="noStrike" dirty="0">
                        <a:solidFill>
                          <a:schemeClr val="accent2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1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RUNNING</a:t>
                      </a:r>
                      <a:r>
                        <a:rPr lang="cs-CZ" sz="2800" b="1" i="1" u="none" strike="noStrike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 </a:t>
                      </a:r>
                      <a:r>
                        <a:rPr lang="cs-CZ" sz="2800" b="1" i="1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IN THE PARK</a:t>
                      </a:r>
                      <a:endParaRPr lang="cs-CZ" sz="2800" b="1" i="1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86351">
                <a:tc>
                  <a:txBody>
                    <a:bodyPr/>
                    <a:lstStyle/>
                    <a:p>
                      <a:pPr algn="ctr" fontAlgn="b"/>
                      <a:r>
                        <a:rPr lang="cs-CZ" sz="3000" b="1" i="0" u="none" strike="noStrike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TUESDAY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1" u="none" strike="noStrike" dirty="0">
                          <a:solidFill>
                            <a:schemeClr val="tx2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GOING TO </a:t>
                      </a:r>
                      <a:r>
                        <a:rPr lang="cs-CZ" sz="2800" b="1" i="1" u="none" strike="noStrike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 </a:t>
                      </a:r>
                      <a:r>
                        <a:rPr lang="cs-CZ" sz="2800" b="1" i="1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THE </a:t>
                      </a:r>
                      <a:r>
                        <a:rPr lang="cs-CZ" sz="2800" b="1" i="1" u="none" strike="noStrike" dirty="0">
                          <a:solidFill>
                            <a:schemeClr val="tx2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CINEMA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86351">
                <a:tc>
                  <a:txBody>
                    <a:bodyPr/>
                    <a:lstStyle/>
                    <a:p>
                      <a:pPr algn="ctr" fontAlgn="b"/>
                      <a:r>
                        <a:rPr lang="cs-CZ" sz="3000" b="1" i="0" u="none" strike="noStrike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WEDNESDAY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1" u="none" strike="noStrike" dirty="0">
                          <a:solidFill>
                            <a:schemeClr val="tx2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LUNCH </a:t>
                      </a:r>
                      <a:r>
                        <a:rPr lang="cs-CZ" sz="2800" b="1" i="1" u="none" strike="noStrike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 </a:t>
                      </a:r>
                      <a:r>
                        <a:rPr lang="cs-CZ" sz="2800" b="1" i="1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WITH </a:t>
                      </a:r>
                      <a:r>
                        <a:rPr lang="cs-CZ" sz="2800" b="1" i="1" u="none" strike="noStrike" dirty="0">
                          <a:solidFill>
                            <a:schemeClr val="tx2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MUM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86351">
                <a:tc>
                  <a:txBody>
                    <a:bodyPr/>
                    <a:lstStyle/>
                    <a:p>
                      <a:pPr algn="ctr" fontAlgn="b"/>
                      <a:r>
                        <a:rPr lang="cs-CZ" sz="3000" b="1" i="0" u="none" strike="noStrike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THURSDAY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1" u="none" strike="noStrike" dirty="0">
                          <a:solidFill>
                            <a:schemeClr val="tx2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ENGLISH </a:t>
                      </a:r>
                      <a:r>
                        <a:rPr lang="cs-CZ" sz="2800" b="1" i="1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TEST</a:t>
                      </a:r>
                      <a:endParaRPr lang="cs-CZ" sz="2800" b="1" i="1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86351">
                <a:tc>
                  <a:txBody>
                    <a:bodyPr/>
                    <a:lstStyle/>
                    <a:p>
                      <a:pPr algn="ctr" fontAlgn="b"/>
                      <a:r>
                        <a:rPr lang="cs-CZ" sz="3000" b="1" i="0" u="none" strike="noStrike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FRIDAY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1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CONCERT</a:t>
                      </a:r>
                      <a:r>
                        <a:rPr lang="cs-CZ" sz="2800" b="1" i="1" u="none" strike="noStrike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 </a:t>
                      </a:r>
                      <a:r>
                        <a:rPr lang="cs-CZ" sz="2800" b="1" i="1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WITH</a:t>
                      </a:r>
                      <a:r>
                        <a:rPr lang="cs-CZ" sz="2800" b="1" i="1" u="none" strike="noStrike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 ALISON</a:t>
                      </a:r>
                      <a:endParaRPr lang="cs-CZ" sz="2800" b="1" i="1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86351">
                <a:tc>
                  <a:txBody>
                    <a:bodyPr/>
                    <a:lstStyle/>
                    <a:p>
                      <a:pPr algn="ctr" fontAlgn="b"/>
                      <a:r>
                        <a:rPr lang="cs-CZ" sz="3000" b="1" i="0" u="none" strike="noStrike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SATURDAY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1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PLAYING</a:t>
                      </a:r>
                      <a:r>
                        <a:rPr lang="cs-CZ" sz="2800" b="1" i="1" u="none" strike="noStrike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 </a:t>
                      </a:r>
                      <a:r>
                        <a:rPr lang="cs-CZ" sz="2800" b="1" i="1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TENNIS</a:t>
                      </a:r>
                      <a:endParaRPr lang="cs-CZ" sz="2800" b="1" i="1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86351">
                <a:tc>
                  <a:txBody>
                    <a:bodyPr/>
                    <a:lstStyle/>
                    <a:p>
                      <a:pPr algn="ctr" fontAlgn="b"/>
                      <a:r>
                        <a:rPr lang="cs-CZ" sz="3000" b="1" i="0" u="none" strike="noStrike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SUNDAY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1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SWIMMING</a:t>
                      </a:r>
                      <a:r>
                        <a:rPr lang="cs-CZ" sz="2800" b="1" i="1" u="none" strike="noStrike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 </a:t>
                      </a:r>
                      <a:r>
                        <a:rPr lang="cs-CZ" sz="2800" b="1" i="1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libri"/>
                        </a:rPr>
                        <a:t>WITH JOHN</a:t>
                      </a:r>
                      <a:endParaRPr lang="cs-CZ" sz="2800" b="1" i="1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424936" cy="1296144"/>
          </a:xfrm>
        </p:spPr>
        <p:txBody>
          <a:bodyPr/>
          <a:lstStyle/>
          <a:p>
            <a:r>
              <a:rPr lang="cs-CZ" sz="3000" b="1" dirty="0" smtClean="0"/>
              <a:t>PODÍVEJ SE DO TOMOVA </a:t>
            </a:r>
            <a:br>
              <a:rPr lang="cs-CZ" sz="3000" b="1" dirty="0" smtClean="0"/>
            </a:br>
            <a:r>
              <a:rPr lang="cs-CZ" sz="3000" b="1" dirty="0" smtClean="0"/>
              <a:t>KALENDÁŘE. POTÉ ZODPOVĚZ OTÁZKY.</a:t>
            </a:r>
            <a:endParaRPr lang="cs-CZ" sz="3000" b="1" dirty="0"/>
          </a:p>
        </p:txBody>
      </p:sp>
      <p:pic>
        <p:nvPicPr>
          <p:cNvPr id="4" name="Picture 5" descr="C:\Users\Aja\AppData\Local\Microsoft\Windows\Temporary Internet Files\Content.IE5\24U6KV5S\MC90042417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7668344" y="188640"/>
            <a:ext cx="1295400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3227560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4"/>
            <a:ext cx="7125112" cy="6120680"/>
          </a:xfrm>
        </p:spPr>
        <p:txBody>
          <a:bodyPr>
            <a:normAutofit fontScale="92500" lnSpcReduction="10000"/>
          </a:bodyPr>
          <a:lstStyle/>
          <a:p>
            <a:r>
              <a:rPr lang="cs-CZ" sz="2800" dirty="0" smtClean="0"/>
              <a:t>WHEN DOES TOM SWIM?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 smtClean="0"/>
              <a:t>WHEN DOES TOM RUN?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 smtClean="0"/>
              <a:t>WHAT DOES TOM DO ON TUESDAY?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 smtClean="0"/>
              <a:t>WHEN DOES TOM HAVE A LUNCH WITH MUM?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 smtClean="0"/>
              <a:t>WHAT DOES TOM DO ON FRIDAY?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 smtClean="0"/>
              <a:t>WHEN DOES TOM PLAY TENNIS?</a:t>
            </a:r>
            <a:endParaRPr lang="cs-CZ" sz="2800" dirty="0"/>
          </a:p>
        </p:txBody>
      </p:sp>
      <p:sp>
        <p:nvSpPr>
          <p:cNvPr id="4" name="Ovál 3"/>
          <p:cNvSpPr/>
          <p:nvPr/>
        </p:nvSpPr>
        <p:spPr>
          <a:xfrm>
            <a:off x="5004048" y="260648"/>
            <a:ext cx="2664296" cy="936104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ON SUNDAY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4716016" y="1412776"/>
            <a:ext cx="2664296" cy="770059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ON MONDAY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6047656" y="2348880"/>
            <a:ext cx="3096344" cy="1008112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HE GOES TO THE CINEMA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5868144" y="3501008"/>
            <a:ext cx="3275856" cy="1008112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ON WEDNESDAY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5327576" y="4725144"/>
            <a:ext cx="3816424" cy="1008112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HE GOES TO THE CONCERT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012160" y="5849888"/>
            <a:ext cx="3131840" cy="1008112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ON SATURDAY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11" name="Picture 5" descr="C:\Users\Aja\AppData\Local\Microsoft\Windows\Temporary Internet Files\Content.IE5\24U6KV5S\MC90042417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7668344" y="188640"/>
            <a:ext cx="1295400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1925144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04664"/>
            <a:ext cx="8424936" cy="924475"/>
          </a:xfrm>
        </p:spPr>
        <p:txBody>
          <a:bodyPr/>
          <a:lstStyle/>
          <a:p>
            <a:r>
              <a:rPr lang="cs-CZ" b="1" u="sng" dirty="0" smtClean="0"/>
              <a:t>Pracovní list:</a:t>
            </a:r>
            <a:endParaRPr lang="cs-CZ" b="1" u="sng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113468307"/>
              </p:ext>
            </p:extLst>
          </p:nvPr>
        </p:nvGraphicFramePr>
        <p:xfrm>
          <a:off x="467544" y="1797152"/>
          <a:ext cx="7920880" cy="3977640"/>
        </p:xfrm>
        <a:graphic>
          <a:graphicData uri="http://schemas.openxmlformats.org/drawingml/2006/table">
            <a:tbl>
              <a:tblPr/>
              <a:tblGrid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</a:tblGrid>
              <a:tr h="465282"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34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17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85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89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77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5282"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B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G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J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2345"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5282"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27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54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44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68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73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74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60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5282"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Q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2345"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65282"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93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100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65282"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W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X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</a:t>
                      </a:r>
                      <a:endParaRPr lang="cs-CZ" sz="3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Z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719693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smtClean="0">
                <a:solidFill>
                  <a:srgbClr val="8C438F"/>
                </a:solidFill>
              </a:rPr>
              <a:t>Zdroje obrázků:</a:t>
            </a:r>
            <a:endParaRPr lang="cs-CZ" smtClean="0">
              <a:solidFill>
                <a:srgbClr val="8C438F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Klipart (volně ke stažení Microsoft Office)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80</TotalTime>
  <Words>484</Words>
  <Application>Microsoft Office PowerPoint</Application>
  <PresentationFormat>Předvádění na obrazovce (4:3)</PresentationFormat>
  <Paragraphs>248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Spring</vt:lpstr>
      <vt:lpstr>Snímek 1</vt:lpstr>
      <vt:lpstr>ANOTACE:</vt:lpstr>
      <vt:lpstr>DAYS WITH CORRECT PREPOSITION</vt:lpstr>
      <vt:lpstr>Přepiš si tabulku do sešitu, vyčkávej tajnou zprávu a plň úkoly</vt:lpstr>
      <vt:lpstr>SECRET MESSAGE!</vt:lpstr>
      <vt:lpstr>NEZAPOMEŇ –  DNY V TÝDNU MAJÍ VŽDY PŘEDLOŽKU</vt:lpstr>
      <vt:lpstr>NAJDI K VĚTĚ SPRÁVNÝ OBRÁZEK.</vt:lpstr>
      <vt:lpstr>PODÍVEJ SE DO TOMOVA  KALENDÁŘE. POTÉ ZODPOVĚZ OTÁZKY.</vt:lpstr>
      <vt:lpstr>Snímek 9</vt:lpstr>
      <vt:lpstr>Pracovní list:</vt:lpstr>
      <vt:lpstr>Zdroje obrázků:</vt:lpstr>
    </vt:vector>
  </TitlesOfParts>
  <Company>ZŠ a MŠ Hrádek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NUMBERS  AND  SPELLING</dc:title>
  <dc:creator>Aja</dc:creator>
  <cp:lastModifiedBy>ředitelka</cp:lastModifiedBy>
  <cp:revision>16</cp:revision>
  <dcterms:created xsi:type="dcterms:W3CDTF">2013-06-23T06:41:13Z</dcterms:created>
  <dcterms:modified xsi:type="dcterms:W3CDTF">2013-07-04T08:52:05Z</dcterms:modified>
</cp:coreProperties>
</file>