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86" r:id="rId2"/>
    <p:sldId id="28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80" r:id="rId21"/>
    <p:sldId id="281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2" r:id="rId30"/>
    <p:sldId id="283" r:id="rId31"/>
    <p:sldId id="284" r:id="rId32"/>
    <p:sldId id="290" r:id="rId33"/>
    <p:sldId id="288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7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97726F-0CD5-4DFF-9411-A00F08105792}" type="presOf" srcId="{130831A4-0540-4EC5-8F5A-93030E89D2D9}" destId="{F69CC921-512E-49F4-824C-A648EC5F27A5}" srcOrd="0" destOrd="0" presId="urn:microsoft.com/office/officeart/2005/8/layout/target3"/>
    <dgm:cxn modelId="{CA93F29B-993D-4DA3-8AC2-FFFC913AC6A6}" type="presOf" srcId="{1D8420EA-BFA0-403B-80F5-647FA396CC45}" destId="{8467D0EB-87A2-4285-8ACA-0398EFBF29BC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3D125337-F3A4-4216-8C22-DEFF00F8CD72}" type="presOf" srcId="{130831A4-0540-4EC5-8F5A-93030E89D2D9}" destId="{8E23E229-92FC-49D1-B5FE-0303176B8A4E}" srcOrd="1" destOrd="0" presId="urn:microsoft.com/office/officeart/2005/8/layout/target3"/>
    <dgm:cxn modelId="{6C35087A-2CE6-4FA6-BA01-6D7496BED5A2}" type="presOf" srcId="{100B6B2E-82E6-4C11-B19B-F2DB3A0EA64F}" destId="{645AA564-2E9E-4954-AD87-AE01782CEC59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DAF9DB20-4F8D-489E-B402-7208A3088C22}" type="presOf" srcId="{914700B9-77B5-440A-A438-DE98B6D4894D}" destId="{E73F1C26-6DCD-4001-88B9-355E01E2BCE7}" srcOrd="0" destOrd="0" presId="urn:microsoft.com/office/officeart/2005/8/layout/target3"/>
    <dgm:cxn modelId="{208A3825-CD61-4C67-8E47-A28E30A48245}" type="presOf" srcId="{100B6B2E-82E6-4C11-B19B-F2DB3A0EA64F}" destId="{DBA8199F-D892-4A8E-A352-2B7844050E09}" srcOrd="1" destOrd="0" presId="urn:microsoft.com/office/officeart/2005/8/layout/target3"/>
    <dgm:cxn modelId="{9D5648A7-E785-4CDF-853C-D15BB2AD94AE}" type="presOf" srcId="{27FE2D31-D344-4B63-A89A-A89AB0D9F3E3}" destId="{FE47432B-CA46-450C-8D8F-66C300A95B52}" srcOrd="0" destOrd="0" presId="urn:microsoft.com/office/officeart/2005/8/layout/target3"/>
    <dgm:cxn modelId="{83A4311A-44D5-488F-9A83-53CE7418901D}" type="presOf" srcId="{914700B9-77B5-440A-A438-DE98B6D4894D}" destId="{BD9AF279-D483-48F2-BBBD-45F8E8923512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BF75650B-F375-482A-A5DD-87D181A40671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D574E289-0F9C-4EAE-A5F0-930F01CB7A02}" type="presParOf" srcId="{FE47432B-CA46-450C-8D8F-66C300A95B52}" destId="{B522209E-30D0-49D6-A340-2D383A11C668}" srcOrd="0" destOrd="0" presId="urn:microsoft.com/office/officeart/2005/8/layout/target3"/>
    <dgm:cxn modelId="{07CB750B-0710-4543-9EF6-758208E8FA8E}" type="presParOf" srcId="{FE47432B-CA46-450C-8D8F-66C300A95B52}" destId="{ED5A8377-51D5-4DC5-B0E7-680166966720}" srcOrd="1" destOrd="0" presId="urn:microsoft.com/office/officeart/2005/8/layout/target3"/>
    <dgm:cxn modelId="{8894D41A-544C-45E6-B9CA-5396FC0BADE4}" type="presParOf" srcId="{FE47432B-CA46-450C-8D8F-66C300A95B52}" destId="{F69CC921-512E-49F4-824C-A648EC5F27A5}" srcOrd="2" destOrd="0" presId="urn:microsoft.com/office/officeart/2005/8/layout/target3"/>
    <dgm:cxn modelId="{6B912D82-C35A-4ED7-AE35-BD2DFBC56952}" type="presParOf" srcId="{FE47432B-CA46-450C-8D8F-66C300A95B52}" destId="{61C9CE18-EDA6-4EDF-BA1C-09779D38FBBF}" srcOrd="3" destOrd="0" presId="urn:microsoft.com/office/officeart/2005/8/layout/target3"/>
    <dgm:cxn modelId="{A4FDAB98-8EDD-4C68-8FDB-899DED4AFAD7}" type="presParOf" srcId="{FE47432B-CA46-450C-8D8F-66C300A95B52}" destId="{D60DEAAB-7AFE-435A-ACF6-18851E4B0426}" srcOrd="4" destOrd="0" presId="urn:microsoft.com/office/officeart/2005/8/layout/target3"/>
    <dgm:cxn modelId="{4E787987-446E-4727-A0E1-63D103101233}" type="presParOf" srcId="{FE47432B-CA46-450C-8D8F-66C300A95B52}" destId="{F7B3C0B7-F0F7-4F49-B02C-3630F8C5FAE5}" srcOrd="5" destOrd="0" presId="urn:microsoft.com/office/officeart/2005/8/layout/target3"/>
    <dgm:cxn modelId="{157B7C78-8707-43B8-8951-711ECBC29AD6}" type="presParOf" srcId="{FE47432B-CA46-450C-8D8F-66C300A95B52}" destId="{C9DA9446-E2D3-4F6A-8960-3CADFBF870B8}" srcOrd="6" destOrd="0" presId="urn:microsoft.com/office/officeart/2005/8/layout/target3"/>
    <dgm:cxn modelId="{91EFE760-A56D-4F8F-8AED-26B4682D3124}" type="presParOf" srcId="{FE47432B-CA46-450C-8D8F-66C300A95B52}" destId="{9726EC6F-D322-4CD3-B489-1BE3DF7CE70B}" srcOrd="7" destOrd="0" presId="urn:microsoft.com/office/officeart/2005/8/layout/target3"/>
    <dgm:cxn modelId="{25E76C21-25CF-42E2-800B-4F7F00F4A7A4}" type="presParOf" srcId="{FE47432B-CA46-450C-8D8F-66C300A95B52}" destId="{645AA564-2E9E-4954-AD87-AE01782CEC59}" srcOrd="8" destOrd="0" presId="urn:microsoft.com/office/officeart/2005/8/layout/target3"/>
    <dgm:cxn modelId="{4AEF3F33-D247-4977-A476-7EBB05C84241}" type="presParOf" srcId="{FE47432B-CA46-450C-8D8F-66C300A95B52}" destId="{8538CAC4-6A86-42B8-B5AF-2FF155DB9D02}" srcOrd="9" destOrd="0" presId="urn:microsoft.com/office/officeart/2005/8/layout/target3"/>
    <dgm:cxn modelId="{C12618AB-26B4-43A3-BF30-80409BAA4B2C}" type="presParOf" srcId="{FE47432B-CA46-450C-8D8F-66C300A95B52}" destId="{26FD6024-A07F-46D0-8BC0-B5E595C5673D}" srcOrd="10" destOrd="0" presId="urn:microsoft.com/office/officeart/2005/8/layout/target3"/>
    <dgm:cxn modelId="{B3637ABF-12B2-44A3-A5C0-14CA129EEC33}" type="presParOf" srcId="{FE47432B-CA46-450C-8D8F-66C300A95B52}" destId="{E73F1C26-6DCD-4001-88B9-355E01E2BCE7}" srcOrd="11" destOrd="0" presId="urn:microsoft.com/office/officeart/2005/8/layout/target3"/>
    <dgm:cxn modelId="{34D7F700-4B21-4DC8-8FC1-83A7A260BBCA}" type="presParOf" srcId="{FE47432B-CA46-450C-8D8F-66C300A95B52}" destId="{8E23E229-92FC-49D1-B5FE-0303176B8A4E}" srcOrd="12" destOrd="0" presId="urn:microsoft.com/office/officeart/2005/8/layout/target3"/>
    <dgm:cxn modelId="{772E68FF-5C92-46E9-B2BF-833860660512}" type="presParOf" srcId="{FE47432B-CA46-450C-8D8F-66C300A95B52}" destId="{8467D0EB-87A2-4285-8ACA-0398EFBF29BC}" srcOrd="13" destOrd="0" presId="urn:microsoft.com/office/officeart/2005/8/layout/target3"/>
    <dgm:cxn modelId="{31D6EB40-F84B-4860-A3FE-4EFA376C0DB7}" type="presParOf" srcId="{FE47432B-CA46-450C-8D8F-66C300A95B52}" destId="{DBA8199F-D892-4A8E-A352-2B7844050E09}" srcOrd="14" destOrd="0" presId="urn:microsoft.com/office/officeart/2005/8/layout/target3"/>
    <dgm:cxn modelId="{2D22A621-4EBC-44FB-8E14-FBB5F3001312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B53F7-068A-4D3B-A2A6-055FA53F3F1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6C586-FBC4-4983-A506-DF577E0EE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B6369C6-1CB5-44AC-A5FA-663227D2A7FC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203D164-A683-4472-A431-39E5D31D02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BELlZKpi1Z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VY_32_INOVACE_19_S17-Aj-4</a:t>
                      </a:r>
                      <a:endParaRPr lang="cs-CZ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Anglický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4.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Alphabet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practising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tabule,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je z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prezentace je zopakovat se žáky anglickou abecedu.</a:t>
                      </a:r>
                      <a:endParaRPr lang="cs-CZ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procvičují vyslovování jednotlivých  hlásek a pak </a:t>
                      </a:r>
                      <a:r>
                        <a:rPr lang="cs-CZ" sz="1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spelování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slov.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80164" y="3933056"/>
            <a:ext cx="7117180" cy="1470025"/>
          </a:xfrm>
        </p:spPr>
        <p:txBody>
          <a:bodyPr/>
          <a:lstStyle/>
          <a:p>
            <a:r>
              <a:rPr lang="cs-CZ" smtClean="0"/>
              <a:t>ALPHABET </a:t>
            </a:r>
            <a:r>
              <a:rPr lang="cs-CZ" dirty="0" smtClean="0"/>
              <a:t>PRACTISING 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82721" y="5085184"/>
            <a:ext cx="7117180" cy="861420"/>
          </a:xfrm>
        </p:spPr>
        <p:txBody>
          <a:bodyPr/>
          <a:lstStyle/>
          <a:p>
            <a:endParaRPr lang="cs-CZ" dirty="0" smtClean="0"/>
          </a:p>
        </p:txBody>
      </p:sp>
      <p:pic>
        <p:nvPicPr>
          <p:cNvPr id="2051" name="Picture 3" descr="C:\Users\pc\AppData\Local\Microsoft\Windows\Temporary Internet Files\Content.IE5\11GLJHKS\MC9001996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2656"/>
            <a:ext cx="3076461" cy="40895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423935" cy="2448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7167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3528" y="201288"/>
            <a:ext cx="8640960" cy="25922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ALPHABET SONG 2</a:t>
            </a:r>
            <a:br>
              <a:rPr lang="cs-CZ" sz="2800" b="1" dirty="0" smtClean="0">
                <a:solidFill>
                  <a:schemeClr val="tx1"/>
                </a:solidFill>
              </a:rPr>
            </a:br>
            <a:r>
              <a:rPr lang="cs-CZ" sz="2800" b="1" dirty="0" smtClean="0">
                <a:solidFill>
                  <a:schemeClr val="tx1"/>
                </a:solidFill>
              </a:rPr>
              <a:t>POSLOUCHEJ NOVOU PÍSNIČKU A ZAPAMATUJ SI OBRÁZKY K PÍSMENKŮM</a:t>
            </a:r>
            <a:br>
              <a:rPr lang="cs-CZ" sz="2800" b="1" dirty="0" smtClean="0">
                <a:solidFill>
                  <a:schemeClr val="tx1"/>
                </a:solidFill>
              </a:rPr>
            </a:br>
            <a:r>
              <a:rPr lang="cs-CZ" sz="2800" b="1" dirty="0">
                <a:solidFill>
                  <a:schemeClr val="tx1"/>
                </a:solidFill>
              </a:rPr>
              <a:t/>
            </a:r>
            <a:br>
              <a:rPr lang="cs-CZ" sz="2800" b="1" dirty="0">
                <a:solidFill>
                  <a:schemeClr val="tx1"/>
                </a:solidFill>
              </a:rPr>
            </a:br>
            <a:r>
              <a:rPr lang="cs-CZ" sz="2800" b="1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sz="2800" b="1" dirty="0" smtClean="0">
                <a:solidFill>
                  <a:schemeClr val="tx1"/>
                </a:solidFill>
                <a:hlinkClick r:id="rId2"/>
              </a:rPr>
              <a:t>www.youtube.com/watch?v=BELlZKpi1Zs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56816"/>
            <a:ext cx="6639797" cy="3681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5457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A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pc\AppData\Local\Microsoft\Windows\Temporary Internet Files\Content.IE5\11GLJHKS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5184576" cy="5184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355976" y="119919"/>
            <a:ext cx="4248472" cy="2448272"/>
          </a:xfrm>
          <a:prstGeom prst="cloudCallout">
            <a:avLst>
              <a:gd name="adj1" fmla="val -71642"/>
              <a:gd name="adj2" fmla="val 2232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A..A..</a:t>
            </a: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APPLE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9988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B</a:t>
            </a:r>
            <a:r>
              <a:rPr lang="cs-CZ" b="1" dirty="0" smtClean="0">
                <a:solidFill>
                  <a:srgbClr val="002060"/>
                </a:solidFill>
              </a:rPr>
              <a:t>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4099" name="Picture 3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1916832"/>
            <a:ext cx="5350440" cy="44029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láček 5"/>
          <p:cNvSpPr/>
          <p:nvPr/>
        </p:nvSpPr>
        <p:spPr>
          <a:xfrm>
            <a:off x="4358959" y="134514"/>
            <a:ext cx="4248472" cy="2448272"/>
          </a:xfrm>
          <a:prstGeom prst="cloudCallout">
            <a:avLst>
              <a:gd name="adj1" fmla="val -71642"/>
              <a:gd name="adj2" fmla="val 2232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schemeClr val="tx1"/>
                </a:solidFill>
              </a:rPr>
              <a:t>B</a:t>
            </a:r>
            <a:r>
              <a:rPr lang="cs-CZ" sz="4000" b="1" dirty="0" smtClean="0">
                <a:solidFill>
                  <a:schemeClr val="tx1"/>
                </a:solidFill>
              </a:rPr>
              <a:t>..</a:t>
            </a:r>
            <a:r>
              <a:rPr lang="cs-CZ" sz="4000" b="1" dirty="0">
                <a:solidFill>
                  <a:schemeClr val="tx1"/>
                </a:solidFill>
              </a:rPr>
              <a:t>B</a:t>
            </a:r>
            <a:r>
              <a:rPr lang="cs-CZ" sz="4000" b="1" dirty="0" smtClean="0">
                <a:solidFill>
                  <a:schemeClr val="tx1"/>
                </a:solidFill>
              </a:rPr>
              <a:t>..</a:t>
            </a: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BALL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279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C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5122" name="Picture 2" descr="C:\Users\pc\AppData\Local\Microsoft\Windows\Temporary Internet Files\Content.IE5\RL4DBM30\MC9004381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3477667" cy="4401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4355976" y="119919"/>
            <a:ext cx="4248472" cy="2448272"/>
          </a:xfrm>
          <a:prstGeom prst="cloudCallout">
            <a:avLst>
              <a:gd name="adj1" fmla="val -71642"/>
              <a:gd name="adj2" fmla="val 2232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C..C..</a:t>
            </a: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CAT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490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D</a:t>
            </a:r>
            <a:r>
              <a:rPr lang="cs-CZ" b="1" dirty="0" smtClean="0">
                <a:solidFill>
                  <a:srgbClr val="002060"/>
                </a:solidFill>
              </a:rPr>
              <a:t>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pc\AppData\Local\Microsoft\Windows\Temporary Internet Files\Content.IE5\23WBI5MM\MC9004381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09724"/>
            <a:ext cx="4536504" cy="50085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4355976" y="119919"/>
            <a:ext cx="4248472" cy="2448272"/>
          </a:xfrm>
          <a:prstGeom prst="cloudCallout">
            <a:avLst>
              <a:gd name="adj1" fmla="val -71642"/>
              <a:gd name="adj2" fmla="val 2232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D..D..</a:t>
            </a: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DOG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0784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E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170" name="Picture 2" descr="C:\Users\pc\AppData\Local\Microsoft\Windows\Temporary Internet Files\Content.IE5\4BQL5X7H\MC9003264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4248472" cy="49352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3995936" y="404664"/>
            <a:ext cx="4968552" cy="2448272"/>
          </a:xfrm>
          <a:prstGeom prst="cloudCallout">
            <a:avLst>
              <a:gd name="adj1" fmla="val -71642"/>
              <a:gd name="adj2" fmla="val 2232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E..E..</a:t>
            </a:r>
          </a:p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ELEPHANT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6970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</a:t>
            </a:r>
            <a:r>
              <a:rPr lang="cs-CZ" b="1" dirty="0" smtClean="0">
                <a:solidFill>
                  <a:srgbClr val="002060"/>
                </a:solidFill>
              </a:rPr>
              <a:t>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8194" name="Picture 2" descr="C:\Users\pc\AppData\Local\Microsoft\Windows\Temporary Internet Files\Content.IE5\B23X3NDG\MC9001496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45000"/>
            <a:ext cx="4594115" cy="3913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1" y="1196752"/>
            <a:ext cx="3672408" cy="2304255"/>
          </a:xfrm>
          <a:prstGeom prst="cloudCallout">
            <a:avLst>
              <a:gd name="adj1" fmla="val 75010"/>
              <a:gd name="adj2" fmla="val 10051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F..F..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FISH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188640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7324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G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9218" name="Picture 2" descr="C:\Users\pc\AppData\Local\Microsoft\Windows\Temporary Internet Files\Content.IE5\Z6XMDLRT\MC9000573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04864"/>
            <a:ext cx="3744416" cy="47925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107504" y="1196752"/>
            <a:ext cx="4464496" cy="2304255"/>
          </a:xfrm>
          <a:prstGeom prst="cloudCallout">
            <a:avLst>
              <a:gd name="adj1" fmla="val 64049"/>
              <a:gd name="adj2" fmla="val 3358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G..G..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GORILLA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332656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365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H</a:t>
            </a:r>
            <a:r>
              <a:rPr lang="cs-CZ" b="1" dirty="0" smtClean="0">
                <a:solidFill>
                  <a:srgbClr val="002060"/>
                </a:solidFill>
              </a:rPr>
              <a:t>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0243" name="Picture 3" descr="C:\Users\pc\AppData\Local\Microsoft\Windows\Temporary Internet Files\Content.IE5\Z6XMDLRT\MC900331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51510">
            <a:off x="216541" y="2713841"/>
            <a:ext cx="5159605" cy="44610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82933"/>
              <a:gd name="adj2" fmla="val 8274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H..H..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HAT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82981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125113" cy="924475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I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1266" name="Picture 2" descr="C:\Users\pc\AppData\Local\Microsoft\Windows\Temporary Internet Files\Content.IE5\23WBI5MM\MC9001989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12776"/>
            <a:ext cx="5904657" cy="5184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82933"/>
              <a:gd name="adj2" fmla="val 8274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I..I.. IGLOO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6444208" y="2924944"/>
            <a:ext cx="2500254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>
                <a:solidFill>
                  <a:schemeClr val="tx1"/>
                </a:solidFill>
              </a:rPr>
              <a:t>ČESKY IGLÚ</a:t>
            </a:r>
          </a:p>
          <a:p>
            <a:pPr algn="ctr"/>
            <a:endParaRPr lang="cs-CZ" sz="2200" b="1">
              <a:solidFill>
                <a:schemeClr val="tx1"/>
              </a:solidFill>
            </a:endParaRPr>
          </a:p>
          <a:p>
            <a:pPr algn="ctr"/>
            <a:r>
              <a:rPr lang="cs-CZ" sz="2200" b="1" smtClean="0">
                <a:solidFill>
                  <a:schemeClr val="tx1"/>
                </a:solidFill>
              </a:rPr>
              <a:t> </a:t>
            </a:r>
            <a:r>
              <a:rPr lang="cs-CZ" sz="2200" b="1" dirty="0" smtClean="0">
                <a:solidFill>
                  <a:schemeClr val="tx1"/>
                </a:solidFill>
              </a:rPr>
              <a:t>– JE SPECIÁLNÍ DŮM PRO ESKYMÁKY VYROBENÝ ZE SNĚHU</a:t>
            </a:r>
            <a:endParaRPr lang="cs-CZ" sz="22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27784" y="188640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4583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J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2290" name="Picture 2" descr="C:\Users\pc\AppData\Local\Microsoft\Windows\Temporary Internet Files\Content.IE5\U1BGTQ63\MC9002326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600400" cy="54864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92967"/>
              <a:gd name="adj2" fmla="val 455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J..J..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JUICE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01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K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3314" name="Picture 2" descr="C:\Users\pc\AppData\Local\Microsoft\Windows\Temporary Internet Files\Content.IE5\Z6XMDLRT\MC9001113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8402">
            <a:off x="4391425" y="766975"/>
            <a:ext cx="5892890" cy="58288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4"/>
          <p:cNvSpPr txBox="1">
            <a:spLocks/>
          </p:cNvSpPr>
          <p:nvPr/>
        </p:nvSpPr>
        <p:spPr>
          <a:xfrm>
            <a:off x="107504" y="1844824"/>
            <a:ext cx="4896544" cy="2664296"/>
          </a:xfrm>
          <a:prstGeom prst="cloudCallout">
            <a:avLst>
              <a:gd name="adj1" fmla="val 54871"/>
              <a:gd name="adj2" fmla="val -6888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K..K.. </a:t>
            </a:r>
            <a:r>
              <a:rPr lang="cs-CZ" sz="3600" b="1" dirty="0" smtClean="0">
                <a:solidFill>
                  <a:schemeClr val="tx1"/>
                </a:solidFill>
              </a:rPr>
              <a:t>KANGAROO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69160"/>
            <a:ext cx="2988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4822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L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4338" name="Picture 2" descr="C:\Users\pc\AppData\Local\Microsoft\Windows\Temporary Internet Files\Content.IE5\GFAKLCBX\MC9004413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5040560" cy="47188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82190"/>
              <a:gd name="adj2" fmla="val 10880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L..L.. LION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2159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M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5362" name="Picture 2" descr="C:\Users\pc\AppData\Local\Microsoft\Windows\Temporary Internet Files\Content.IE5\MA9X55Y8\MC9004381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5040560" cy="4896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100400"/>
              <a:gd name="adj2" fmla="val 16447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M..M..</a:t>
            </a:r>
          </a:p>
          <a:p>
            <a:pPr marL="0" indent="0" algn="ctr">
              <a:buFont typeface="Wingdings 2" charset="2"/>
              <a:buNone/>
            </a:pPr>
            <a:r>
              <a:rPr lang="cs-CZ" sz="3600" b="1" dirty="0" smtClean="0">
                <a:solidFill>
                  <a:schemeClr val="tx1"/>
                </a:solidFill>
              </a:rPr>
              <a:t>MONKEY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75665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N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6386" name="Picture 2" descr="C:\Users\pc\AppData\Local\Microsoft\Windows\Temporary Internet Files\Content.IE5\23WBI5MM\MC9003036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4248472" cy="4270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70298"/>
              <a:gd name="adj2" fmla="val 6260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N..N..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NO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9698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O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7650" name="Picture 2" descr="C:\Users\pc\AppData\Local\Microsoft\Windows\Temporary Internet Files\Content.IE5\11GLJHKS\MC900283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18349"/>
            <a:ext cx="3888432" cy="46805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102629"/>
              <a:gd name="adj2" fmla="val 13012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O..O..</a:t>
            </a:r>
          </a:p>
          <a:p>
            <a:pPr marL="0" indent="0" algn="ctr">
              <a:buFont typeface="Wingdings 2" charset="2"/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OCTOPUS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1386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P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8675" name="Picture 3" descr="C:\Users\pc\AppData\Local\Microsoft\Windows\Temporary Internet Files\Content.IE5\RL4DBM30\MC9000304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29000"/>
            <a:ext cx="5806994" cy="31827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4"/>
          <p:cNvSpPr txBox="1">
            <a:spLocks/>
          </p:cNvSpPr>
          <p:nvPr/>
        </p:nvSpPr>
        <p:spPr>
          <a:xfrm>
            <a:off x="323528" y="1427370"/>
            <a:ext cx="3672408" cy="2304255"/>
          </a:xfrm>
          <a:prstGeom prst="cloudCallout">
            <a:avLst>
              <a:gd name="adj1" fmla="val 45651"/>
              <a:gd name="adj2" fmla="val 10702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P..P.. PIG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188640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3762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Q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1506" name="Picture 2" descr="C:\Users\pc\AppData\Local\Microsoft\Windows\Temporary Internet Files\Content.IE5\1GOQOBLE\MC9004077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788024" y="260648"/>
            <a:ext cx="4104456" cy="2304255"/>
          </a:xfrm>
          <a:prstGeom prst="cloudCallout">
            <a:avLst>
              <a:gd name="adj1" fmla="val -92224"/>
              <a:gd name="adj2" fmla="val 6615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Q..Q.. </a:t>
            </a:r>
            <a:r>
              <a:rPr lang="cs-CZ" sz="3200" b="1" dirty="0" smtClean="0">
                <a:solidFill>
                  <a:schemeClr val="tx1"/>
                </a:solidFill>
              </a:rPr>
              <a:t>QUESTION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9071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R IS FOR…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483" name="Picture 3" descr="C:\Users\pc\AppData\Local\Microsoft\Windows\Temporary Internet Files\Content.IE5\B23X3NDG\MC9000364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51" y="2506330"/>
            <a:ext cx="3681893" cy="36818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104859"/>
              <a:gd name="adj2" fmla="val 8807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R..R.. RING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7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02699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S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9458" name="Picture 2" descr="C:\Users\pc\AppData\Local\Microsoft\Windows\Temporary Internet Files\Content.IE5\B23X3NDG\MC9004382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4816160" cy="48245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339123" y="4221088"/>
            <a:ext cx="3672408" cy="2304255"/>
          </a:xfrm>
          <a:prstGeom prst="cloudCallout">
            <a:avLst>
              <a:gd name="adj1" fmla="val 110686"/>
              <a:gd name="adj2" fmla="val -8428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S..S.. SUN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4337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T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8434" name="Picture 2" descr="C:\Users\pc\AppData\Local\Microsoft\Windows\Temporary Internet Files\Content.IE5\11GLJHKS\MC900287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6616776" cy="44434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14925"/>
              <a:gd name="adj2" fmla="val 7800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T..T.. TRAIN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04248" y="5301208"/>
            <a:ext cx="2339752" cy="13681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2233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U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17410" name="Picture 2" descr="C:\Users\pc\AppData\Local\Microsoft\Windows\Temporary Internet Files\Content.IE5\U1BGTQ63\MC900334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6336704" cy="51168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0" y="260648"/>
            <a:ext cx="4104456" cy="2304255"/>
          </a:xfrm>
          <a:prstGeom prst="cloudCallout">
            <a:avLst>
              <a:gd name="adj1" fmla="val -128663"/>
              <a:gd name="adj2" fmla="val 2410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U..U..  </a:t>
            </a:r>
            <a:r>
              <a:rPr lang="cs-CZ" sz="3200" b="1" dirty="0" smtClean="0">
                <a:solidFill>
                  <a:schemeClr val="tx1"/>
                </a:solidFill>
              </a:rPr>
              <a:t>UMBRELLA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4867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V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6626" name="Picture 2" descr="C:\Users\pc\AppData\Local\Microsoft\Windows\Temporary Internet Files\Content.IE5\Z6XMDLRT\MC9003119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5472608" cy="41973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69926"/>
              <a:gd name="adj2" fmla="val 8274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V..V.. VAN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331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W IS FOR…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106346"/>
              <a:gd name="adj2" fmla="val 11235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W..W..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WATCH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4099" name="Picture 3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5256584" cy="5589688"/>
          </a:xfrm>
          <a:prstGeom prst="rect">
            <a:avLst/>
          </a:prstGeom>
          <a:noFill/>
        </p:spPr>
      </p:pic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9965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X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4579" name="Picture 3" descr="C:\Users\pc\AppData\Local\Microsoft\Windows\Temporary Internet Files\Content.IE5\1GOQOBLE\MC9002372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2834"/>
            <a:ext cx="5068571" cy="47584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4"/>
          <p:cNvSpPr txBox="1">
            <a:spLocks noGrp="1"/>
          </p:cNvSpPr>
          <p:nvPr>
            <p:ph idx="1"/>
          </p:nvPr>
        </p:nvSpPr>
        <p:spPr>
          <a:xfrm>
            <a:off x="6156176" y="332656"/>
            <a:ext cx="2842477" cy="2341719"/>
          </a:xfrm>
          <a:prstGeom prst="cloudCallout">
            <a:avLst>
              <a:gd name="adj1" fmla="val -141461"/>
              <a:gd name="adj2" fmla="val 72748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X..X..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BOX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5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0300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Y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3554" name="Picture 2" descr="C:\Users\pc\AppData\Local\Microsoft\Windows\Temporary Internet Files\Content.IE5\J8S85S3V\MC90043260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4438634" cy="44386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716016" y="260648"/>
            <a:ext cx="3960440" cy="2304255"/>
          </a:xfrm>
          <a:prstGeom prst="cloudCallout">
            <a:avLst>
              <a:gd name="adj1" fmla="val -90001"/>
              <a:gd name="adj2" fmla="val 17632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Y..Y.. YELLOW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1275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Z IS FOR…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22530" name="Picture 2" descr="C:\Users\pc\AppData\Local\Microsoft\Windows\Temporary Internet Files\Content.IE5\B23X3NDG\MC9002327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608513" cy="46605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5004048" y="260648"/>
            <a:ext cx="3672408" cy="2304255"/>
          </a:xfrm>
          <a:prstGeom prst="cloudCallout">
            <a:avLst>
              <a:gd name="adj1" fmla="val -149826"/>
              <a:gd name="adj2" fmla="val 6438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Z..Z..</a:t>
            </a:r>
          </a:p>
          <a:p>
            <a:pPr marL="0" indent="0" algn="ctr">
              <a:buFont typeface="Wingdings 2" charset="2"/>
              <a:buNone/>
            </a:pPr>
            <a:r>
              <a:rPr lang="cs-CZ" sz="4000" b="1" dirty="0" smtClean="0">
                <a:solidFill>
                  <a:schemeClr val="tx1"/>
                </a:solidFill>
              </a:rPr>
              <a:t>ZOO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0786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0"/>
            <a:ext cx="7125112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SO MANY THINGS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FOR YOU LEARN ABOUT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SO MANY WAYS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SING YOUR SOUND!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29699" name="Picture 3" descr="C:\Users\pc\AppData\Local\Microsoft\Windows\Temporary Internet Files\Content.IE5\Z6XMDLRT\MC9000787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3960440" cy="3248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9160"/>
            <a:ext cx="3204864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724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1745164"/>
          </a:xfrm>
        </p:spPr>
        <p:txBody>
          <a:bodyPr/>
          <a:lstStyle/>
          <a:p>
            <a:pPr algn="ctr"/>
            <a:r>
              <a:rPr lang="cs-CZ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Procvičuj slovíčka, pak je </a:t>
            </a:r>
            <a:r>
              <a:rPr lang="cs-CZ" sz="36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vyspeluj</a:t>
            </a:r>
            <a:r>
              <a:rPr lang="cs-CZ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 pokud správně splníš úkol, čeká na tebe překvapení.</a:t>
            </a:r>
            <a:endParaRPr lang="cs-CZ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Aja\AppData\Local\Microsoft\Windows\Temporary Internet Files\Content.IE5\CXMKDN3Y\MC9004404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852936"/>
            <a:ext cx="3710670" cy="30572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Klipart (volně ke stažení Microsoft Office)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4" descr="C:\Users\pc\AppData\Local\Microsoft\Windows\Temporary Internet Files\Content.IE5\MA9X55Y8\MC9004247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4941168"/>
            <a:ext cx="3131840" cy="172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347</TotalTime>
  <Words>454</Words>
  <Application>Microsoft Office PowerPoint</Application>
  <PresentationFormat>Předvádění na obrazovce (4:3)</PresentationFormat>
  <Paragraphs>114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Spring</vt:lpstr>
      <vt:lpstr>Snímek 1</vt:lpstr>
      <vt:lpstr>ANOTACE:</vt:lpstr>
      <vt:lpstr>ALPHABET PRACTISING 1</vt:lpstr>
      <vt:lpstr>ALPHABET SONG 2 POSLOUCHEJ NOVOU PÍSNIČKU A ZAPAMATUJ SI OBRÁZKY K PÍSMENKŮM  http://www.youtube.com/watch?v=BELlZKpi1Zs</vt:lpstr>
      <vt:lpstr>A IS FOR…</vt:lpstr>
      <vt:lpstr>B IS FOR…</vt:lpstr>
      <vt:lpstr>C IS FOR…</vt:lpstr>
      <vt:lpstr>D IS FOR…</vt:lpstr>
      <vt:lpstr>E IS FOR…</vt:lpstr>
      <vt:lpstr>F IS FOR…</vt:lpstr>
      <vt:lpstr>G IS FOR…</vt:lpstr>
      <vt:lpstr>H IS FOR…</vt:lpstr>
      <vt:lpstr>I IS FOR…</vt:lpstr>
      <vt:lpstr> J IS FOR…</vt:lpstr>
      <vt:lpstr> K IS FOR…</vt:lpstr>
      <vt:lpstr> L IS FOR…</vt:lpstr>
      <vt:lpstr> M IS FOR…</vt:lpstr>
      <vt:lpstr> N IS FOR…</vt:lpstr>
      <vt:lpstr> O IS FOR…</vt:lpstr>
      <vt:lpstr> P IS FOR…</vt:lpstr>
      <vt:lpstr> Q IS FOR…</vt:lpstr>
      <vt:lpstr> R IS FOR…</vt:lpstr>
      <vt:lpstr> S IS FOR…</vt:lpstr>
      <vt:lpstr> T IS FOR…</vt:lpstr>
      <vt:lpstr> U IS FOR…</vt:lpstr>
      <vt:lpstr> V IS FOR…</vt:lpstr>
      <vt:lpstr> W IS FOR…</vt:lpstr>
      <vt:lpstr> X IS FOR…</vt:lpstr>
      <vt:lpstr> Y IS FOR…</vt:lpstr>
      <vt:lpstr> Z IS FOR…</vt:lpstr>
      <vt:lpstr>Snímek 31</vt:lpstr>
      <vt:lpstr>Procvičuj slovíčka, pak je vyspeluj a pokud správně splníš úkol, čeká na tebe překvapení.</vt:lpstr>
      <vt:lpstr>Zdroje obrázků:</vt:lpstr>
    </vt:vector>
  </TitlesOfParts>
  <Company>ZŠ a MŠ Hrádek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Aplhabet practising 1</dc:title>
  <dc:creator>Aja</dc:creator>
  <cp:lastModifiedBy>ředitelka</cp:lastModifiedBy>
  <cp:revision>23</cp:revision>
  <dcterms:created xsi:type="dcterms:W3CDTF">2013-06-23T06:38:16Z</dcterms:created>
  <dcterms:modified xsi:type="dcterms:W3CDTF">2013-07-04T09:00:32Z</dcterms:modified>
</cp:coreProperties>
</file>