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82" r:id="rId3"/>
    <p:sldId id="280" r:id="rId4"/>
    <p:sldId id="281" r:id="rId5"/>
    <p:sldId id="283" r:id="rId6"/>
    <p:sldId id="284" r:id="rId7"/>
    <p:sldId id="285" r:id="rId8"/>
    <p:sldId id="286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E434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579" autoAdjust="0"/>
  </p:normalViewPr>
  <p:slideViewPr>
    <p:cSldViewPr>
      <p:cViewPr>
        <p:scale>
          <a:sx n="70" d="100"/>
          <a:sy n="70" d="100"/>
        </p:scale>
        <p:origin x="-99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VY_32_INOVACE_07_M7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Trojúhelník – střední příčky, shodnost, podobnost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555" custLinFactNeighborY="-975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1137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BFAB67-6DF2-4166-9A5D-2A37F9759A58}" type="presOf" srcId="{D8197B8C-B260-4A16-BDF4-0947B075E274}" destId="{5A5FFA88-C948-4069-8E93-59FA12366E83}" srcOrd="1" destOrd="0" presId="urn:microsoft.com/office/officeart/2005/8/layout/target3"/>
    <dgm:cxn modelId="{D542BF12-3576-4E47-9F67-514E5952A92C}" type="presOf" srcId="{B651F6E3-6281-48DB-9319-2AEAFDAE7572}" destId="{619D679B-A015-4ECF-8348-D1034C574F40}" srcOrd="0" destOrd="0" presId="urn:microsoft.com/office/officeart/2005/8/layout/target3"/>
    <dgm:cxn modelId="{D38F9D64-1563-421D-8971-6A5EAD8738DD}" type="presOf" srcId="{D1B46980-6531-4606-95E6-44980827E919}" destId="{2BE915AB-18AA-4053-B92C-3BFC9ED204BB}" srcOrd="1" destOrd="0" presId="urn:microsoft.com/office/officeart/2005/8/layout/target3"/>
    <dgm:cxn modelId="{E4A211E1-84D4-4C27-9689-AA5C2F1E0F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13D70D2-5A18-45E0-AAC1-EC2DC745E3A9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8AFB5FB-5299-4130-BE26-72EB253A43D0}" type="presOf" srcId="{D1B46980-6531-4606-95E6-44980827E919}" destId="{6140AFEC-043D-4C43-A2F9-D0F5331DF3A3}" srcOrd="0" destOrd="0" presId="urn:microsoft.com/office/officeart/2005/8/layout/target3"/>
    <dgm:cxn modelId="{DB85857D-6273-4A86-9B2A-F948AC01AF2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A2FAB7F-ED76-48EE-A62E-712AB2DB82B8}" type="presOf" srcId="{D1D4F407-5343-4D3F-B5B9-D407B03CAEB4}" destId="{D005CE8C-CC26-4C3E-AC11-E15060ECD759}" srcOrd="0" destOrd="0" presId="urn:microsoft.com/office/officeart/2005/8/layout/target3"/>
    <dgm:cxn modelId="{B12AF07B-B47F-4A76-9095-CFE0931F15A5}" type="presOf" srcId="{B651F6E3-6281-48DB-9319-2AEAFDAE7572}" destId="{6BB5E863-4638-4E1D-BFDE-399D028AC4ED}" srcOrd="1" destOrd="0" presId="urn:microsoft.com/office/officeart/2005/8/layout/target3"/>
    <dgm:cxn modelId="{A48E1933-52B5-4D75-907D-F2195F865360}" type="presOf" srcId="{4C35D32F-0EAB-4CD7-82EE-45574DC2A586}" destId="{890E4F0B-2866-4A3F-A3C7-2A14B1797930}" srcOrd="1" destOrd="0" presId="urn:microsoft.com/office/officeart/2005/8/layout/target3"/>
    <dgm:cxn modelId="{1AA26919-1CC3-4C2A-8C34-175B438813D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F7305D-6FC1-4E38-995C-C3D597AA451C}" type="presParOf" srcId="{333A1088-737F-45CB-B68E-254E46348037}" destId="{F5ABB229-8D3B-4694-996A-96F23CF14429}" srcOrd="0" destOrd="0" presId="urn:microsoft.com/office/officeart/2005/8/layout/target3"/>
    <dgm:cxn modelId="{E624255C-E1EF-4F94-A2A0-A5EC2914E2BB}" type="presParOf" srcId="{333A1088-737F-45CB-B68E-254E46348037}" destId="{F41139FD-01EE-4571-8B17-4FB00FC51163}" srcOrd="1" destOrd="0" presId="urn:microsoft.com/office/officeart/2005/8/layout/target3"/>
    <dgm:cxn modelId="{4F35DE92-F0BD-4A8B-934D-AD52DB275AA0}" type="presParOf" srcId="{333A1088-737F-45CB-B68E-254E46348037}" destId="{D005CE8C-CC26-4C3E-AC11-E15060ECD759}" srcOrd="2" destOrd="0" presId="urn:microsoft.com/office/officeart/2005/8/layout/target3"/>
    <dgm:cxn modelId="{8D98501C-9F63-44F0-9C90-C9E8D789E334}" type="presParOf" srcId="{333A1088-737F-45CB-B68E-254E46348037}" destId="{2C702D82-9B77-49B7-9568-BB8EB47C3372}" srcOrd="3" destOrd="0" presId="urn:microsoft.com/office/officeart/2005/8/layout/target3"/>
    <dgm:cxn modelId="{7A615D6C-645F-4CDE-A067-8CF9400E898A}" type="presParOf" srcId="{333A1088-737F-45CB-B68E-254E46348037}" destId="{A52A0455-90FF-4808-ABD0-F02540D31D5A}" srcOrd="4" destOrd="0" presId="urn:microsoft.com/office/officeart/2005/8/layout/target3"/>
    <dgm:cxn modelId="{5B32CAAC-9247-4FDF-B37C-378F62341E51}" type="presParOf" srcId="{333A1088-737F-45CB-B68E-254E46348037}" destId="{6140AFEC-043D-4C43-A2F9-D0F5331DF3A3}" srcOrd="5" destOrd="0" presId="urn:microsoft.com/office/officeart/2005/8/layout/target3"/>
    <dgm:cxn modelId="{6CDAA932-256C-47B0-B5D1-F5E5E02387B6}" type="presParOf" srcId="{333A1088-737F-45CB-B68E-254E46348037}" destId="{9358AC05-5D7D-4327-9F80-1AD486AEA664}" srcOrd="6" destOrd="0" presId="urn:microsoft.com/office/officeart/2005/8/layout/target3"/>
    <dgm:cxn modelId="{ECCE4C56-09E7-45B2-B5C2-505C55DB1DA2}" type="presParOf" srcId="{333A1088-737F-45CB-B68E-254E46348037}" destId="{313FC574-E1CD-4FB4-B054-0B805CE0447D}" srcOrd="7" destOrd="0" presId="urn:microsoft.com/office/officeart/2005/8/layout/target3"/>
    <dgm:cxn modelId="{6C7722B8-7DD5-445C-923A-45E1EE74B04F}" type="presParOf" srcId="{333A1088-737F-45CB-B68E-254E46348037}" destId="{619D679B-A015-4ECF-8348-D1034C574F40}" srcOrd="8" destOrd="0" presId="urn:microsoft.com/office/officeart/2005/8/layout/target3"/>
    <dgm:cxn modelId="{D0903532-4198-4BB6-BCE6-D9F5DF54B6FD}" type="presParOf" srcId="{333A1088-737F-45CB-B68E-254E46348037}" destId="{322283A8-4A27-4CDA-BAE3-F381106A9174}" srcOrd="9" destOrd="0" presId="urn:microsoft.com/office/officeart/2005/8/layout/target3"/>
    <dgm:cxn modelId="{AE1CBFE1-D900-4B51-9CF0-8085E500A6D2}" type="presParOf" srcId="{333A1088-737F-45CB-B68E-254E46348037}" destId="{FFC9F71D-1B4F-4AD9-A4A6-86ADEFC8AF5C}" srcOrd="10" destOrd="0" presId="urn:microsoft.com/office/officeart/2005/8/layout/target3"/>
    <dgm:cxn modelId="{6A16DB5B-6F82-4969-B7BD-DA1175EF9CFE}" type="presParOf" srcId="{333A1088-737F-45CB-B68E-254E46348037}" destId="{25B08C86-7E15-44DC-BE7F-FFB55DD49D12}" srcOrd="11" destOrd="0" presId="urn:microsoft.com/office/officeart/2005/8/layout/target3"/>
    <dgm:cxn modelId="{F2A53274-9EAD-4444-A048-D36934D68BC1}" type="presParOf" srcId="{333A1088-737F-45CB-B68E-254E46348037}" destId="{76644BE8-9D7C-4C09-B250-3D10AF48CBB7}" srcOrd="12" destOrd="0" presId="urn:microsoft.com/office/officeart/2005/8/layout/target3"/>
    <dgm:cxn modelId="{74720152-4AA1-4796-8F4D-91BC2055F672}" type="presParOf" srcId="{333A1088-737F-45CB-B68E-254E46348037}" destId="{EE85B701-7295-41C0-BA7A-34D3756A2AE6}" srcOrd="13" destOrd="0" presId="urn:microsoft.com/office/officeart/2005/8/layout/target3"/>
    <dgm:cxn modelId="{07B61E0A-A746-4D5A-9CB1-E7315DA1D0CA}" type="presParOf" srcId="{333A1088-737F-45CB-B68E-254E46348037}" destId="{8BEBB6EC-1DAA-4CAC-8A25-BC0FCBD5DBD5}" srcOrd="14" destOrd="0" presId="urn:microsoft.com/office/officeart/2005/8/layout/target3"/>
    <dgm:cxn modelId="{C4F9A916-19A1-473C-8291-76CE2ED53EF1}" type="presParOf" srcId="{333A1088-737F-45CB-B68E-254E46348037}" destId="{AED2198E-93D5-4001-81B4-73124B309672}" srcOrd="15" destOrd="0" presId="urn:microsoft.com/office/officeart/2005/8/layout/target3"/>
    <dgm:cxn modelId="{1715655D-8011-446A-949A-3A4730AC2991}" type="presParOf" srcId="{333A1088-737F-45CB-B68E-254E46348037}" destId="{2BE915AB-18AA-4053-B92C-3BFC9ED204BB}" srcOrd="16" destOrd="0" presId="urn:microsoft.com/office/officeart/2005/8/layout/target3"/>
    <dgm:cxn modelId="{256C080E-144E-4498-AFFA-EC21DAA02D86}" type="presParOf" srcId="{333A1088-737F-45CB-B68E-254E46348037}" destId="{6BB5E863-4638-4E1D-BFDE-399D028AC4ED}" srcOrd="17" destOrd="0" presId="urn:microsoft.com/office/officeart/2005/8/layout/target3"/>
    <dgm:cxn modelId="{4BDE56D7-E439-4B26-B921-2989B5C411E7}" type="presParOf" srcId="{333A1088-737F-45CB-B68E-254E46348037}" destId="{5A5FFA88-C948-4069-8E93-59FA12366E83}" srcOrd="18" destOrd="0" presId="urn:microsoft.com/office/officeart/2005/8/layout/target3"/>
    <dgm:cxn modelId="{424C8D85-D4AD-4DA7-A9DA-ED8CFBDFD2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52328" cy="29523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6164" y="0"/>
          <a:ext cx="6944308" cy="295232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0"/>
        <a:ext cx="6944308" cy="472372"/>
      </dsp:txXfrm>
    </dsp:sp>
    <dsp:sp modelId="{A52A0455-90FF-4808-ABD0-F02540D31D5A}">
      <dsp:nvSpPr>
        <dsp:cNvPr id="0" name=""/>
        <dsp:cNvSpPr/>
      </dsp:nvSpPr>
      <dsp:spPr>
        <a:xfrm>
          <a:off x="309994" y="472372"/>
          <a:ext cx="2332339" cy="23323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76164" y="472372"/>
          <a:ext cx="6944308" cy="2332339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472372"/>
        <a:ext cx="6944308" cy="472372"/>
      </dsp:txXfrm>
    </dsp:sp>
    <dsp:sp modelId="{313FC574-E1CD-4FB4-B054-0B805CE0447D}">
      <dsp:nvSpPr>
        <dsp:cNvPr id="0" name=""/>
        <dsp:cNvSpPr/>
      </dsp:nvSpPr>
      <dsp:spPr>
        <a:xfrm>
          <a:off x="619988" y="944744"/>
          <a:ext cx="1712350" cy="17123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76164" y="944744"/>
          <a:ext cx="6944308" cy="171235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VY_32_INOVACE_07_M7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944744"/>
        <a:ext cx="6944308" cy="472372"/>
      </dsp:txXfrm>
    </dsp:sp>
    <dsp:sp modelId="{FFC9F71D-1B4F-4AD9-A4A6-86ADEFC8AF5C}">
      <dsp:nvSpPr>
        <dsp:cNvPr id="0" name=""/>
        <dsp:cNvSpPr/>
      </dsp:nvSpPr>
      <dsp:spPr>
        <a:xfrm>
          <a:off x="929983" y="1417117"/>
          <a:ext cx="1092361" cy="109236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76164" y="1417117"/>
          <a:ext cx="6944308" cy="1092361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Trojúhelník – střední příčky, shodnost, podobnost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1417117"/>
        <a:ext cx="6944308" cy="472372"/>
      </dsp:txXfrm>
    </dsp:sp>
    <dsp:sp modelId="{EE85B701-7295-41C0-BA7A-34D3756A2AE6}">
      <dsp:nvSpPr>
        <dsp:cNvPr id="0" name=""/>
        <dsp:cNvSpPr/>
      </dsp:nvSpPr>
      <dsp:spPr>
        <a:xfrm>
          <a:off x="1239977" y="1889489"/>
          <a:ext cx="472372" cy="47237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6164" y="1835766"/>
          <a:ext cx="6944308" cy="47237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476164" y="1835766"/>
        <a:ext cx="6944308" cy="4723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8CD9-83E4-4058-948E-50FB07291595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B5A5-EDE7-4538-9C5A-B044A9FDBC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2912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E27AE-3B02-44A5-B66B-990BBC286946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851648" cy="77951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</a:rPr>
              <a:t>MATEMATIKA – GEOMETRIE 7</a:t>
            </a:r>
            <a:endParaRPr lang="cs-CZ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854696" cy="776528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STŘEDNÍ PŘÍČKY, SHODNOST, PODOBNOST</a:t>
            </a:r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val="3144182274"/>
              </p:ext>
            </p:extLst>
          </p:nvPr>
        </p:nvGraphicFramePr>
        <p:xfrm>
          <a:off x="179512" y="836712"/>
          <a:ext cx="8420472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445224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2"/>
          <p:cNvSpPr txBox="1"/>
          <p:nvPr/>
        </p:nvSpPr>
        <p:spPr>
          <a:xfrm>
            <a:off x="232032" y="613187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7261225" algn="l"/>
              </a:tabLst>
            </a:pPr>
            <a:r>
              <a:rPr lang="cs-CZ" dirty="0" smtClean="0"/>
              <a:t>5. 1. 2012	7. třída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  <a:t>KRÁTKÉ POOHLÉDNUTÍ</a:t>
            </a:r>
            <a:b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  <a:t> ZA TÍM CO UŽ UMÍME S TROJÚHELNÍKEM:</a:t>
            </a:r>
            <a:endParaRPr lang="cs-CZ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/>
          <a:lstStyle/>
          <a:p>
            <a:pPr>
              <a:buClrTx/>
              <a:buFont typeface="Wingdings" pitchFamily="2" charset="2"/>
              <a:buChar char="v"/>
            </a:pPr>
            <a:r>
              <a:rPr lang="cs-CZ" dirty="0" smtClean="0"/>
              <a:t>umíme sestrojit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OSY STRAN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KRUŽNICI OPSANOU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dirty="0" smtClean="0"/>
              <a:t>umíme sestrojit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OSY ÚHLŮ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KRUŽNICI VEPSANOU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dirty="0" smtClean="0"/>
              <a:t>Umíme sestrojit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TĚŽNICE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TĚŽIŠTĚ</a:t>
            </a:r>
            <a:r>
              <a:rPr lang="cs-CZ" dirty="0" smtClean="0"/>
              <a:t> – následuje kontrola naší poslední „skládačky“ z papíru</a:t>
            </a:r>
          </a:p>
          <a:p>
            <a:pPr>
              <a:buClrTx/>
              <a:buNone/>
            </a:pPr>
            <a:endParaRPr lang="cs-CZ" dirty="0"/>
          </a:p>
        </p:txBody>
      </p:sp>
      <p:pic>
        <p:nvPicPr>
          <p:cNvPr id="7" name="Obrázek 6" descr="P1200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4005064"/>
            <a:ext cx="3052936" cy="2289702"/>
          </a:xfrm>
          <a:prstGeom prst="rect">
            <a:avLst/>
          </a:prstGeom>
        </p:spPr>
      </p:pic>
      <p:pic>
        <p:nvPicPr>
          <p:cNvPr id="8" name="Obrázek 7" descr="P1200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789040"/>
            <a:ext cx="3218807" cy="279979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95536" y="3212976"/>
            <a:ext cx="1944216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1. Vystřihneme </a:t>
            </a:r>
          </a:p>
          <a:p>
            <a:r>
              <a:rPr lang="cs-CZ" sz="2000" b="1" dirty="0" smtClean="0"/>
              <a:t>z papíru libovolný trojúhelník.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64088" y="3140968"/>
            <a:ext cx="3312368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2. Na každé straně naznačíme přeložením střed strany.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P120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924944"/>
            <a:ext cx="4320480" cy="3240359"/>
          </a:xfrm>
          <a:prstGeom prst="rect">
            <a:avLst/>
          </a:prstGeom>
        </p:spPr>
      </p:pic>
      <p:pic>
        <p:nvPicPr>
          <p:cNvPr id="11" name="Obrázek 10" descr="P1190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268760"/>
            <a:ext cx="3966700" cy="504056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83568" y="836712"/>
            <a:ext cx="2376264" cy="22467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3.  Střed strany spojíme pomocí pravítka s protějším vrcholem. Papír ohneme podle pravítka, aby nám vznikla hrana. 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3491880" y="332656"/>
            <a:ext cx="2880320" cy="230832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b="1" dirty="0" smtClean="0"/>
              <a:t>4. Vzniklé těžnice zvýrazníme tužkou. Pokud jsme skládali přesně, tak vznikl jediný průsečík a to je TĚŽIŠŤE.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P1190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2780928"/>
            <a:ext cx="4218468" cy="273630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860032" y="5373216"/>
            <a:ext cx="3456384" cy="830997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1. Z papíru vystřihneme dva shodné trojúhelníky.</a:t>
            </a:r>
            <a:endParaRPr lang="cs-CZ" sz="2400" b="1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SHODNOST  TROJÚHELNÍKŮ:</a:t>
            </a:r>
            <a:endParaRPr lang="cs-CZ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7200" y="1700808"/>
            <a:ext cx="4038600" cy="465411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Dva trojúhelníky jsou </a:t>
            </a:r>
            <a:r>
              <a:rPr lang="cs-CZ" b="1" dirty="0" smtClean="0"/>
              <a:t>SHODNÉ, shodují-li se: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dirty="0" smtClean="0"/>
              <a:t> délky všech tří stran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dirty="0" smtClean="0"/>
              <a:t> délky dvou stran a úhel   jimi sevřený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dirty="0" smtClean="0"/>
              <a:t>jedna strana a dva úhly k ní přilehlé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cs-CZ" dirty="0" smtClean="0"/>
              <a:t>dvě strany a úhel, který leží proti větší z nich</a:t>
            </a:r>
          </a:p>
          <a:p>
            <a:pPr>
              <a:buClrTx/>
              <a:buFont typeface="Wingdings" pitchFamily="2" charset="2"/>
              <a:buChar char="v"/>
            </a:pPr>
            <a:endParaRPr lang="cs-CZ" i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cs-CZ" b="1" dirty="0" smtClean="0"/>
              <a:t>OPĚT SI BUDEME HRÁT S PAPÍREM A NŮŽKAMI: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1200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268760"/>
            <a:ext cx="2623590" cy="2193416"/>
          </a:xfrm>
          <a:prstGeom prst="rect">
            <a:avLst/>
          </a:prstGeom>
        </p:spPr>
      </p:pic>
      <p:pic>
        <p:nvPicPr>
          <p:cNvPr id="6" name="Obrázek 5" descr="P1200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764704"/>
            <a:ext cx="3577131" cy="2727186"/>
          </a:xfrm>
          <a:prstGeom prst="rect">
            <a:avLst/>
          </a:prstGeom>
        </p:spPr>
      </p:pic>
      <p:pic>
        <p:nvPicPr>
          <p:cNvPr id="7" name="Obrázek 6" descr="P12000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3573016"/>
            <a:ext cx="4061013" cy="291351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95536" y="548680"/>
            <a:ext cx="3528392" cy="707886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2. Na každé straně naznačíme krátkým ohybem střed strany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3968" y="1412776"/>
            <a:ext cx="1656184" cy="1015663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3. Středy všech stran si zvýrazníme.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436096" y="4077072"/>
            <a:ext cx="2880320" cy="1631216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4. Středy stran spojíme pomocí pravítka mezi sebou. Papír ohneme podle pravítka, aby nám vznikla hrana.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200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1772816"/>
            <a:ext cx="4691972" cy="470541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908720"/>
            <a:ext cx="2376264" cy="1631216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5. Vzniklé spojnice zvýrazníme tužkou. Těmto úsečkám říkáme střední příčky trojúhelníka.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95936" y="764704"/>
            <a:ext cx="3888432" cy="1077218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 STŘEDNÍ PŘÍČKY TROJÚHELNÍKA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2924944"/>
            <a:ext cx="2448272" cy="3168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Délka střední příčky je rovna polovině délky strany trojúhelníka, </a:t>
            </a:r>
          </a:p>
          <a:p>
            <a:r>
              <a:rPr lang="cs-CZ" sz="2800" b="1" dirty="0" smtClean="0"/>
              <a:t>s kterou je rovnoběžná.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200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556792"/>
            <a:ext cx="6708018" cy="460851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75656" y="548680"/>
            <a:ext cx="3888432" cy="1077218"/>
          </a:xfrm>
          <a:prstGeom prst="rect">
            <a:avLst/>
          </a:prstGeom>
          <a:solidFill>
            <a:srgbClr val="E4E434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PODOBNOST</a:t>
            </a:r>
          </a:p>
          <a:p>
            <a:pPr algn="ctr"/>
            <a:r>
              <a:rPr lang="cs-CZ" sz="3200" b="1" dirty="0" smtClean="0"/>
              <a:t>TROJÚHELNÍKŮ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831632" y="980728"/>
            <a:ext cx="33123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Pokud růžový trojúhelník rozstříháme podle středních příček, vzniknou nám</a:t>
            </a:r>
          </a:p>
          <a:p>
            <a:r>
              <a:rPr lang="cs-CZ" sz="2400" b="1" dirty="0" smtClean="0"/>
              <a:t>                 4 SHODNÉ                 </a:t>
            </a:r>
          </a:p>
          <a:p>
            <a:r>
              <a:rPr lang="cs-CZ" sz="2400" b="1" dirty="0" smtClean="0"/>
              <a:t>                 TROJÚHELNÍKY. </a:t>
            </a:r>
          </a:p>
          <a:p>
            <a:r>
              <a:rPr lang="cs-CZ" sz="2400" b="1" dirty="0" smtClean="0"/>
              <a:t>	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Tyto malé trojúhelníky jsou PODOBNÉ s velkým žlutým trojúhelníkem.</a:t>
            </a:r>
          </a:p>
          <a:p>
            <a:r>
              <a:rPr lang="cs-CZ" sz="2400" b="1" dirty="0" smtClean="0"/>
              <a:t>PODOBNOST tedy ZACHOVÁVÁ ÚHLY.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683568" y="1916832"/>
            <a:ext cx="1152128" cy="936104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ovnoramenný trojúhelník 2"/>
          <p:cNvSpPr/>
          <p:nvPr/>
        </p:nvSpPr>
        <p:spPr>
          <a:xfrm rot="4458976">
            <a:off x="3954215" y="1913899"/>
            <a:ext cx="1152128" cy="936104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611560" y="5373216"/>
            <a:ext cx="3096344" cy="864096"/>
          </a:xfrm>
          <a:prstGeom prst="triangle">
            <a:avLst>
              <a:gd name="adj" fmla="val 72058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548680"/>
            <a:ext cx="590465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SHODNÉ TROJÚHELNÍKY:</a:t>
            </a:r>
          </a:p>
          <a:p>
            <a:pPr algn="ctr"/>
            <a:r>
              <a:rPr lang="cs-CZ" sz="2400" dirty="0" smtClean="0"/>
              <a:t>Ukázka shodných trojúhelníků, jsou pouze různě natočené, jinak se ve všem shodují.</a:t>
            </a:r>
            <a:endParaRPr lang="cs-CZ" sz="2400" dirty="0"/>
          </a:p>
        </p:txBody>
      </p:sp>
      <p:sp>
        <p:nvSpPr>
          <p:cNvPr id="6" name="Rovnoramenný trojúhelník 5"/>
          <p:cNvSpPr/>
          <p:nvPr/>
        </p:nvSpPr>
        <p:spPr>
          <a:xfrm rot="15385822">
            <a:off x="5450178" y="2118581"/>
            <a:ext cx="1152128" cy="936104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 rot="13040390">
            <a:off x="2289558" y="2098304"/>
            <a:ext cx="1152128" cy="936104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 rot="19443526">
            <a:off x="7041310" y="1805807"/>
            <a:ext cx="1152128" cy="936104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3923928" y="4725144"/>
            <a:ext cx="4752528" cy="1368152"/>
          </a:xfrm>
          <a:prstGeom prst="triangle">
            <a:avLst>
              <a:gd name="adj" fmla="val 72996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2339752" y="4293096"/>
            <a:ext cx="2880320" cy="864096"/>
          </a:xfrm>
          <a:prstGeom prst="triangle">
            <a:avLst>
              <a:gd name="adj" fmla="val 72058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3068960"/>
            <a:ext cx="799288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PODOBNÉ TROJÚHELNÍKY:</a:t>
            </a:r>
          </a:p>
          <a:p>
            <a:pPr algn="ctr"/>
            <a:r>
              <a:rPr lang="cs-CZ" sz="2400" dirty="0" smtClean="0"/>
              <a:t>Ukázka podobných trojúhelníků, shodují se vnitřní úhly, strany jsou zvětšeny nebo zmenšeny v určitém poměru.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59632" y="548680"/>
            <a:ext cx="8219256" cy="42065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     ANOTACE:  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968552"/>
          </a:xfrm>
        </p:spPr>
        <p:txBody>
          <a:bodyPr anchor="b">
            <a:normAutofit fontScale="92500" lnSpcReduction="10000"/>
          </a:bodyPr>
          <a:lstStyle/>
          <a:p>
            <a:r>
              <a:rPr lang="cs-CZ" sz="1800" dirty="0" smtClean="0"/>
              <a:t>Tento výukový materiál bude využíván v hodině geometrie v 7. ročníku, jako výkladová hodina na nové téma: střední příčky trojúhelníka, podobnost a shodnost. Bude následovat po zvládnutí látky – těžnice trojúhelníka.</a:t>
            </a:r>
          </a:p>
          <a:p>
            <a:r>
              <a:rPr lang="cs-CZ" sz="1800" dirty="0" smtClean="0"/>
              <a:t>Na začátku hodiny společně zkontrolujeme správnost úkolu z minulého tématu (těžnice).</a:t>
            </a:r>
          </a:p>
          <a:p>
            <a:r>
              <a:rPr lang="cs-CZ" sz="1800" dirty="0" smtClean="0"/>
              <a:t>Navážeme další „skládačkou“ z papíru a vystřihneme 2 shodné trojúhelníky, při tom si zopakujeme zásady shodnosti.</a:t>
            </a:r>
          </a:p>
          <a:p>
            <a:r>
              <a:rPr lang="cs-CZ" sz="1800" dirty="0" smtClean="0"/>
              <a:t>Následuje skládání trojúhelníku podle návodu, který průběžně promítáme na tabuli. Učitel prochází mezi žáky a pomáhá jim se skládáním. Při manuální práci si žáci lépe uvědomí např. kde leží střed úsečky, nebo jak vypadá kolmice na přímku. Daný problém pak pro ně bude lépe zapamatovatelný.</a:t>
            </a:r>
          </a:p>
          <a:p>
            <a:r>
              <a:rPr lang="cs-CZ" sz="1800" dirty="0" smtClean="0"/>
              <a:t>Vzniknou nám střední příčky trojúhelníka, podle kterých trojúhelník rozstříháme na 4 shodné trojúhelníky. Pak si definujeme podobnost  a žáci mohou vidět podobnost mezi malým a původním trojúhelníkem.</a:t>
            </a:r>
          </a:p>
          <a:p>
            <a:r>
              <a:rPr lang="cs-CZ" sz="1800" dirty="0" smtClean="0"/>
              <a:t>Protože každý si na začátku vystřihl libovolný trojúhelník, můžeme je mezi sebou porovnávat a hledat, jestli nenajdeme trojúhelník shodný nebo podobný.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CITACE:</a:t>
            </a:r>
            <a:r>
              <a:rPr lang="cs-CZ" sz="2400" i="1" dirty="0" smtClean="0"/>
              <a:t> 	- </a:t>
            </a:r>
            <a:r>
              <a:rPr lang="cs-CZ" sz="1400" i="1" dirty="0" smtClean="0"/>
              <a:t>Matematika 7 Geometrie učebnice pro ZŠ a víceletá gymnázia </a:t>
            </a:r>
          </a:p>
          <a:p>
            <a:pPr>
              <a:buNone/>
            </a:pPr>
            <a:r>
              <a:rPr lang="cs-CZ" sz="1400" i="1" dirty="0" smtClean="0"/>
              <a:t>			H. </a:t>
            </a:r>
            <a:r>
              <a:rPr lang="cs-CZ" sz="1400" i="1" dirty="0" err="1" smtClean="0"/>
              <a:t>Binterová</a:t>
            </a:r>
            <a:r>
              <a:rPr lang="cs-CZ" sz="1400" i="1" dirty="0" smtClean="0"/>
              <a:t>, E. Fuchs, P. Tlustý, nakladatelství </a:t>
            </a:r>
            <a:r>
              <a:rPr lang="cs-CZ" sz="1400" i="1" dirty="0" err="1" smtClean="0"/>
              <a:t>Fraus</a:t>
            </a:r>
            <a:r>
              <a:rPr lang="cs-CZ" sz="1400" i="1" dirty="0" smtClean="0"/>
              <a:t> 2008</a:t>
            </a:r>
          </a:p>
          <a:p>
            <a:pPr>
              <a:buNone/>
            </a:pPr>
            <a:r>
              <a:rPr lang="cs-CZ" sz="2400" i="1" dirty="0" smtClean="0"/>
              <a:t>			- </a:t>
            </a:r>
            <a:r>
              <a:rPr lang="cs-CZ" sz="1400" i="1" dirty="0" smtClean="0"/>
              <a:t>foto na straně 2 – 7 – archiv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38100" cap="rnd" cmpd="sng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1149</TotalTime>
  <Words>498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 MATEMATIKA – GEOMETRIE 7</vt:lpstr>
      <vt:lpstr>KRÁTKÉ POOHLÉDNUTÍ  ZA TÍM CO UŽ UMÍME S TROJÚHELNÍKEM:</vt:lpstr>
      <vt:lpstr>Prezentace aplikace PowerPoint</vt:lpstr>
      <vt:lpstr>SHODNOST  TROJÚHELNÍKŮ:</vt:lpstr>
      <vt:lpstr>Prezentace aplikace PowerPoint</vt:lpstr>
      <vt:lpstr>Prezentace aplikace PowerPoint</vt:lpstr>
      <vt:lpstr>Prezentace aplikace PowerPoint</vt:lpstr>
      <vt:lpstr>Prezentace aplikace PowerPoint</vt:lpstr>
      <vt:lpstr>     ANOTACE: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Geometrie – 7.ročník</dc:title>
  <dc:creator>Lubos</dc:creator>
  <cp:lastModifiedBy>Aleš Polívka</cp:lastModifiedBy>
  <cp:revision>169</cp:revision>
  <dcterms:created xsi:type="dcterms:W3CDTF">2011-11-27T20:43:59Z</dcterms:created>
  <dcterms:modified xsi:type="dcterms:W3CDTF">2012-03-15T19:47:25Z</dcterms:modified>
</cp:coreProperties>
</file>