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82" r:id="rId3"/>
    <p:sldId id="287" r:id="rId4"/>
    <p:sldId id="281" r:id="rId5"/>
    <p:sldId id="284" r:id="rId6"/>
    <p:sldId id="28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E4E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579" autoAdjust="0"/>
  </p:normalViewPr>
  <p:slideViewPr>
    <p:cSldViewPr>
      <p:cViewPr>
        <p:scale>
          <a:sx n="70" d="100"/>
          <a:sy n="70" d="100"/>
        </p:scale>
        <p:origin x="-99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VY_32_INOVACE_08_M7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Trojúhelník – výška trojúhelníku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VY_32_INOVACE_08_M7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Trojúhelník – výška trojúhelníku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707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VÝŠKA TROJÚHELNÍKA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899545084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2"/>
          <p:cNvSpPr txBox="1"/>
          <p:nvPr/>
        </p:nvSpPr>
        <p:spPr>
          <a:xfrm>
            <a:off x="232032" y="613187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08112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KRÁTKÉ SHRNUTÍ TOHO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CO UŽ VÍME O TROJÚHELNÍKU: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OSY STRAN A KRUŽNICE OPSANÁ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OSY ÚHLŮ A KRUŽNICE VEPSANÁ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TĚŽNICE A TĚŽIŠTĚ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STŘEDNÍ PŘÍČKY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TROJÚHELNÍKY SHODNÉ A PODOBNÉ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dnes si řekneme co je to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VÝŠKA TROJÚHELNÍKA</a:t>
            </a:r>
          </a:p>
          <a:p>
            <a:pPr>
              <a:buClrTx/>
              <a:buNone/>
            </a:pPr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 rot="18516286">
            <a:off x="6550365" y="3288800"/>
            <a:ext cx="1728192" cy="1656184"/>
          </a:xfrm>
          <a:prstGeom prst="triangle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3952355">
            <a:off x="5190523" y="3333773"/>
            <a:ext cx="1008112" cy="903931"/>
          </a:xfrm>
          <a:prstGeom prst="triangle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 rot="21054784">
            <a:off x="6170686" y="2237562"/>
            <a:ext cx="2160240" cy="504056"/>
          </a:xfrm>
          <a:prstGeom prst="rtTriangle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872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VÝŠKA TROJÚHELNÍKA: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474840" cy="4464496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Každý trojúhelník má 3 výšky, tedy ke každé straně 1 výška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Výšku na stranu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značíme </a:t>
            </a:r>
            <a:r>
              <a:rPr lang="cs-CZ" b="1" noProof="1" smtClean="0">
                <a:solidFill>
                  <a:srgbClr val="FF0000"/>
                </a:solidFill>
              </a:rPr>
              <a:t>v</a:t>
            </a:r>
            <a:r>
              <a:rPr lang="cs-CZ" b="1" baseline="-25000" noProof="1" smtClean="0">
                <a:solidFill>
                  <a:srgbClr val="FF0000"/>
                </a:solidFill>
              </a:rPr>
              <a:t>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Výšku na stranu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značíme </a:t>
            </a:r>
            <a:r>
              <a:rPr lang="cs-CZ" b="1" noProof="1" smtClean="0">
                <a:solidFill>
                  <a:srgbClr val="FF0000"/>
                </a:solidFill>
              </a:rPr>
              <a:t>v</a:t>
            </a:r>
            <a:r>
              <a:rPr lang="cs-CZ" b="1" baseline="-25000" noProof="1" smtClean="0">
                <a:solidFill>
                  <a:srgbClr val="FF0000"/>
                </a:solidFill>
              </a:rPr>
              <a:t>b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Výšku na stranu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značíme </a:t>
            </a:r>
            <a:r>
              <a:rPr lang="cs-CZ" b="1" noProof="1" smtClean="0">
                <a:solidFill>
                  <a:srgbClr val="FF0000"/>
                </a:solidFill>
              </a:rPr>
              <a:t>v</a:t>
            </a:r>
            <a:r>
              <a:rPr lang="cs-CZ" b="1" baseline="-25000" noProof="1" smtClean="0">
                <a:solidFill>
                  <a:srgbClr val="FF0000"/>
                </a:solidFill>
              </a:rPr>
              <a:t>c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noProof="1" smtClean="0">
                <a:solidFill>
                  <a:schemeClr val="bg2">
                    <a:lumMod val="10000"/>
                  </a:schemeClr>
                </a:solidFill>
              </a:rPr>
              <a:t>Výška spojuje stranu s protějším vrcholem nejkratší možnou vzdáleností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noProof="1" smtClean="0">
                <a:solidFill>
                  <a:schemeClr val="bg2">
                    <a:lumMod val="10000"/>
                  </a:schemeClr>
                </a:solidFill>
              </a:rPr>
              <a:t>Všechny 3 výšky se setkají v jednom bodě – uvnitř, nebo vně trojúhelníka</a:t>
            </a:r>
          </a:p>
          <a:p>
            <a:pPr>
              <a:buClrTx/>
              <a:buFont typeface="Wingdings" pitchFamily="2" charset="2"/>
              <a:buChar char="Ø"/>
            </a:pPr>
            <a:endParaRPr lang="cs-CZ" baseline="-25000" noProof="1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556792"/>
            <a:ext cx="3754760" cy="4464495"/>
          </a:xfrm>
        </p:spPr>
        <p:txBody>
          <a:bodyPr>
            <a:normAutofit lnSpcReduction="10000"/>
          </a:bodyPr>
          <a:lstStyle/>
          <a:p>
            <a:pPr algn="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SPOJTE JEDNOTLIVÉ</a:t>
            </a:r>
          </a:p>
          <a:p>
            <a:pPr algn="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BODY S ÚSEČKOU</a:t>
            </a:r>
          </a:p>
          <a:p>
            <a:pPr algn="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CO NEJKRATŠÍ </a:t>
            </a:r>
          </a:p>
          <a:p>
            <a:pPr algn="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VZDÁLENOSTÍ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5004048" y="2060848"/>
            <a:ext cx="1080120" cy="122413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5436096" y="3573016"/>
            <a:ext cx="2880320" cy="252028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6588224" y="3645024"/>
            <a:ext cx="72008" cy="7200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436096" y="4653136"/>
            <a:ext cx="72008" cy="7200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452320" y="6021288"/>
            <a:ext cx="72008" cy="7200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 rot="16200000" flipH="1">
            <a:off x="6634773" y="3742491"/>
            <a:ext cx="709535" cy="658617"/>
          </a:xfrm>
          <a:prstGeom prst="line">
            <a:avLst/>
          </a:prstGeom>
          <a:ln w="38100" cap="rnd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6200000" flipH="1">
            <a:off x="5482645" y="4750603"/>
            <a:ext cx="709535" cy="658617"/>
          </a:xfrm>
          <a:prstGeom prst="line">
            <a:avLst/>
          </a:prstGeom>
          <a:ln w="38100" cap="rnd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6552220" y="5121188"/>
            <a:ext cx="936104" cy="864096"/>
          </a:xfrm>
          <a:prstGeom prst="line">
            <a:avLst/>
          </a:prstGeom>
          <a:ln w="38100" cap="rnd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004048" y="429309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84368" y="3933056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28184" y="335699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96336" y="580526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99592" y="6165304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NEJKRATŠÍ VZDÁLENOST BODU OD PŘÍMKY JE KOLMICE NA PŘÍMKU!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28" grpId="0" build="allAtOnce"/>
      <p:bldP spid="29" grpId="0" build="allAtOnce"/>
      <p:bldP spid="30" grpId="0" build="allAtOnce"/>
      <p:bldP spid="31" grpId="0" build="allAtOnce"/>
      <p:bldP spid="3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P1210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501008"/>
            <a:ext cx="3504111" cy="2646048"/>
          </a:xfrm>
          <a:prstGeom prst="rect">
            <a:avLst/>
          </a:prstGeom>
        </p:spPr>
      </p:pic>
      <p:pic>
        <p:nvPicPr>
          <p:cNvPr id="6" name="Obrázek 5" descr="P11900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1916832"/>
            <a:ext cx="4319286" cy="33843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84168" y="4293096"/>
            <a:ext cx="2736304" cy="230832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Přehneme stranu k sobě tak, aby přehyb směřoval k  vrcholu. Strana musí lícovat, pozor není to polovina.</a:t>
            </a:r>
            <a:endParaRPr lang="cs-CZ" sz="2400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POJĎME SI OPĚT HRÁT S PAPÍREM: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ástupný symbol pro obsah 8"/>
          <p:cNvSpPr txBox="1">
            <a:spLocks noGrp="1"/>
          </p:cNvSpPr>
          <p:nvPr>
            <p:ph idx="1"/>
          </p:nvPr>
        </p:nvSpPr>
        <p:spPr>
          <a:xfrm>
            <a:off x="467544" y="1988840"/>
            <a:ext cx="3131840" cy="156966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/>
              <a:t>	1. Z papíru vystřihneme libovolný ostroúhlý trojúhelník.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200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26043" y="1916832"/>
            <a:ext cx="5817957" cy="466639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548680"/>
            <a:ext cx="4320480" cy="230425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 Vzniklé ohyby zvýrazníme tužkou. Těmto úsečkám říkáme výšky trojúhelníka. Pokud je trojúhelník ostroúhlý, mají výšky průsečík v jediném bodě uvnitř trojúhelníka.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32040" y="980728"/>
            <a:ext cx="3888432" cy="10772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 VÝŠKY TROJÚHELNÍKA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140968"/>
            <a:ext cx="49685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VÝŠKA NA STRANU SPOJUJE STRANU (ÚSEČKU) S PROTĚJŠÍM VRCHOLEM KOLMICÍ (NEJKRATŠÍ VZDÁLENOSTÍ).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1900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484784"/>
            <a:ext cx="6324914" cy="511104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648072"/>
          </a:xfrm>
        </p:spPr>
        <p:txBody>
          <a:bodyPr>
            <a:normAutofit/>
          </a:bodyPr>
          <a:lstStyle/>
          <a:p>
            <a:pPr algn="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A CO KDYŽ JE TROJÚHELNÍK TUPOÚHLÝ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340768"/>
            <a:ext cx="2808312" cy="304698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Jednoduše prodloužíme stranu polopřímkou a pak spustíme kolmici z vrcholu na polopřímku.</a:t>
            </a:r>
          </a:p>
          <a:p>
            <a:r>
              <a:rPr lang="cs-CZ" sz="2400" b="1" dirty="0" smtClean="0"/>
              <a:t>Sledujte postup na  animaci !</a:t>
            </a:r>
            <a:endParaRPr lang="cs-CZ" sz="2400" b="1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1547664" y="6093296"/>
            <a:ext cx="6264696" cy="72008"/>
          </a:xfrm>
          <a:prstGeom prst="line">
            <a:avLst/>
          </a:prstGeom>
          <a:ln w="38100" cap="rnd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4788024" y="3933056"/>
            <a:ext cx="4320480" cy="0"/>
          </a:xfrm>
          <a:prstGeom prst="line">
            <a:avLst/>
          </a:prstGeom>
          <a:ln w="38100" cap="rnd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131840" y="5445224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c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407707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FF00"/>
                </a:solidFill>
              </a:rPr>
              <a:t>v</a:t>
            </a:r>
            <a:r>
              <a:rPr lang="cs-CZ" sz="3200" b="1" baseline="-25000" dirty="0" err="1" smtClean="0">
                <a:solidFill>
                  <a:srgbClr val="FFFF00"/>
                </a:solidFill>
              </a:rPr>
              <a:t>c</a:t>
            </a:r>
            <a:endParaRPr lang="cs-CZ" sz="3200" b="1" baseline="-250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544522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90°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13" grpId="0" build="allAtOnce"/>
      <p:bldP spid="1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lnSpcReduction="10000"/>
          </a:bodyPr>
          <a:lstStyle/>
          <a:p>
            <a:r>
              <a:rPr lang="cs-CZ" sz="1800" dirty="0" smtClean="0"/>
              <a:t>Tento výukový materiál bude využíván v hodině geometrie v 7. ročníku, jako výkladová hodina na nové téma: výška trojúhelníka. Bude následovat po zvládnutí látky – střední příčky trojúhelníka.</a:t>
            </a:r>
          </a:p>
          <a:p>
            <a:r>
              <a:rPr lang="cs-CZ" sz="1800" dirty="0" smtClean="0"/>
              <a:t>Začátek hodiny věnujeme rekapitulaci dosavadních poznatků o trojúhelníku a seznámení se s cílem následující hodiny.</a:t>
            </a:r>
          </a:p>
          <a:p>
            <a:r>
              <a:rPr lang="cs-CZ" sz="1800" dirty="0" smtClean="0"/>
              <a:t>Následuje teoretický výklad tématu, přičemž si zopakujeme a procvičíme sestrojení kolmice z určitého bodu na přímku. Žáci nejprve sami na tabuli zkusí řešení, poté si pustíme animaci a správné řešení.</a:t>
            </a:r>
          </a:p>
          <a:p>
            <a:r>
              <a:rPr lang="cs-CZ" sz="1800" dirty="0" smtClean="0"/>
              <a:t>Další aktivita je vystřihování a skládání trojúhelníku podle návodu. Jelikož už mají žáci tuto aktivitu nacvičenou z jiných hodin, tak se předpokládá, že každý žák pracuje samostatně. Postup může sledovat na tabuli, učitel obchází ve třídě a koriguje práci žáků.</a:t>
            </a:r>
          </a:p>
          <a:p>
            <a:r>
              <a:rPr lang="cs-CZ" sz="1800" dirty="0" smtClean="0"/>
              <a:t>V závěru hodiny nastolíme otázku, jak řešit výšku v tupoúhlém trojúhelníku. Po teoretickém vysvětlení následuje názorná animace.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</a:t>
            </a:r>
            <a:r>
              <a:rPr lang="cs-CZ" sz="1400" i="1" dirty="0" err="1" smtClean="0"/>
              <a:t>Fraus</a:t>
            </a:r>
            <a:r>
              <a:rPr lang="cs-CZ" sz="1400" i="1" dirty="0" smtClean="0"/>
              <a:t> 2008</a:t>
            </a:r>
          </a:p>
          <a:p>
            <a:pPr>
              <a:buNone/>
            </a:pPr>
            <a:r>
              <a:rPr lang="cs-CZ" sz="2400" i="1" dirty="0" smtClean="0"/>
              <a:t>			- </a:t>
            </a:r>
            <a:r>
              <a:rPr lang="cs-CZ" sz="1400" i="1" dirty="0" smtClean="0"/>
              <a:t>foto na straně 4, 5 a 6 –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1299</TotalTime>
  <Words>402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MATEMATIKA – GEOMETRIE 7</vt:lpstr>
      <vt:lpstr>KRÁTKÉ SHRNUTÍ TOHO  CO UŽ VÍME O TROJÚHELNÍKU:</vt:lpstr>
      <vt:lpstr>VÝŠKA TROJÚHELNÍKA:</vt:lpstr>
      <vt:lpstr>POJĎME SI OPĚT HRÁT S PAPÍREM:</vt:lpstr>
      <vt:lpstr>Prezentace aplikace PowerPoint</vt:lpstr>
      <vt:lpstr>A CO KDYŽ JE TROJÚHELNÍK TUPOÚHLÝ ?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192</cp:revision>
  <dcterms:created xsi:type="dcterms:W3CDTF">2011-11-27T20:43:59Z</dcterms:created>
  <dcterms:modified xsi:type="dcterms:W3CDTF">2012-03-15T19:48:24Z</dcterms:modified>
</cp:coreProperties>
</file>