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notesMasterIdLst>
    <p:notesMasterId r:id="rId10"/>
  </p:notesMasterIdLst>
  <p:sldIdLst>
    <p:sldId id="256" r:id="rId2"/>
    <p:sldId id="282" r:id="rId3"/>
    <p:sldId id="289" r:id="rId4"/>
    <p:sldId id="281" r:id="rId5"/>
    <p:sldId id="284" r:id="rId6"/>
    <p:sldId id="290" r:id="rId7"/>
    <p:sldId id="291" r:id="rId8"/>
    <p:sldId id="262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6699"/>
    <a:srgbClr val="E4E434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vertBarState="maximized">
    <p:restoredLeft sz="15294" autoAdjust="0"/>
    <p:restoredTop sz="94579" autoAdjust="0"/>
  </p:normalViewPr>
  <p:slideViewPr>
    <p:cSldViewPr>
      <p:cViewPr varScale="1">
        <p:scale>
          <a:sx n="71" d="100"/>
          <a:sy n="71" d="100"/>
        </p:scale>
        <p:origin x="-660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#1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#1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>
        <a:xfrm>
          <a:off x="1273857" y="815268"/>
          <a:ext cx="6498543" cy="1477674"/>
        </a:xfrm>
        <a:prstGeom prst="rect">
          <a:avLst/>
        </a:prstGeo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gm:spPr>
      <dgm:t>
        <a:bodyPr/>
        <a:lstStyle/>
        <a:p>
          <a:pPr algn="l" rtl="0"/>
          <a:r>
            <a:rPr lang="cs-CZ" sz="20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NÁZEV:</a:t>
          </a:r>
          <a:r>
            <a:rPr lang="cs-CZ" sz="2000" baseline="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 VY_32_INOVACE_09_M7</a:t>
          </a:r>
          <a:endParaRPr lang="cs-CZ" sz="20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>
        <a:xfrm>
          <a:off x="1258000" y="0"/>
          <a:ext cx="6498543" cy="2547714"/>
        </a:xfrm>
        <a:prstGeom prst="rect">
          <a:avLst/>
        </a:prstGeo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gm:spPr>
      <dgm:t>
        <a:bodyPr/>
        <a:lstStyle/>
        <a:p>
          <a:pPr algn="l" rtl="0"/>
          <a:r>
            <a:rPr lang="cs-CZ" sz="20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NÁZEV ŠKOLY: ZŠ KOLÍN V., Mnichovická 62</a:t>
          </a:r>
          <a:endParaRPr lang="cs-CZ" sz="20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>
        <a:xfrm>
          <a:off x="1273857" y="407634"/>
          <a:ext cx="6498543" cy="2012694"/>
        </a:xfrm>
        <a:prstGeom prst="rect">
          <a:avLst/>
        </a:prstGeo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gm:spPr>
      <dgm:t>
        <a:bodyPr/>
        <a:lstStyle/>
        <a:p>
          <a:pPr algn="l" rtl="0"/>
          <a:r>
            <a:rPr lang="cs-CZ" sz="20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AUTOR: Ing. Martina Šťastná</a:t>
          </a:r>
          <a:endParaRPr lang="cs-CZ" sz="20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>
        <a:xfrm>
          <a:off x="1273857" y="1222902"/>
          <a:ext cx="6498543" cy="942654"/>
        </a:xfrm>
        <a:prstGeom prst="rect">
          <a:avLst/>
        </a:prstGeo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gm:spPr>
      <dgm:t>
        <a:bodyPr/>
        <a:lstStyle/>
        <a:p>
          <a:pPr algn="l" rtl="0"/>
          <a:r>
            <a:rPr lang="cs-CZ" sz="20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TEMA: </a:t>
          </a:r>
          <a:r>
            <a:rPr lang="cs-CZ" sz="20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Trojúhelník – obsah trojúhelníku</a:t>
          </a:r>
          <a:endParaRPr lang="cs-CZ" sz="20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>
        <a:xfrm>
          <a:off x="1273857" y="1630536"/>
          <a:ext cx="6498543" cy="407634"/>
        </a:xfrm>
        <a:prstGeom prst="rect">
          <a:avLst/>
        </a:prstGeo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gm:spPr>
      <dgm:t>
        <a:bodyPr/>
        <a:lstStyle/>
        <a:p>
          <a:pPr algn="l" rtl="0"/>
          <a:endParaRPr lang="cs-CZ" sz="20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gm:spPr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1555" custLinFactNeighborY="-9756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gm:spPr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gm:spPr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gm:spPr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gm:spPr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 custLinFactNeighborX="343" custLinFactNeighborY="-11373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9DBFAB67-6DF2-4166-9A5D-2A37F9759A58}" type="presOf" srcId="{D8197B8C-B260-4A16-BDF4-0947B075E274}" destId="{5A5FFA88-C948-4069-8E93-59FA12366E83}" srcOrd="1" destOrd="0" presId="urn:microsoft.com/office/officeart/2005/8/layout/target3"/>
    <dgm:cxn modelId="{D542BF12-3576-4E47-9F67-514E5952A92C}" type="presOf" srcId="{B651F6E3-6281-48DB-9319-2AEAFDAE7572}" destId="{619D679B-A015-4ECF-8348-D1034C574F40}" srcOrd="0" destOrd="0" presId="urn:microsoft.com/office/officeart/2005/8/layout/target3"/>
    <dgm:cxn modelId="{D38F9D64-1563-421D-8971-6A5EAD8738DD}" type="presOf" srcId="{D1B46980-6531-4606-95E6-44980827E919}" destId="{2BE915AB-18AA-4053-B92C-3BFC9ED204BB}" srcOrd="1" destOrd="0" presId="urn:microsoft.com/office/officeart/2005/8/layout/target3"/>
    <dgm:cxn modelId="{E4A211E1-84D4-4C27-9689-AA5C2F1E0FB6}" type="presOf" srcId="{4C35D32F-0EAB-4CD7-82EE-45574DC2A586}" destId="{8BEBB6EC-1DAA-4CAC-8A25-BC0FCBD5DBD5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13D70D2-5A18-45E0-AAC1-EC2DC745E3A9}" type="presOf" srcId="{D1D4F407-5343-4D3F-B5B9-D407B03CAEB4}" destId="{AED2198E-93D5-4001-81B4-73124B309672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68AFB5FB-5299-4130-BE26-72EB253A43D0}" type="presOf" srcId="{D1B46980-6531-4606-95E6-44980827E919}" destId="{6140AFEC-043D-4C43-A2F9-D0F5331DF3A3}" srcOrd="0" destOrd="0" presId="urn:microsoft.com/office/officeart/2005/8/layout/target3"/>
    <dgm:cxn modelId="{DB85857D-6273-4A86-9B2A-F948AC01AF23}" type="presOf" srcId="{D8197B8C-B260-4A16-BDF4-0947B075E274}" destId="{25B08C86-7E15-44DC-BE7F-FFB55DD49D12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1A2FAB7F-ED76-48EE-A62E-712AB2DB82B8}" type="presOf" srcId="{D1D4F407-5343-4D3F-B5B9-D407B03CAEB4}" destId="{D005CE8C-CC26-4C3E-AC11-E15060ECD759}" srcOrd="0" destOrd="0" presId="urn:microsoft.com/office/officeart/2005/8/layout/target3"/>
    <dgm:cxn modelId="{B12AF07B-B47F-4A76-9095-CFE0931F15A5}" type="presOf" srcId="{B651F6E3-6281-48DB-9319-2AEAFDAE7572}" destId="{6BB5E863-4638-4E1D-BFDE-399D028AC4ED}" srcOrd="1" destOrd="0" presId="urn:microsoft.com/office/officeart/2005/8/layout/target3"/>
    <dgm:cxn modelId="{A48E1933-52B5-4D75-907D-F2195F865360}" type="presOf" srcId="{4C35D32F-0EAB-4CD7-82EE-45574DC2A586}" destId="{890E4F0B-2866-4A3F-A3C7-2A14B1797930}" srcOrd="1" destOrd="0" presId="urn:microsoft.com/office/officeart/2005/8/layout/target3"/>
    <dgm:cxn modelId="{1AA26919-1CC3-4C2A-8C34-175B438813D0}" type="presOf" srcId="{757F3AB3-0718-4624-B441-E567A8F0AB56}" destId="{333A1088-737F-45CB-B68E-254E46348037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2CF7305D-6FC1-4E38-995C-C3D597AA451C}" type="presParOf" srcId="{333A1088-737F-45CB-B68E-254E46348037}" destId="{F5ABB229-8D3B-4694-996A-96F23CF14429}" srcOrd="0" destOrd="0" presId="urn:microsoft.com/office/officeart/2005/8/layout/target3"/>
    <dgm:cxn modelId="{E624255C-E1EF-4F94-A2A0-A5EC2914E2BB}" type="presParOf" srcId="{333A1088-737F-45CB-B68E-254E46348037}" destId="{F41139FD-01EE-4571-8B17-4FB00FC51163}" srcOrd="1" destOrd="0" presId="urn:microsoft.com/office/officeart/2005/8/layout/target3"/>
    <dgm:cxn modelId="{4F35DE92-F0BD-4A8B-934D-AD52DB275AA0}" type="presParOf" srcId="{333A1088-737F-45CB-B68E-254E46348037}" destId="{D005CE8C-CC26-4C3E-AC11-E15060ECD759}" srcOrd="2" destOrd="0" presId="urn:microsoft.com/office/officeart/2005/8/layout/target3"/>
    <dgm:cxn modelId="{8D98501C-9F63-44F0-9C90-C9E8D789E334}" type="presParOf" srcId="{333A1088-737F-45CB-B68E-254E46348037}" destId="{2C702D82-9B77-49B7-9568-BB8EB47C3372}" srcOrd="3" destOrd="0" presId="urn:microsoft.com/office/officeart/2005/8/layout/target3"/>
    <dgm:cxn modelId="{7A615D6C-645F-4CDE-A067-8CF9400E898A}" type="presParOf" srcId="{333A1088-737F-45CB-B68E-254E46348037}" destId="{A52A0455-90FF-4808-ABD0-F02540D31D5A}" srcOrd="4" destOrd="0" presId="urn:microsoft.com/office/officeart/2005/8/layout/target3"/>
    <dgm:cxn modelId="{5B32CAAC-9247-4FDF-B37C-378F62341E51}" type="presParOf" srcId="{333A1088-737F-45CB-B68E-254E46348037}" destId="{6140AFEC-043D-4C43-A2F9-D0F5331DF3A3}" srcOrd="5" destOrd="0" presId="urn:microsoft.com/office/officeart/2005/8/layout/target3"/>
    <dgm:cxn modelId="{6CDAA932-256C-47B0-B5D1-F5E5E02387B6}" type="presParOf" srcId="{333A1088-737F-45CB-B68E-254E46348037}" destId="{9358AC05-5D7D-4327-9F80-1AD486AEA664}" srcOrd="6" destOrd="0" presId="urn:microsoft.com/office/officeart/2005/8/layout/target3"/>
    <dgm:cxn modelId="{ECCE4C56-09E7-45B2-B5C2-505C55DB1DA2}" type="presParOf" srcId="{333A1088-737F-45CB-B68E-254E46348037}" destId="{313FC574-E1CD-4FB4-B054-0B805CE0447D}" srcOrd="7" destOrd="0" presId="urn:microsoft.com/office/officeart/2005/8/layout/target3"/>
    <dgm:cxn modelId="{6C7722B8-7DD5-445C-923A-45E1EE74B04F}" type="presParOf" srcId="{333A1088-737F-45CB-B68E-254E46348037}" destId="{619D679B-A015-4ECF-8348-D1034C574F40}" srcOrd="8" destOrd="0" presId="urn:microsoft.com/office/officeart/2005/8/layout/target3"/>
    <dgm:cxn modelId="{D0903532-4198-4BB6-BCE6-D9F5DF54B6FD}" type="presParOf" srcId="{333A1088-737F-45CB-B68E-254E46348037}" destId="{322283A8-4A27-4CDA-BAE3-F381106A9174}" srcOrd="9" destOrd="0" presId="urn:microsoft.com/office/officeart/2005/8/layout/target3"/>
    <dgm:cxn modelId="{AE1CBFE1-D900-4B51-9CF0-8085E500A6D2}" type="presParOf" srcId="{333A1088-737F-45CB-B68E-254E46348037}" destId="{FFC9F71D-1B4F-4AD9-A4A6-86ADEFC8AF5C}" srcOrd="10" destOrd="0" presId="urn:microsoft.com/office/officeart/2005/8/layout/target3"/>
    <dgm:cxn modelId="{6A16DB5B-6F82-4969-B7BD-DA1175EF9CFE}" type="presParOf" srcId="{333A1088-737F-45CB-B68E-254E46348037}" destId="{25B08C86-7E15-44DC-BE7F-FFB55DD49D12}" srcOrd="11" destOrd="0" presId="urn:microsoft.com/office/officeart/2005/8/layout/target3"/>
    <dgm:cxn modelId="{F2A53274-9EAD-4444-A048-D36934D68BC1}" type="presParOf" srcId="{333A1088-737F-45CB-B68E-254E46348037}" destId="{76644BE8-9D7C-4C09-B250-3D10AF48CBB7}" srcOrd="12" destOrd="0" presId="urn:microsoft.com/office/officeart/2005/8/layout/target3"/>
    <dgm:cxn modelId="{74720152-4AA1-4796-8F4D-91BC2055F672}" type="presParOf" srcId="{333A1088-737F-45CB-B68E-254E46348037}" destId="{EE85B701-7295-41C0-BA7A-34D3756A2AE6}" srcOrd="13" destOrd="0" presId="urn:microsoft.com/office/officeart/2005/8/layout/target3"/>
    <dgm:cxn modelId="{07B61E0A-A746-4D5A-9CB1-E7315DA1D0CA}" type="presParOf" srcId="{333A1088-737F-45CB-B68E-254E46348037}" destId="{8BEBB6EC-1DAA-4CAC-8A25-BC0FCBD5DBD5}" srcOrd="14" destOrd="0" presId="urn:microsoft.com/office/officeart/2005/8/layout/target3"/>
    <dgm:cxn modelId="{C4F9A916-19A1-473C-8291-76CE2ED53EF1}" type="presParOf" srcId="{333A1088-737F-45CB-B68E-254E46348037}" destId="{AED2198E-93D5-4001-81B4-73124B309672}" srcOrd="15" destOrd="0" presId="urn:microsoft.com/office/officeart/2005/8/layout/target3"/>
    <dgm:cxn modelId="{1715655D-8011-446A-949A-3A4730AC2991}" type="presParOf" srcId="{333A1088-737F-45CB-B68E-254E46348037}" destId="{2BE915AB-18AA-4053-B92C-3BFC9ED204BB}" srcOrd="16" destOrd="0" presId="urn:microsoft.com/office/officeart/2005/8/layout/target3"/>
    <dgm:cxn modelId="{256C080E-144E-4498-AFFA-EC21DAA02D86}" type="presParOf" srcId="{333A1088-737F-45CB-B68E-254E46348037}" destId="{6BB5E863-4638-4E1D-BFDE-399D028AC4ED}" srcOrd="17" destOrd="0" presId="urn:microsoft.com/office/officeart/2005/8/layout/target3"/>
    <dgm:cxn modelId="{4BDE56D7-E439-4B26-B921-2989B5C411E7}" type="presParOf" srcId="{333A1088-737F-45CB-B68E-254E46348037}" destId="{5A5FFA88-C948-4069-8E93-59FA12366E83}" srcOrd="18" destOrd="0" presId="urn:microsoft.com/office/officeart/2005/8/layout/target3"/>
    <dgm:cxn modelId="{424C8D85-D4AD-4DA7-A9DA-ED8CFBDFD2E4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952328" cy="2952328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476164" y="0"/>
          <a:ext cx="6944308" cy="2952328"/>
        </a:xfrm>
        <a:prstGeom prst="rect">
          <a:avLst/>
        </a:prstGeo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NÁZEV ŠKOLY: ZŠ KOLÍN V., Mnichovická 62</a:t>
          </a:r>
          <a:endParaRPr lang="cs-CZ" sz="2000" kern="12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sp:txBody>
      <dsp:txXfrm>
        <a:off x="1476164" y="0"/>
        <a:ext cx="6944308" cy="472372"/>
      </dsp:txXfrm>
    </dsp:sp>
    <dsp:sp modelId="{A52A0455-90FF-4808-ABD0-F02540D31D5A}">
      <dsp:nvSpPr>
        <dsp:cNvPr id="0" name=""/>
        <dsp:cNvSpPr/>
      </dsp:nvSpPr>
      <dsp:spPr>
        <a:xfrm>
          <a:off x="309994" y="472372"/>
          <a:ext cx="2332339" cy="2332339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476164" y="472372"/>
          <a:ext cx="6944308" cy="2332339"/>
        </a:xfrm>
        <a:prstGeom prst="rect">
          <a:avLst/>
        </a:prstGeo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AUTOR: Ing. Martina Šťastná</a:t>
          </a:r>
          <a:endParaRPr lang="cs-CZ" sz="2000" kern="12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sp:txBody>
      <dsp:txXfrm>
        <a:off x="1476164" y="472372"/>
        <a:ext cx="6944308" cy="472372"/>
      </dsp:txXfrm>
    </dsp:sp>
    <dsp:sp modelId="{313FC574-E1CD-4FB4-B054-0B805CE0447D}">
      <dsp:nvSpPr>
        <dsp:cNvPr id="0" name=""/>
        <dsp:cNvSpPr/>
      </dsp:nvSpPr>
      <dsp:spPr>
        <a:xfrm>
          <a:off x="619988" y="944744"/>
          <a:ext cx="1712350" cy="171235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476164" y="944744"/>
          <a:ext cx="6944308" cy="1712350"/>
        </a:xfrm>
        <a:prstGeom prst="rect">
          <a:avLst/>
        </a:prstGeo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NÁZEV:</a:t>
          </a:r>
          <a:r>
            <a:rPr lang="cs-CZ" sz="2000" kern="1200" baseline="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 VY_32_INOVACE_09_M7</a:t>
          </a:r>
          <a:endParaRPr lang="cs-CZ" sz="2000" kern="12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sp:txBody>
      <dsp:txXfrm>
        <a:off x="1476164" y="944744"/>
        <a:ext cx="6944308" cy="472372"/>
      </dsp:txXfrm>
    </dsp:sp>
    <dsp:sp modelId="{FFC9F71D-1B4F-4AD9-A4A6-86ADEFC8AF5C}">
      <dsp:nvSpPr>
        <dsp:cNvPr id="0" name=""/>
        <dsp:cNvSpPr/>
      </dsp:nvSpPr>
      <dsp:spPr>
        <a:xfrm>
          <a:off x="929983" y="1417117"/>
          <a:ext cx="1092361" cy="1092361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476164" y="1417117"/>
          <a:ext cx="6944308" cy="1092361"/>
        </a:xfrm>
        <a:prstGeom prst="rect">
          <a:avLst/>
        </a:prstGeo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TEMA: </a:t>
          </a:r>
          <a:r>
            <a:rPr lang="cs-CZ" sz="2000" kern="12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Trojúhelník – obsah trojúhelníku</a:t>
          </a:r>
          <a:endParaRPr lang="cs-CZ" sz="2000" kern="12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sp:txBody>
      <dsp:txXfrm>
        <a:off x="1476164" y="1417117"/>
        <a:ext cx="6944308" cy="472372"/>
      </dsp:txXfrm>
    </dsp:sp>
    <dsp:sp modelId="{EE85B701-7295-41C0-BA7A-34D3756A2AE6}">
      <dsp:nvSpPr>
        <dsp:cNvPr id="0" name=""/>
        <dsp:cNvSpPr/>
      </dsp:nvSpPr>
      <dsp:spPr>
        <a:xfrm>
          <a:off x="1239977" y="1889489"/>
          <a:ext cx="472372" cy="47237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476164" y="1835766"/>
          <a:ext cx="6944308" cy="472372"/>
        </a:xfrm>
        <a:prstGeom prst="rect">
          <a:avLst/>
        </a:prstGeo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sp:txBody>
      <dsp:txXfrm>
        <a:off x="1476164" y="1835766"/>
        <a:ext cx="6944308" cy="47237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8D58CD9-83E4-4058-948E-50FB07291595}" type="datetimeFigureOut">
              <a:rPr lang="cs-CZ" smtClean="0"/>
              <a:pPr/>
              <a:t>15.3.2012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5C3B5A5-EDE7-4538-9C5A-B044A9FDBC6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7965969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3E27AE-3B02-44A5-B66B-990BBC286946}" type="datetimeFigureOut">
              <a:rPr lang="cs-CZ" smtClean="0"/>
              <a:pPr/>
              <a:t>15.3.2012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674EE4-1E50-49B9-83C7-B1B0DFAD96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3E27AE-3B02-44A5-B66B-990BBC286946}" type="datetimeFigureOut">
              <a:rPr lang="cs-CZ" smtClean="0"/>
              <a:pPr/>
              <a:t>15.3.2012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674EE4-1E50-49B9-83C7-B1B0DFAD96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3E27AE-3B02-44A5-B66B-990BBC286946}" type="datetimeFigureOut">
              <a:rPr lang="cs-CZ" smtClean="0"/>
              <a:pPr/>
              <a:t>15.3.2012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674EE4-1E50-49B9-83C7-B1B0DFAD96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3E27AE-3B02-44A5-B66B-990BBC286946}" type="datetimeFigureOut">
              <a:rPr lang="cs-CZ" smtClean="0"/>
              <a:pPr/>
              <a:t>15.3.2012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674EE4-1E50-49B9-83C7-B1B0DFAD96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3E27AE-3B02-44A5-B66B-990BBC286946}" type="datetimeFigureOut">
              <a:rPr lang="cs-CZ" smtClean="0"/>
              <a:pPr/>
              <a:t>15.3.2012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674EE4-1E50-49B9-83C7-B1B0DFAD96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3E27AE-3B02-44A5-B66B-990BBC286946}" type="datetimeFigureOut">
              <a:rPr lang="cs-CZ" smtClean="0"/>
              <a:pPr/>
              <a:t>15.3.2012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674EE4-1E50-49B9-83C7-B1B0DFAD96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3E27AE-3B02-44A5-B66B-990BBC286946}" type="datetimeFigureOut">
              <a:rPr lang="cs-CZ" smtClean="0"/>
              <a:pPr/>
              <a:t>15.3.2012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674EE4-1E50-49B9-83C7-B1B0DFAD96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3E27AE-3B02-44A5-B66B-990BBC286946}" type="datetimeFigureOut">
              <a:rPr lang="cs-CZ" smtClean="0"/>
              <a:pPr/>
              <a:t>15.3.2012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674EE4-1E50-49B9-83C7-B1B0DFAD96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3E27AE-3B02-44A5-B66B-990BBC286946}" type="datetimeFigureOut">
              <a:rPr lang="cs-CZ" smtClean="0"/>
              <a:pPr/>
              <a:t>15.3.2012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8A674EE4-1E50-49B9-83C7-B1B0DFAD96D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3E27AE-3B02-44A5-B66B-990BBC286946}" type="datetimeFigureOut">
              <a:rPr lang="cs-CZ" smtClean="0"/>
              <a:pPr/>
              <a:t>15.3.2012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674EE4-1E50-49B9-83C7-B1B0DFAD96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3E27AE-3B02-44A5-B66B-990BBC286946}" type="datetimeFigureOut">
              <a:rPr lang="cs-CZ" smtClean="0"/>
              <a:pPr/>
              <a:t>15.3.2012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674EE4-1E50-49B9-83C7-B1B0DFAD96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6B3E27AE-3B02-44A5-B66B-990BBC286946}" type="datetimeFigureOut">
              <a:rPr lang="cs-CZ" smtClean="0"/>
              <a:pPr/>
              <a:t>15.3.2012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8A674EE4-1E50-49B9-83C7-B1B0DFAD96D4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55576" y="3861048"/>
            <a:ext cx="7851648" cy="779512"/>
          </a:xfrm>
          <a:solidFill>
            <a:schemeClr val="accent1">
              <a:lumMod val="60000"/>
              <a:lumOff val="40000"/>
            </a:schemeClr>
          </a:solidFill>
        </p:spPr>
        <p:txBody>
          <a:bodyPr>
            <a:normAutofit fontScale="90000"/>
          </a:bodyPr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/>
            </a:r>
            <a:br>
              <a:rPr lang="cs-CZ" sz="3200" dirty="0" smtClean="0">
                <a:solidFill>
                  <a:schemeClr val="tx1"/>
                </a:solidFill>
              </a:rPr>
            </a:br>
            <a:r>
              <a:rPr lang="cs-CZ" sz="4000" dirty="0" smtClean="0">
                <a:solidFill>
                  <a:schemeClr val="accent1">
                    <a:lumMod val="50000"/>
                  </a:schemeClr>
                </a:solidFill>
              </a:rPr>
              <a:t>MATEMATIKA – GEOMETRIE 7</a:t>
            </a:r>
            <a:endParaRPr lang="cs-CZ" sz="40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>
          <a:xfrm>
            <a:off x="755576" y="4725144"/>
            <a:ext cx="7854696" cy="776528"/>
          </a:xfrm>
        </p:spPr>
        <p:txBody>
          <a:bodyPr>
            <a:normAutofit/>
          </a:bodyPr>
          <a:lstStyle/>
          <a:p>
            <a:pPr lvl="0" algn="ctr"/>
            <a:r>
              <a:rPr lang="cs-CZ" sz="3200" b="1" dirty="0" smtClean="0">
                <a:solidFill>
                  <a:sysClr val="windowText" lastClr="000000">
                    <a:hueOff val="0"/>
                    <a:satOff val="0"/>
                    <a:lumOff val="0"/>
                    <a:alphaOff val="0"/>
                  </a:sysClr>
                </a:solidFill>
              </a:rPr>
              <a:t>OBSAH TROJÚHELNÍKU</a:t>
            </a:r>
          </a:p>
        </p:txBody>
      </p:sp>
      <p:graphicFrame>
        <p:nvGraphicFramePr>
          <p:cNvPr id="30" name="Diagram 29"/>
          <p:cNvGraphicFramePr/>
          <p:nvPr>
            <p:extLst>
              <p:ext uri="{D42A27DB-BD31-4B8C-83A1-F6EECF244321}">
                <p14:modId xmlns:p14="http://schemas.microsoft.com/office/powerpoint/2010/main" val="509481208"/>
              </p:ext>
            </p:extLst>
          </p:nvPr>
        </p:nvGraphicFramePr>
        <p:xfrm>
          <a:off x="179512" y="836712"/>
          <a:ext cx="8420472" cy="295232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31" name="Obrázek 4"/>
          <p:cNvPicPr>
            <a:picLocks noChangeAspect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1979712" y="5445224"/>
            <a:ext cx="5407025" cy="1046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TextovéPole 2"/>
          <p:cNvSpPr txBox="1"/>
          <p:nvPr/>
        </p:nvSpPr>
        <p:spPr>
          <a:xfrm>
            <a:off x="232032" y="6131870"/>
            <a:ext cx="86409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tabLst>
                <a:tab pos="7261225" algn="l"/>
              </a:tabLst>
            </a:pPr>
            <a:r>
              <a:rPr lang="cs-CZ" dirty="0" smtClean="0"/>
              <a:t>5. 1. 2012	7. třída</a:t>
            </a:r>
            <a:endParaRPr lang="cs-CZ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67544" y="692696"/>
            <a:ext cx="8229600" cy="1008112"/>
          </a:xfrm>
        </p:spPr>
        <p:txBody>
          <a:bodyPr>
            <a:noAutofit/>
          </a:bodyPr>
          <a:lstStyle/>
          <a:p>
            <a:pPr algn="ctr"/>
            <a:r>
              <a:rPr lang="cs-CZ" sz="3200" b="1" dirty="0" smtClean="0">
                <a:solidFill>
                  <a:schemeClr val="tx2">
                    <a:lumMod val="50000"/>
                  </a:schemeClr>
                </a:solidFill>
              </a:rPr>
              <a:t>KRÁTKÉ SHRNUTÍ TOHO</a:t>
            </a:r>
            <a:br>
              <a:rPr lang="cs-CZ" sz="3200" b="1" dirty="0" smtClean="0">
                <a:solidFill>
                  <a:schemeClr val="tx2">
                    <a:lumMod val="50000"/>
                  </a:schemeClr>
                </a:solidFill>
              </a:rPr>
            </a:br>
            <a:r>
              <a:rPr lang="cs-CZ" sz="3200" b="1" dirty="0" smtClean="0">
                <a:solidFill>
                  <a:schemeClr val="tx2">
                    <a:lumMod val="50000"/>
                  </a:schemeClr>
                </a:solidFill>
              </a:rPr>
              <a:t> CO UŽ ZNÁME O PLOŠNÝCH ÚTVARECH:</a:t>
            </a:r>
            <a:endParaRPr lang="cs-CZ" sz="3200" b="1" dirty="0">
              <a:solidFill>
                <a:schemeClr val="tx2">
                  <a:lumMod val="50000"/>
                </a:schemeClr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67544" y="1700808"/>
            <a:ext cx="8229600" cy="4680520"/>
          </a:xfrm>
        </p:spPr>
        <p:txBody>
          <a:bodyPr>
            <a:noAutofit/>
          </a:bodyPr>
          <a:lstStyle/>
          <a:p>
            <a:pPr>
              <a:buClrTx/>
              <a:buFont typeface="Wingdings" pitchFamily="2" charset="2"/>
              <a:buChar char="v"/>
            </a:pPr>
            <a:r>
              <a:rPr lang="cs-CZ" sz="2400" b="1" dirty="0" smtClean="0">
                <a:solidFill>
                  <a:schemeClr val="bg2">
                    <a:lumMod val="10000"/>
                  </a:schemeClr>
                </a:solidFill>
              </a:rPr>
              <a:t>plošné útvary, které dosud známe jsou </a:t>
            </a:r>
            <a:r>
              <a:rPr lang="cs-CZ" sz="2400" b="1" dirty="0" smtClean="0">
                <a:solidFill>
                  <a:srgbClr val="FF0000"/>
                </a:solidFill>
              </a:rPr>
              <a:t>ČTVERCE, OBDÉLNÍKY, TROJÚHELNÍKY</a:t>
            </a:r>
          </a:p>
          <a:p>
            <a:pPr>
              <a:buClrTx/>
              <a:buFont typeface="Wingdings" pitchFamily="2" charset="2"/>
              <a:buChar char="v"/>
            </a:pPr>
            <a:r>
              <a:rPr lang="cs-CZ" sz="2400" b="1" dirty="0" smtClean="0">
                <a:solidFill>
                  <a:schemeClr val="bg2">
                    <a:lumMod val="10000"/>
                  </a:schemeClr>
                </a:solidFill>
              </a:rPr>
              <a:t>Každý plošný útvar má </a:t>
            </a:r>
            <a:r>
              <a:rPr lang="cs-CZ" sz="2400" b="1" dirty="0" smtClean="0">
                <a:solidFill>
                  <a:srgbClr val="FF0000"/>
                </a:solidFill>
              </a:rPr>
              <a:t>OBVOD</a:t>
            </a:r>
            <a:r>
              <a:rPr lang="cs-CZ" sz="2400" b="1" dirty="0" smtClean="0">
                <a:solidFill>
                  <a:schemeClr val="bg2">
                    <a:lumMod val="10000"/>
                  </a:schemeClr>
                </a:solidFill>
              </a:rPr>
              <a:t> – vyjadřujeme v jednotkách délky (cm, mm, m)</a:t>
            </a:r>
          </a:p>
          <a:p>
            <a:pPr>
              <a:buClrTx/>
              <a:buFont typeface="Wingdings" pitchFamily="2" charset="2"/>
              <a:buChar char="v"/>
            </a:pPr>
            <a:r>
              <a:rPr lang="cs-CZ" sz="2400" b="1" dirty="0" smtClean="0">
                <a:solidFill>
                  <a:schemeClr val="bg2">
                    <a:lumMod val="10000"/>
                  </a:schemeClr>
                </a:solidFill>
              </a:rPr>
              <a:t>Každý plošný útvar má </a:t>
            </a:r>
            <a:r>
              <a:rPr lang="cs-CZ" sz="2400" b="1" dirty="0" smtClean="0">
                <a:solidFill>
                  <a:srgbClr val="FF0000"/>
                </a:solidFill>
              </a:rPr>
              <a:t>OBSAH</a:t>
            </a:r>
            <a:r>
              <a:rPr lang="cs-CZ" sz="2400" b="1" dirty="0" smtClean="0">
                <a:solidFill>
                  <a:schemeClr val="bg2">
                    <a:lumMod val="10000"/>
                  </a:schemeClr>
                </a:solidFill>
              </a:rPr>
              <a:t> – vyjadřujeme v plošných jednotkách (cm</a:t>
            </a:r>
            <a:r>
              <a:rPr lang="cs-CZ" sz="2400" b="1" baseline="30000" dirty="0" smtClean="0">
                <a:solidFill>
                  <a:schemeClr val="bg2">
                    <a:lumMod val="10000"/>
                  </a:schemeClr>
                </a:solidFill>
              </a:rPr>
              <a:t>2</a:t>
            </a:r>
            <a:r>
              <a:rPr lang="cs-CZ" sz="2400" b="1" dirty="0" smtClean="0">
                <a:solidFill>
                  <a:schemeClr val="bg2">
                    <a:lumMod val="10000"/>
                  </a:schemeClr>
                </a:solidFill>
              </a:rPr>
              <a:t>, mm</a:t>
            </a:r>
            <a:r>
              <a:rPr lang="cs-CZ" sz="2400" b="1" baseline="30000" dirty="0" smtClean="0">
                <a:solidFill>
                  <a:schemeClr val="bg2">
                    <a:lumMod val="10000"/>
                  </a:schemeClr>
                </a:solidFill>
              </a:rPr>
              <a:t>2</a:t>
            </a:r>
            <a:r>
              <a:rPr lang="cs-CZ" sz="2400" b="1" dirty="0" smtClean="0">
                <a:solidFill>
                  <a:schemeClr val="bg2">
                    <a:lumMod val="10000"/>
                  </a:schemeClr>
                </a:solidFill>
              </a:rPr>
              <a:t>, m</a:t>
            </a:r>
            <a:r>
              <a:rPr lang="cs-CZ" sz="2400" b="1" baseline="30000" dirty="0" smtClean="0">
                <a:solidFill>
                  <a:schemeClr val="bg2">
                    <a:lumMod val="10000"/>
                  </a:schemeClr>
                </a:solidFill>
              </a:rPr>
              <a:t>2 </a:t>
            </a:r>
            <a:r>
              <a:rPr lang="cs-CZ" sz="2400" b="1" dirty="0" smtClean="0">
                <a:solidFill>
                  <a:schemeClr val="bg2">
                    <a:lumMod val="10000"/>
                  </a:schemeClr>
                </a:solidFill>
              </a:rPr>
              <a:t> čteme centimetr čtvereční)</a:t>
            </a:r>
          </a:p>
          <a:p>
            <a:pPr>
              <a:buClrTx/>
              <a:buFont typeface="Wingdings" pitchFamily="2" charset="2"/>
              <a:buChar char="v"/>
            </a:pPr>
            <a:r>
              <a:rPr lang="cs-CZ" sz="2400" b="1" dirty="0" smtClean="0">
                <a:solidFill>
                  <a:schemeClr val="bg2">
                    <a:lumMod val="10000"/>
                  </a:schemeClr>
                </a:solidFill>
              </a:rPr>
              <a:t>Obsah budeme značit velkým tiskacím písmenem S</a:t>
            </a:r>
          </a:p>
          <a:p>
            <a:pPr>
              <a:buClrTx/>
              <a:buFont typeface="Wingdings" pitchFamily="2" charset="2"/>
              <a:buChar char="v"/>
            </a:pPr>
            <a:endParaRPr lang="cs-CZ" sz="2400" b="1" dirty="0" smtClean="0">
              <a:solidFill>
                <a:schemeClr val="bg2">
                  <a:lumMod val="10000"/>
                </a:schemeClr>
              </a:solidFill>
            </a:endParaRPr>
          </a:p>
          <a:p>
            <a:pPr>
              <a:buClrTx/>
              <a:buFont typeface="Wingdings" pitchFamily="2" charset="2"/>
              <a:buChar char="v"/>
            </a:pPr>
            <a:r>
              <a:rPr lang="cs-CZ" sz="2800" b="1" dirty="0" smtClean="0">
                <a:solidFill>
                  <a:schemeClr val="bg2">
                    <a:lumMod val="10000"/>
                  </a:schemeClr>
                </a:solidFill>
              </a:rPr>
              <a:t>Dnes se budeme věnovat podrobněji </a:t>
            </a:r>
          </a:p>
          <a:p>
            <a:pPr algn="ctr">
              <a:buClrTx/>
              <a:buNone/>
            </a:pPr>
            <a:r>
              <a:rPr lang="cs-CZ" sz="2800" b="1" dirty="0" smtClean="0">
                <a:solidFill>
                  <a:schemeClr val="bg2">
                    <a:lumMod val="10000"/>
                  </a:schemeClr>
                </a:solidFill>
              </a:rPr>
              <a:t>		</a:t>
            </a:r>
            <a:r>
              <a:rPr lang="cs-CZ" sz="2800" b="1" dirty="0" smtClean="0">
                <a:solidFill>
                  <a:srgbClr val="FF0000"/>
                </a:solidFill>
              </a:rPr>
              <a:t>OBSAHU A JEHO VÝPOČTU</a:t>
            </a:r>
          </a:p>
          <a:p>
            <a:pPr>
              <a:lnSpc>
                <a:spcPct val="120000"/>
              </a:lnSpc>
              <a:buClrTx/>
              <a:buFont typeface="Wingdings" pitchFamily="2" charset="2"/>
              <a:buChar char="v"/>
            </a:pPr>
            <a:endParaRPr lang="cs-CZ" sz="2400" b="1" dirty="0" smtClean="0">
              <a:solidFill>
                <a:schemeClr val="bg2">
                  <a:lumMod val="10000"/>
                </a:schemeClr>
              </a:solidFill>
            </a:endParaRPr>
          </a:p>
          <a:p>
            <a:pPr>
              <a:lnSpc>
                <a:spcPct val="120000"/>
              </a:lnSpc>
              <a:buClrTx/>
              <a:buFont typeface="Wingdings" pitchFamily="2" charset="2"/>
              <a:buChar char="v"/>
            </a:pPr>
            <a:endParaRPr lang="cs-CZ" sz="2400" b="1" dirty="0" smtClean="0">
              <a:solidFill>
                <a:schemeClr val="bg2">
                  <a:lumMod val="10000"/>
                </a:schemeClr>
              </a:solidFill>
            </a:endParaRPr>
          </a:p>
          <a:p>
            <a:pPr>
              <a:lnSpc>
                <a:spcPct val="120000"/>
              </a:lnSpc>
              <a:buClrTx/>
              <a:buFont typeface="Wingdings" pitchFamily="2" charset="2"/>
              <a:buChar char="v"/>
            </a:pPr>
            <a:endParaRPr lang="cs-CZ" sz="2400" b="1" dirty="0" smtClean="0">
              <a:solidFill>
                <a:schemeClr val="bg2">
                  <a:lumMod val="10000"/>
                </a:schemeClr>
              </a:solidFill>
            </a:endParaRPr>
          </a:p>
          <a:p>
            <a:pPr>
              <a:lnSpc>
                <a:spcPct val="120000"/>
              </a:lnSpc>
              <a:buClrTx/>
              <a:buFont typeface="Wingdings" pitchFamily="2" charset="2"/>
              <a:buChar char="v"/>
            </a:pPr>
            <a:endParaRPr lang="cs-CZ" sz="2400" b="1" dirty="0" smtClean="0">
              <a:solidFill>
                <a:schemeClr val="bg2">
                  <a:lumMod val="10000"/>
                </a:schemeClr>
              </a:solidFill>
            </a:endParaRPr>
          </a:p>
          <a:p>
            <a:pPr>
              <a:lnSpc>
                <a:spcPct val="120000"/>
              </a:lnSpc>
              <a:buClrTx/>
              <a:buFont typeface="Wingdings" pitchFamily="2" charset="2"/>
              <a:buChar char="v"/>
            </a:pPr>
            <a:endParaRPr lang="cs-CZ" sz="2400" b="1" dirty="0" smtClean="0">
              <a:solidFill>
                <a:schemeClr val="bg2">
                  <a:lumMod val="10000"/>
                </a:schemeClr>
              </a:solidFill>
            </a:endParaRPr>
          </a:p>
          <a:p>
            <a:pPr>
              <a:lnSpc>
                <a:spcPct val="120000"/>
              </a:lnSpc>
              <a:buClrTx/>
              <a:buFont typeface="Wingdings" pitchFamily="2" charset="2"/>
              <a:buChar char="v"/>
            </a:pPr>
            <a:endParaRPr lang="cs-CZ" sz="2400" b="1" dirty="0" smtClean="0">
              <a:solidFill>
                <a:schemeClr val="bg2">
                  <a:lumMod val="10000"/>
                </a:schemeClr>
              </a:solidFill>
            </a:endParaRPr>
          </a:p>
          <a:p>
            <a:pPr>
              <a:lnSpc>
                <a:spcPct val="120000"/>
              </a:lnSpc>
              <a:buClrTx/>
              <a:buFont typeface="Wingdings" pitchFamily="2" charset="2"/>
              <a:buChar char="v"/>
            </a:pPr>
            <a:endParaRPr lang="cs-CZ" sz="2400" b="1" dirty="0" smtClean="0">
              <a:solidFill>
                <a:schemeClr val="bg2">
                  <a:lumMod val="10000"/>
                </a:schemeClr>
              </a:solidFill>
            </a:endParaRPr>
          </a:p>
          <a:p>
            <a:pPr>
              <a:lnSpc>
                <a:spcPct val="120000"/>
              </a:lnSpc>
              <a:buClrTx/>
              <a:buFont typeface="Wingdings" pitchFamily="2" charset="2"/>
              <a:buChar char="v"/>
            </a:pPr>
            <a:endParaRPr lang="cs-CZ" sz="2400" b="1" dirty="0" smtClean="0">
              <a:solidFill>
                <a:schemeClr val="bg2">
                  <a:lumMod val="10000"/>
                </a:schemeClr>
              </a:solidFill>
            </a:endParaRPr>
          </a:p>
          <a:p>
            <a:pPr>
              <a:lnSpc>
                <a:spcPct val="120000"/>
              </a:lnSpc>
              <a:buClrTx/>
              <a:buFont typeface="Wingdings" pitchFamily="2" charset="2"/>
              <a:buChar char="v"/>
            </a:pPr>
            <a:endParaRPr lang="cs-CZ" sz="2400" b="1" dirty="0" smtClean="0">
              <a:solidFill>
                <a:schemeClr val="bg2">
                  <a:lumMod val="10000"/>
                </a:schemeClr>
              </a:solidFill>
            </a:endParaRPr>
          </a:p>
          <a:p>
            <a:pPr>
              <a:lnSpc>
                <a:spcPct val="120000"/>
              </a:lnSpc>
              <a:buClrTx/>
              <a:buFont typeface="Wingdings" pitchFamily="2" charset="2"/>
              <a:buChar char="v"/>
            </a:pPr>
            <a:endParaRPr lang="cs-CZ" sz="2400" b="1" dirty="0" smtClean="0">
              <a:solidFill>
                <a:schemeClr val="bg2">
                  <a:lumMod val="10000"/>
                </a:schemeClr>
              </a:solidFill>
            </a:endParaRPr>
          </a:p>
          <a:p>
            <a:pPr>
              <a:lnSpc>
                <a:spcPct val="120000"/>
              </a:lnSpc>
              <a:buClrTx/>
              <a:buFont typeface="Wingdings" pitchFamily="2" charset="2"/>
              <a:buChar char="v"/>
            </a:pPr>
            <a:endParaRPr lang="cs-CZ" sz="2400" b="1" dirty="0" smtClean="0">
              <a:solidFill>
                <a:schemeClr val="bg2">
                  <a:lumMod val="10000"/>
                </a:schemeClr>
              </a:solidFill>
            </a:endParaRPr>
          </a:p>
          <a:p>
            <a:pPr>
              <a:lnSpc>
                <a:spcPct val="120000"/>
              </a:lnSpc>
              <a:buClrTx/>
              <a:buFont typeface="Wingdings" pitchFamily="2" charset="2"/>
              <a:buChar char="v"/>
            </a:pPr>
            <a:endParaRPr lang="cs-CZ" sz="2400" b="1" dirty="0" smtClean="0">
              <a:solidFill>
                <a:schemeClr val="bg2">
                  <a:lumMod val="10000"/>
                </a:schemeClr>
              </a:solidFill>
            </a:endParaRPr>
          </a:p>
          <a:p>
            <a:pPr>
              <a:lnSpc>
                <a:spcPct val="120000"/>
              </a:lnSpc>
              <a:buClrTx/>
              <a:buFont typeface="Wingdings" pitchFamily="2" charset="2"/>
              <a:buChar char="v"/>
            </a:pPr>
            <a:endParaRPr lang="cs-CZ" sz="2400" b="1" dirty="0" smtClean="0">
              <a:solidFill>
                <a:schemeClr val="bg2">
                  <a:lumMod val="10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179512" y="836712"/>
            <a:ext cx="8640960" cy="5328592"/>
          </a:xfrm>
        </p:spPr>
        <p:txBody>
          <a:bodyPr/>
          <a:lstStyle/>
          <a:p>
            <a:pPr>
              <a:lnSpc>
                <a:spcPct val="120000"/>
              </a:lnSpc>
              <a:buClrTx/>
              <a:buFont typeface="Wingdings" pitchFamily="2" charset="2"/>
              <a:buChar char="v"/>
            </a:pPr>
            <a:r>
              <a:rPr lang="cs-CZ" sz="2800" b="1" dirty="0" smtClean="0">
                <a:solidFill>
                  <a:schemeClr val="bg2">
                    <a:lumMod val="10000"/>
                  </a:schemeClr>
                </a:solidFill>
              </a:rPr>
              <a:t>Známe </a:t>
            </a:r>
            <a:r>
              <a:rPr lang="cs-CZ" sz="2800" b="1" dirty="0" smtClean="0">
                <a:solidFill>
                  <a:srgbClr val="FF0000"/>
                </a:solidFill>
              </a:rPr>
              <a:t>OBSAH ČTVERCE   S = a.a</a:t>
            </a:r>
          </a:p>
          <a:p>
            <a:pPr>
              <a:lnSpc>
                <a:spcPct val="120000"/>
              </a:lnSpc>
              <a:buClrTx/>
              <a:buNone/>
            </a:pPr>
            <a:r>
              <a:rPr lang="cs-CZ" sz="2800" b="1" dirty="0" smtClean="0">
                <a:solidFill>
                  <a:srgbClr val="FF0000"/>
                </a:solidFill>
              </a:rPr>
              <a:t> </a:t>
            </a:r>
          </a:p>
          <a:p>
            <a:pPr>
              <a:lnSpc>
                <a:spcPct val="120000"/>
              </a:lnSpc>
              <a:buClrTx/>
              <a:buNone/>
            </a:pPr>
            <a:endParaRPr lang="cs-CZ" sz="2800" b="1" dirty="0" smtClean="0">
              <a:solidFill>
                <a:schemeClr val="bg2">
                  <a:lumMod val="10000"/>
                </a:schemeClr>
              </a:solidFill>
            </a:endParaRPr>
          </a:p>
          <a:p>
            <a:pPr>
              <a:lnSpc>
                <a:spcPct val="120000"/>
              </a:lnSpc>
              <a:buClrTx/>
              <a:buFont typeface="Wingdings" pitchFamily="2" charset="2"/>
              <a:buChar char="v"/>
            </a:pPr>
            <a:r>
              <a:rPr lang="cs-CZ" sz="2800" b="1" dirty="0" smtClean="0">
                <a:solidFill>
                  <a:schemeClr val="bg2">
                    <a:lumMod val="10000"/>
                  </a:schemeClr>
                </a:solidFill>
              </a:rPr>
              <a:t>Známe </a:t>
            </a:r>
            <a:r>
              <a:rPr lang="cs-CZ" sz="2800" b="1" dirty="0" smtClean="0">
                <a:solidFill>
                  <a:srgbClr val="FF0000"/>
                </a:solidFill>
              </a:rPr>
              <a:t>OBSAH OBDÉLNÍKU  S = a.b </a:t>
            </a:r>
          </a:p>
          <a:p>
            <a:pPr>
              <a:lnSpc>
                <a:spcPct val="150000"/>
              </a:lnSpc>
              <a:buClrTx/>
              <a:buNone/>
            </a:pPr>
            <a:endParaRPr lang="cs-CZ" sz="2800" b="1" dirty="0" smtClean="0">
              <a:solidFill>
                <a:schemeClr val="bg2">
                  <a:lumMod val="10000"/>
                </a:schemeClr>
              </a:solidFill>
            </a:endParaRPr>
          </a:p>
          <a:p>
            <a:pPr>
              <a:lnSpc>
                <a:spcPct val="150000"/>
              </a:lnSpc>
              <a:buClrTx/>
              <a:buFont typeface="Wingdings" pitchFamily="2" charset="2"/>
              <a:buChar char="v"/>
            </a:pPr>
            <a:r>
              <a:rPr lang="cs-CZ" sz="2800" b="1" dirty="0" smtClean="0">
                <a:solidFill>
                  <a:schemeClr val="bg2">
                    <a:lumMod val="10000"/>
                  </a:schemeClr>
                </a:solidFill>
              </a:rPr>
              <a:t>A co </a:t>
            </a:r>
            <a:r>
              <a:rPr lang="cs-CZ" sz="2800" b="1" dirty="0" smtClean="0">
                <a:solidFill>
                  <a:srgbClr val="FF0000"/>
                </a:solidFill>
              </a:rPr>
              <a:t>OBSAH TROJÚHELNÍKU ?</a:t>
            </a:r>
          </a:p>
          <a:p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6012160" y="1052736"/>
            <a:ext cx="1440160" cy="144016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6012160" y="3429000"/>
            <a:ext cx="2304256" cy="1152128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TextovéPole 7"/>
          <p:cNvSpPr txBox="1"/>
          <p:nvPr/>
        </p:nvSpPr>
        <p:spPr>
          <a:xfrm>
            <a:off x="6732240" y="4077072"/>
            <a:ext cx="43204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a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7884368" y="3789040"/>
            <a:ext cx="42366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b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6516216" y="1988840"/>
            <a:ext cx="43204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a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7452320" y="1484784"/>
            <a:ext cx="43204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a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12" name="Rovnoramenný trojúhelník 11"/>
          <p:cNvSpPr/>
          <p:nvPr/>
        </p:nvSpPr>
        <p:spPr>
          <a:xfrm>
            <a:off x="3203848" y="4725144"/>
            <a:ext cx="2088232" cy="1584176"/>
          </a:xfrm>
          <a:prstGeom prst="triangle">
            <a:avLst/>
          </a:prstGeom>
          <a:solidFill>
            <a:srgbClr val="FF669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Tlačítko akce: Nápověda 12">
            <a:hlinkClick r:id="" action="ppaction://noaction" highlightClick="1"/>
          </p:cNvPr>
          <p:cNvSpPr/>
          <p:nvPr/>
        </p:nvSpPr>
        <p:spPr>
          <a:xfrm>
            <a:off x="4067944" y="5445224"/>
            <a:ext cx="360040" cy="432048"/>
          </a:xfrm>
          <a:prstGeom prst="actionButtonHelp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TextovéPole 13"/>
          <p:cNvSpPr txBox="1"/>
          <p:nvPr/>
        </p:nvSpPr>
        <p:spPr>
          <a:xfrm>
            <a:off x="5148064" y="5013176"/>
            <a:ext cx="3456384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solidFill>
                  <a:srgbClr val="FF0000"/>
                </a:solidFill>
              </a:rPr>
              <a:t>ZKUSÍME NA TO PŘIJÍT SAMI !</a:t>
            </a:r>
            <a:endParaRPr lang="cs-CZ" sz="32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Obrázek 9" descr="P1210001.JPG"/>
          <p:cNvPicPr>
            <a:picLocks noChangeAspect="1"/>
          </p:cNvPicPr>
          <p:nvPr/>
        </p:nvPicPr>
        <p:blipFill>
          <a:blip r:embed="rId2" cstate="print">
            <a:lum bright="-24000"/>
          </a:blip>
          <a:stretch>
            <a:fillRect/>
          </a:stretch>
        </p:blipFill>
        <p:spPr>
          <a:xfrm>
            <a:off x="467544" y="1700808"/>
            <a:ext cx="2821901" cy="2646048"/>
          </a:xfrm>
          <a:prstGeom prst="rect">
            <a:avLst/>
          </a:prstGeom>
        </p:spPr>
      </p:pic>
      <p:pic>
        <p:nvPicPr>
          <p:cNvPr id="6" name="Obrázek 5" descr="P1190006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3923928" y="3212976"/>
            <a:ext cx="3062206" cy="3384376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3995936" y="1916832"/>
            <a:ext cx="4824536" cy="1200329"/>
          </a:xfrm>
          <a:prstGeom prst="rect">
            <a:avLst/>
          </a:prstGeom>
          <a:solidFill>
            <a:schemeClr val="accent3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2. Do jednoho vepíšeme pravoúhlý ∆, do druhého ostroúhlý ∆. Obdobně jako na obrázku.</a:t>
            </a:r>
            <a:endParaRPr lang="cs-CZ" sz="2400" b="1" dirty="0"/>
          </a:p>
        </p:txBody>
      </p:sp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780696"/>
          </a:xfrm>
          <a:solidFill>
            <a:schemeClr val="accent1">
              <a:lumMod val="40000"/>
              <a:lumOff val="60000"/>
            </a:schemeClr>
          </a:solidFill>
        </p:spPr>
        <p:txBody>
          <a:bodyPr>
            <a:normAutofit/>
          </a:bodyPr>
          <a:lstStyle/>
          <a:p>
            <a:pPr algn="ctr"/>
            <a:r>
              <a:rPr lang="cs-CZ" sz="3600" b="1" dirty="0" smtClean="0">
                <a:solidFill>
                  <a:schemeClr val="tx2">
                    <a:lumMod val="50000"/>
                  </a:schemeClr>
                </a:solidFill>
              </a:rPr>
              <a:t>POJĎME SI OPĚT HRÁT S PAPÍREM:</a:t>
            </a:r>
            <a:endParaRPr lang="cs-CZ" sz="3600" b="1" dirty="0">
              <a:solidFill>
                <a:schemeClr val="tx2">
                  <a:lumMod val="50000"/>
                </a:schemeClr>
              </a:solidFill>
            </a:endParaRPr>
          </a:p>
        </p:txBody>
      </p:sp>
      <p:sp>
        <p:nvSpPr>
          <p:cNvPr id="9" name="Zástupný symbol pro obsah 8"/>
          <p:cNvSpPr txBox="1">
            <a:spLocks noGrp="1"/>
          </p:cNvSpPr>
          <p:nvPr>
            <p:ph idx="1"/>
          </p:nvPr>
        </p:nvSpPr>
        <p:spPr>
          <a:xfrm>
            <a:off x="467544" y="4509120"/>
            <a:ext cx="2592288" cy="1569660"/>
          </a:xfrm>
          <a:prstGeom prst="rect">
            <a:avLst/>
          </a:prstGeom>
          <a:solidFill>
            <a:schemeClr val="accent3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pPr>
              <a:buNone/>
            </a:pPr>
            <a:r>
              <a:rPr lang="cs-CZ" sz="2400" b="1" dirty="0" smtClean="0"/>
              <a:t>	1. Z papíru vystřihneme 2 libovolné obdélníky.</a:t>
            </a:r>
            <a:endParaRPr lang="cs-CZ" sz="2400" b="1" dirty="0"/>
          </a:p>
        </p:txBody>
      </p:sp>
      <p:sp>
        <p:nvSpPr>
          <p:cNvPr id="7" name="Zástupný symbol pro obsah 8"/>
          <p:cNvSpPr txBox="1">
            <a:spLocks/>
          </p:cNvSpPr>
          <p:nvPr/>
        </p:nvSpPr>
        <p:spPr>
          <a:xfrm>
            <a:off x="6804248" y="4581128"/>
            <a:ext cx="1908720" cy="1200329"/>
          </a:xfrm>
          <a:prstGeom prst="rect">
            <a:avLst/>
          </a:prstGeom>
          <a:solidFill>
            <a:schemeClr val="accent3">
              <a:lumMod val="75000"/>
            </a:schemeClr>
          </a:solidFill>
        </p:spPr>
        <p:txBody>
          <a:bodyPr vert="horz" wrap="square" rtlCol="0">
            <a:spAutoFit/>
          </a:bodyPr>
          <a:lstStyle/>
          <a:p>
            <a:pPr marL="274320" marR="0" lvl="0" indent="-27432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buFont typeface="Wingdings 2"/>
              <a:buNone/>
              <a:tabLst/>
              <a:defRPr/>
            </a:pPr>
            <a:r>
              <a:rPr kumimoji="0" lang="cs-CZ" sz="24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	3. Připravíme si nůžky.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Obrázek 5" descr="P1210009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79512" y="1700808"/>
            <a:ext cx="2843808" cy="4157524"/>
          </a:xfrm>
          <a:prstGeom prst="rect">
            <a:avLst/>
          </a:prstGeom>
        </p:spPr>
      </p:pic>
      <p:pic>
        <p:nvPicPr>
          <p:cNvPr id="2" name="Obrázek 1" descr="P1200009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3131840" y="2780928"/>
            <a:ext cx="5817957" cy="3807431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395536" y="548680"/>
            <a:ext cx="3168352" cy="1200329"/>
          </a:xfrm>
          <a:prstGeom prst="rect">
            <a:avLst/>
          </a:prstGeom>
          <a:solidFill>
            <a:schemeClr val="accent3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4. Podle narýsovaných čar vystřihneme oba trojúhelníky.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4788024" y="908720"/>
            <a:ext cx="3888432" cy="1938992"/>
          </a:xfrm>
          <a:prstGeom prst="rect">
            <a:avLst/>
          </a:prstGeom>
          <a:solidFill>
            <a:schemeClr val="accent3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5. Otočením odstřižené části zjistíme, že jsme v obou případech obdélník rozdělili na 2 shodné ∆.</a:t>
            </a:r>
          </a:p>
          <a:p>
            <a:pPr algn="ctr"/>
            <a:r>
              <a:rPr lang="cs-CZ" sz="2400" b="1" dirty="0" smtClean="0"/>
              <a:t> Tedy na </a:t>
            </a:r>
            <a:r>
              <a:rPr lang="cs-CZ" sz="2400" b="1" dirty="0" smtClean="0">
                <a:solidFill>
                  <a:srgbClr val="FF0000"/>
                </a:solidFill>
              </a:rPr>
              <a:t>POLOVINU.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P1210013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11560" y="692696"/>
            <a:ext cx="4215348" cy="5658066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5220072" y="1196752"/>
            <a:ext cx="3744416" cy="42165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Tedy pokud je to POLOVINA OBDÉLNÍKU, pak musí platit, že </a:t>
            </a:r>
          </a:p>
          <a:p>
            <a:r>
              <a:rPr lang="cs-CZ" sz="2800" b="1" dirty="0" smtClean="0">
                <a:solidFill>
                  <a:srgbClr val="FF0000"/>
                </a:solidFill>
              </a:rPr>
              <a:t>OBSAH TROJÚHELNÍKU je </a:t>
            </a:r>
          </a:p>
          <a:p>
            <a:r>
              <a:rPr lang="cs-CZ" sz="3600" b="1" dirty="0" smtClean="0">
                <a:solidFill>
                  <a:srgbClr val="FF0000"/>
                </a:solidFill>
              </a:rPr>
              <a:t>S = (a.b) : 2</a:t>
            </a:r>
          </a:p>
          <a:p>
            <a:r>
              <a:rPr lang="cs-CZ" sz="2800" b="1" dirty="0" smtClean="0">
                <a:solidFill>
                  <a:srgbClr val="FF0000"/>
                </a:solidFill>
              </a:rPr>
              <a:t>nebo zapsáno jako zlomek na vedlejším obrázku.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4" name="Šipka doleva 3"/>
          <p:cNvSpPr/>
          <p:nvPr/>
        </p:nvSpPr>
        <p:spPr>
          <a:xfrm>
            <a:off x="4644008" y="5229200"/>
            <a:ext cx="1944216" cy="936104"/>
          </a:xfrm>
          <a:prstGeom prst="lef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P1210012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4283968" y="620688"/>
            <a:ext cx="4122792" cy="5820731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323528" y="1268760"/>
            <a:ext cx="3888432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A jak to bude u druhého ostroúhlého ∆ ? Z odstřižené části je shodný ∆, tedy je to také POLOVINA OBDÉLNÍKU, opět platí, že</a:t>
            </a:r>
          </a:p>
          <a:p>
            <a:r>
              <a:rPr lang="cs-CZ" sz="2800" b="1" dirty="0" smtClean="0">
                <a:solidFill>
                  <a:srgbClr val="FF0000"/>
                </a:solidFill>
              </a:rPr>
              <a:t>OBSAH TROJÚHELNÍKU je </a:t>
            </a:r>
            <a:r>
              <a:rPr lang="cs-CZ" sz="3600" b="1" dirty="0" smtClean="0">
                <a:solidFill>
                  <a:srgbClr val="FF0000"/>
                </a:solidFill>
              </a:rPr>
              <a:t>S = (a.b) : 2</a:t>
            </a:r>
          </a:p>
          <a:p>
            <a:r>
              <a:rPr lang="cs-CZ" sz="2800" b="1" dirty="0" smtClean="0">
                <a:solidFill>
                  <a:srgbClr val="FF0000"/>
                </a:solidFill>
              </a:rPr>
              <a:t>strana b = výška na stranu a </a:t>
            </a:r>
            <a:r>
              <a:rPr lang="cs-CZ" sz="2800" b="1" dirty="0" err="1" smtClean="0">
                <a:solidFill>
                  <a:srgbClr val="FF0000"/>
                </a:solidFill>
              </a:rPr>
              <a:t>v</a:t>
            </a:r>
            <a:r>
              <a:rPr lang="cs-CZ" sz="2800" b="1" baseline="-25000" dirty="0" err="1" smtClean="0">
                <a:solidFill>
                  <a:srgbClr val="FF0000"/>
                </a:solidFill>
              </a:rPr>
              <a:t>a</a:t>
            </a:r>
            <a:r>
              <a:rPr lang="cs-CZ" sz="2800" b="1" baseline="-25000" dirty="0" smtClean="0">
                <a:solidFill>
                  <a:srgbClr val="FF0000"/>
                </a:solidFill>
              </a:rPr>
              <a:t> </a:t>
            </a:r>
            <a:endParaRPr lang="cs-CZ" sz="2800" b="1" baseline="-25000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1259632" y="548680"/>
            <a:ext cx="8219256" cy="420656"/>
          </a:xfrm>
        </p:spPr>
        <p:txBody>
          <a:bodyPr>
            <a:normAutofit fontScale="90000"/>
          </a:bodyPr>
          <a:lstStyle/>
          <a:p>
            <a:r>
              <a:rPr lang="cs-CZ" sz="3200" b="1" dirty="0" smtClean="0"/>
              <a:t>     ANOTACE:  </a:t>
            </a:r>
            <a:endParaRPr lang="cs-CZ" sz="3200" b="1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4968552"/>
          </a:xfrm>
        </p:spPr>
        <p:txBody>
          <a:bodyPr anchor="b">
            <a:normAutofit fontScale="92500" lnSpcReduction="20000"/>
          </a:bodyPr>
          <a:lstStyle/>
          <a:p>
            <a:r>
              <a:rPr lang="cs-CZ" sz="2200" dirty="0" smtClean="0"/>
              <a:t>Tento výukový materiál bude využíván v hodině geometrie v 7. ročníku, jako výkladová hodina na nové téma: obsah trojúhelníku. Bude následovat po zvládnutí látky – výška trojúhelníka.</a:t>
            </a:r>
          </a:p>
          <a:p>
            <a:r>
              <a:rPr lang="cs-CZ" sz="2200" dirty="0" smtClean="0"/>
              <a:t>Začátek hodiny věnujeme rekapitulaci dosavadních poznatků o plošných obrazcích a výpočtu jejich obsahu.</a:t>
            </a:r>
          </a:p>
          <a:p>
            <a:r>
              <a:rPr lang="cs-CZ" sz="2200" dirty="0" smtClean="0"/>
              <a:t>Obsah trojúhelníku podáme jako problémovou úlohu, kterou se pokusíme sami vyřešit. K tomu nám bude sloužit aktivita s papírem a nůžkami, kterou už žáci dobře znají z předchozích hodin.</a:t>
            </a:r>
          </a:p>
          <a:p>
            <a:r>
              <a:rPr lang="cs-CZ" sz="2200" dirty="0" smtClean="0"/>
              <a:t>Postup vystřihávání trojúhelníku z obdélníku žáci sledují na tabuli a pracují samostatně pod dohledem učitele.</a:t>
            </a:r>
          </a:p>
          <a:p>
            <a:r>
              <a:rPr lang="cs-CZ" sz="2200" dirty="0" smtClean="0"/>
              <a:t>V závěru hodiny si pro oba trojúhelníky odvodíme vzorec pomocí poloviny obsahu obdélníku a zopakujeme si co je to výška trojúhelníku a její důležitost pro výpočet obsahu.</a:t>
            </a:r>
          </a:p>
          <a:p>
            <a:pPr>
              <a:buNone/>
            </a:pPr>
            <a:endParaRPr lang="cs-CZ" sz="1800" dirty="0" smtClean="0"/>
          </a:p>
          <a:p>
            <a:pPr>
              <a:buNone/>
            </a:pPr>
            <a:r>
              <a:rPr lang="cs-CZ" sz="2400" dirty="0" smtClean="0">
                <a:solidFill>
                  <a:schemeClr val="bg2">
                    <a:lumMod val="25000"/>
                  </a:schemeClr>
                </a:solidFill>
              </a:rPr>
              <a:t>	</a:t>
            </a:r>
            <a:r>
              <a:rPr lang="cs-CZ" sz="2400" b="1" dirty="0" smtClean="0">
                <a:solidFill>
                  <a:schemeClr val="bg2">
                    <a:lumMod val="25000"/>
                  </a:schemeClr>
                </a:solidFill>
              </a:rPr>
              <a:t>CITACE:</a:t>
            </a:r>
            <a:r>
              <a:rPr lang="cs-CZ" sz="2400" i="1" dirty="0" smtClean="0"/>
              <a:t> 	- </a:t>
            </a:r>
            <a:r>
              <a:rPr lang="cs-CZ" sz="1400" i="1" dirty="0" smtClean="0"/>
              <a:t>Matematika 7 Geometrie učebnice pro ZŠ a víceletá gymnázia </a:t>
            </a:r>
          </a:p>
          <a:p>
            <a:pPr>
              <a:buNone/>
            </a:pPr>
            <a:r>
              <a:rPr lang="cs-CZ" sz="1400" i="1" dirty="0" smtClean="0"/>
              <a:t>			H. </a:t>
            </a:r>
            <a:r>
              <a:rPr lang="cs-CZ" sz="1400" i="1" dirty="0" err="1" smtClean="0"/>
              <a:t>Binterová</a:t>
            </a:r>
            <a:r>
              <a:rPr lang="cs-CZ" sz="1400" i="1" dirty="0" smtClean="0"/>
              <a:t>, E. Fuchs, P. Tlustý, nakladatelství </a:t>
            </a:r>
            <a:r>
              <a:rPr lang="cs-CZ" sz="1400" i="1" dirty="0" err="1" smtClean="0"/>
              <a:t>Fraus</a:t>
            </a:r>
            <a:r>
              <a:rPr lang="cs-CZ" sz="1400" i="1" dirty="0" smtClean="0"/>
              <a:t> 2008</a:t>
            </a:r>
          </a:p>
          <a:p>
            <a:pPr>
              <a:buNone/>
            </a:pPr>
            <a:r>
              <a:rPr lang="cs-CZ" sz="2400" i="1" dirty="0" smtClean="0"/>
              <a:t>			- </a:t>
            </a:r>
            <a:r>
              <a:rPr lang="cs-CZ" sz="1400" i="1" dirty="0" smtClean="0"/>
              <a:t>foto na straně 4, 5, 6, 7– archiv autora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>
    <a:lnDef>
      <a:spPr>
        <a:ln w="38100" cap="rnd" cmpd="sng">
          <a:solidFill>
            <a:srgbClr val="FF0000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</a:objectDefaults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1361</TotalTime>
  <Words>382</Words>
  <Application>Microsoft Office PowerPoint</Application>
  <PresentationFormat>Předvádění na obrazovce (4:3)</PresentationFormat>
  <Paragraphs>61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Tok</vt:lpstr>
      <vt:lpstr> MATEMATIKA – GEOMETRIE 7</vt:lpstr>
      <vt:lpstr>KRÁTKÉ SHRNUTÍ TOHO  CO UŽ ZNÁME O PLOŠNÝCH ÚTVARECH:</vt:lpstr>
      <vt:lpstr>Prezentace aplikace PowerPoint</vt:lpstr>
      <vt:lpstr>POJĎME SI OPĚT HRÁT S PAPÍREM:</vt:lpstr>
      <vt:lpstr>Prezentace aplikace PowerPoint</vt:lpstr>
      <vt:lpstr>Prezentace aplikace PowerPoint</vt:lpstr>
      <vt:lpstr>Prezentace aplikace PowerPoint</vt:lpstr>
      <vt:lpstr>     ANOTACE: 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 Geometrie – 7.ročník</dc:title>
  <dc:creator>Lubos</dc:creator>
  <cp:lastModifiedBy>Aleš Polívka</cp:lastModifiedBy>
  <cp:revision>212</cp:revision>
  <dcterms:created xsi:type="dcterms:W3CDTF">2011-11-27T20:43:59Z</dcterms:created>
  <dcterms:modified xsi:type="dcterms:W3CDTF">2012-03-15T19:49:34Z</dcterms:modified>
</cp:coreProperties>
</file>