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7"/>
  </p:notesMasterIdLst>
  <p:sldIdLst>
    <p:sldId id="256" r:id="rId2"/>
    <p:sldId id="282" r:id="rId3"/>
    <p:sldId id="292" r:id="rId4"/>
    <p:sldId id="290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E4E43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294" autoAdjust="0"/>
    <p:restoredTop sz="94579" autoAdjust="0"/>
  </p:normalViewPr>
  <p:slideViewPr>
    <p:cSldViewPr>
      <p:cViewPr varScale="1">
        <p:scale>
          <a:sx n="65" d="100"/>
          <a:sy n="65" d="100"/>
        </p:scale>
        <p:origin x="-12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xfrm>
          <a:off x="1273857" y="815268"/>
          <a:ext cx="6498543" cy="147767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</a:t>
          </a:r>
          <a:r>
            <a:rPr lang="cs-CZ" sz="20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 VY_32_INOVACE_10_M7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xfrm>
          <a:off x="1258000" y="0"/>
          <a:ext cx="6498543" cy="254771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ZŠ KOLÍN V., Mnichovická 62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xfrm>
          <a:off x="1273857" y="407634"/>
          <a:ext cx="6498543" cy="201269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 Ing. Martina Šťastná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xfrm>
          <a:off x="1273857" y="1222902"/>
          <a:ext cx="6498543" cy="94265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Trojúhelník – obsah trojúhelníku pokračování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xfrm>
          <a:off x="1273857" y="1630536"/>
          <a:ext cx="6498543" cy="40763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555" custLinFactNeighborY="-975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-11373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12AF07B-B47F-4A76-9095-CFE0931F15A5}" type="presOf" srcId="{B651F6E3-6281-48DB-9319-2AEAFDAE7572}" destId="{6BB5E863-4638-4E1D-BFDE-399D028AC4ED}" srcOrd="1" destOrd="0" presId="urn:microsoft.com/office/officeart/2005/8/layout/target3"/>
    <dgm:cxn modelId="{213D70D2-5A18-45E0-AAC1-EC2DC745E3A9}" type="presOf" srcId="{D1D4F407-5343-4D3F-B5B9-D407B03CAEB4}" destId="{AED2198E-93D5-4001-81B4-73124B309672}" srcOrd="1" destOrd="0" presId="urn:microsoft.com/office/officeart/2005/8/layout/target3"/>
    <dgm:cxn modelId="{D542BF12-3576-4E47-9F67-514E5952A92C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DBFAB67-6DF2-4166-9A5D-2A37F9759A58}" type="presOf" srcId="{D8197B8C-B260-4A16-BDF4-0947B075E274}" destId="{5A5FFA88-C948-4069-8E93-59FA12366E83}" srcOrd="1" destOrd="0" presId="urn:microsoft.com/office/officeart/2005/8/layout/target3"/>
    <dgm:cxn modelId="{DB85857D-6273-4A86-9B2A-F948AC01AF23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AA26919-1CC3-4C2A-8C34-175B438813D0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A2FAB7F-ED76-48EE-A62E-712AB2DB82B8}" type="presOf" srcId="{D1D4F407-5343-4D3F-B5B9-D407B03CAEB4}" destId="{D005CE8C-CC26-4C3E-AC11-E15060ECD759}" srcOrd="0" destOrd="0" presId="urn:microsoft.com/office/officeart/2005/8/layout/target3"/>
    <dgm:cxn modelId="{68AFB5FB-5299-4130-BE26-72EB253A43D0}" type="presOf" srcId="{D1B46980-6531-4606-95E6-44980827E919}" destId="{6140AFEC-043D-4C43-A2F9-D0F5331DF3A3}" srcOrd="0" destOrd="0" presId="urn:microsoft.com/office/officeart/2005/8/layout/target3"/>
    <dgm:cxn modelId="{A48E1933-52B5-4D75-907D-F2195F865360}" type="presOf" srcId="{4C35D32F-0EAB-4CD7-82EE-45574DC2A586}" destId="{890E4F0B-2866-4A3F-A3C7-2A14B1797930}" srcOrd="1" destOrd="0" presId="urn:microsoft.com/office/officeart/2005/8/layout/target3"/>
    <dgm:cxn modelId="{E4A211E1-84D4-4C27-9689-AA5C2F1E0FB6}" type="presOf" srcId="{4C35D32F-0EAB-4CD7-82EE-45574DC2A586}" destId="{8BEBB6EC-1DAA-4CAC-8A25-BC0FCBD5DBD5}" srcOrd="0" destOrd="0" presId="urn:microsoft.com/office/officeart/2005/8/layout/target3"/>
    <dgm:cxn modelId="{D38F9D64-1563-421D-8971-6A5EAD8738DD}" type="presOf" srcId="{D1B46980-6531-4606-95E6-44980827E919}" destId="{2BE915AB-18AA-4053-B92C-3BFC9ED204BB}" srcOrd="1" destOrd="0" presId="urn:microsoft.com/office/officeart/2005/8/layout/target3"/>
    <dgm:cxn modelId="{2CF7305D-6FC1-4E38-995C-C3D597AA451C}" type="presParOf" srcId="{333A1088-737F-45CB-B68E-254E46348037}" destId="{F5ABB229-8D3B-4694-996A-96F23CF14429}" srcOrd="0" destOrd="0" presId="urn:microsoft.com/office/officeart/2005/8/layout/target3"/>
    <dgm:cxn modelId="{E624255C-E1EF-4F94-A2A0-A5EC2914E2BB}" type="presParOf" srcId="{333A1088-737F-45CB-B68E-254E46348037}" destId="{F41139FD-01EE-4571-8B17-4FB00FC51163}" srcOrd="1" destOrd="0" presId="urn:microsoft.com/office/officeart/2005/8/layout/target3"/>
    <dgm:cxn modelId="{4F35DE92-F0BD-4A8B-934D-AD52DB275AA0}" type="presParOf" srcId="{333A1088-737F-45CB-B68E-254E46348037}" destId="{D005CE8C-CC26-4C3E-AC11-E15060ECD759}" srcOrd="2" destOrd="0" presId="urn:microsoft.com/office/officeart/2005/8/layout/target3"/>
    <dgm:cxn modelId="{8D98501C-9F63-44F0-9C90-C9E8D789E334}" type="presParOf" srcId="{333A1088-737F-45CB-B68E-254E46348037}" destId="{2C702D82-9B77-49B7-9568-BB8EB47C3372}" srcOrd="3" destOrd="0" presId="urn:microsoft.com/office/officeart/2005/8/layout/target3"/>
    <dgm:cxn modelId="{7A615D6C-645F-4CDE-A067-8CF9400E898A}" type="presParOf" srcId="{333A1088-737F-45CB-B68E-254E46348037}" destId="{A52A0455-90FF-4808-ABD0-F02540D31D5A}" srcOrd="4" destOrd="0" presId="urn:microsoft.com/office/officeart/2005/8/layout/target3"/>
    <dgm:cxn modelId="{5B32CAAC-9247-4FDF-B37C-378F62341E51}" type="presParOf" srcId="{333A1088-737F-45CB-B68E-254E46348037}" destId="{6140AFEC-043D-4C43-A2F9-D0F5331DF3A3}" srcOrd="5" destOrd="0" presId="urn:microsoft.com/office/officeart/2005/8/layout/target3"/>
    <dgm:cxn modelId="{6CDAA932-256C-47B0-B5D1-F5E5E02387B6}" type="presParOf" srcId="{333A1088-737F-45CB-B68E-254E46348037}" destId="{9358AC05-5D7D-4327-9F80-1AD486AEA664}" srcOrd="6" destOrd="0" presId="urn:microsoft.com/office/officeart/2005/8/layout/target3"/>
    <dgm:cxn modelId="{ECCE4C56-09E7-45B2-B5C2-505C55DB1DA2}" type="presParOf" srcId="{333A1088-737F-45CB-B68E-254E46348037}" destId="{313FC574-E1CD-4FB4-B054-0B805CE0447D}" srcOrd="7" destOrd="0" presId="urn:microsoft.com/office/officeart/2005/8/layout/target3"/>
    <dgm:cxn modelId="{6C7722B8-7DD5-445C-923A-45E1EE74B04F}" type="presParOf" srcId="{333A1088-737F-45CB-B68E-254E46348037}" destId="{619D679B-A015-4ECF-8348-D1034C574F40}" srcOrd="8" destOrd="0" presId="urn:microsoft.com/office/officeart/2005/8/layout/target3"/>
    <dgm:cxn modelId="{D0903532-4198-4BB6-BCE6-D9F5DF54B6FD}" type="presParOf" srcId="{333A1088-737F-45CB-B68E-254E46348037}" destId="{322283A8-4A27-4CDA-BAE3-F381106A9174}" srcOrd="9" destOrd="0" presId="urn:microsoft.com/office/officeart/2005/8/layout/target3"/>
    <dgm:cxn modelId="{AE1CBFE1-D900-4B51-9CF0-8085E500A6D2}" type="presParOf" srcId="{333A1088-737F-45CB-B68E-254E46348037}" destId="{FFC9F71D-1B4F-4AD9-A4A6-86ADEFC8AF5C}" srcOrd="10" destOrd="0" presId="urn:microsoft.com/office/officeart/2005/8/layout/target3"/>
    <dgm:cxn modelId="{6A16DB5B-6F82-4969-B7BD-DA1175EF9CFE}" type="presParOf" srcId="{333A1088-737F-45CB-B68E-254E46348037}" destId="{25B08C86-7E15-44DC-BE7F-FFB55DD49D12}" srcOrd="11" destOrd="0" presId="urn:microsoft.com/office/officeart/2005/8/layout/target3"/>
    <dgm:cxn modelId="{F2A53274-9EAD-4444-A048-D36934D68BC1}" type="presParOf" srcId="{333A1088-737F-45CB-B68E-254E46348037}" destId="{76644BE8-9D7C-4C09-B250-3D10AF48CBB7}" srcOrd="12" destOrd="0" presId="urn:microsoft.com/office/officeart/2005/8/layout/target3"/>
    <dgm:cxn modelId="{74720152-4AA1-4796-8F4D-91BC2055F672}" type="presParOf" srcId="{333A1088-737F-45CB-B68E-254E46348037}" destId="{EE85B701-7295-41C0-BA7A-34D3756A2AE6}" srcOrd="13" destOrd="0" presId="urn:microsoft.com/office/officeart/2005/8/layout/target3"/>
    <dgm:cxn modelId="{07B61E0A-A746-4D5A-9CB1-E7315DA1D0CA}" type="presParOf" srcId="{333A1088-737F-45CB-B68E-254E46348037}" destId="{8BEBB6EC-1DAA-4CAC-8A25-BC0FCBD5DBD5}" srcOrd="14" destOrd="0" presId="urn:microsoft.com/office/officeart/2005/8/layout/target3"/>
    <dgm:cxn modelId="{C4F9A916-19A1-473C-8291-76CE2ED53EF1}" type="presParOf" srcId="{333A1088-737F-45CB-B68E-254E46348037}" destId="{AED2198E-93D5-4001-81B4-73124B309672}" srcOrd="15" destOrd="0" presId="urn:microsoft.com/office/officeart/2005/8/layout/target3"/>
    <dgm:cxn modelId="{1715655D-8011-446A-949A-3A4730AC2991}" type="presParOf" srcId="{333A1088-737F-45CB-B68E-254E46348037}" destId="{2BE915AB-18AA-4053-B92C-3BFC9ED204BB}" srcOrd="16" destOrd="0" presId="urn:microsoft.com/office/officeart/2005/8/layout/target3"/>
    <dgm:cxn modelId="{256C080E-144E-4498-AFFA-EC21DAA02D86}" type="presParOf" srcId="{333A1088-737F-45CB-B68E-254E46348037}" destId="{6BB5E863-4638-4E1D-BFDE-399D028AC4ED}" srcOrd="17" destOrd="0" presId="urn:microsoft.com/office/officeart/2005/8/layout/target3"/>
    <dgm:cxn modelId="{4BDE56D7-E439-4B26-B921-2989B5C411E7}" type="presParOf" srcId="{333A1088-737F-45CB-B68E-254E46348037}" destId="{5A5FFA88-C948-4069-8E93-59FA12366E83}" srcOrd="18" destOrd="0" presId="urn:microsoft.com/office/officeart/2005/8/layout/target3"/>
    <dgm:cxn modelId="{424C8D85-D4AD-4DA7-A9DA-ED8CFBDFD2E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52328" cy="295232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76164" y="0"/>
          <a:ext cx="6944308" cy="2952328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ZŠ KOLÍN V., Mnichovická 62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476164" y="0"/>
        <a:ext cx="6944308" cy="472372"/>
      </dsp:txXfrm>
    </dsp:sp>
    <dsp:sp modelId="{A52A0455-90FF-4808-ABD0-F02540D31D5A}">
      <dsp:nvSpPr>
        <dsp:cNvPr id="0" name=""/>
        <dsp:cNvSpPr/>
      </dsp:nvSpPr>
      <dsp:spPr>
        <a:xfrm>
          <a:off x="309994" y="472372"/>
          <a:ext cx="2332339" cy="23323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76164" y="472372"/>
          <a:ext cx="6944308" cy="2332339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 Ing. Martina Šťastná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476164" y="472372"/>
        <a:ext cx="6944308" cy="472372"/>
      </dsp:txXfrm>
    </dsp:sp>
    <dsp:sp modelId="{313FC574-E1CD-4FB4-B054-0B805CE0447D}">
      <dsp:nvSpPr>
        <dsp:cNvPr id="0" name=""/>
        <dsp:cNvSpPr/>
      </dsp:nvSpPr>
      <dsp:spPr>
        <a:xfrm>
          <a:off x="619988" y="944744"/>
          <a:ext cx="1712350" cy="171235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476164" y="944744"/>
          <a:ext cx="6944308" cy="171235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</a:t>
          </a:r>
          <a:r>
            <a:rPr lang="cs-CZ" sz="2000" kern="12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 VY_32_INOVACE_10_M7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476164" y="944744"/>
        <a:ext cx="6944308" cy="472372"/>
      </dsp:txXfrm>
    </dsp:sp>
    <dsp:sp modelId="{FFC9F71D-1B4F-4AD9-A4A6-86ADEFC8AF5C}">
      <dsp:nvSpPr>
        <dsp:cNvPr id="0" name=""/>
        <dsp:cNvSpPr/>
      </dsp:nvSpPr>
      <dsp:spPr>
        <a:xfrm>
          <a:off x="929983" y="1417117"/>
          <a:ext cx="1092361" cy="109236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76164" y="1417117"/>
          <a:ext cx="6944308" cy="1092361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Trojúhelník – obsah trojúhelníku pokračování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476164" y="1417117"/>
        <a:ext cx="6944308" cy="472372"/>
      </dsp:txXfrm>
    </dsp:sp>
    <dsp:sp modelId="{EE85B701-7295-41C0-BA7A-34D3756A2AE6}">
      <dsp:nvSpPr>
        <dsp:cNvPr id="0" name=""/>
        <dsp:cNvSpPr/>
      </dsp:nvSpPr>
      <dsp:spPr>
        <a:xfrm>
          <a:off x="1239977" y="1889489"/>
          <a:ext cx="472372" cy="47237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76164" y="1835766"/>
          <a:ext cx="6944308" cy="472372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476164" y="1835766"/>
        <a:ext cx="6944308" cy="4723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D58CD9-83E4-4058-948E-50FB07291595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C3B5A5-EDE7-4538-9C5A-B044A9FDBC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56991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B3E27AE-3B02-44A5-B66B-990BBC286946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3861048"/>
            <a:ext cx="7851648" cy="779512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/>
            </a:r>
            <a:br>
              <a:rPr lang="cs-CZ" sz="3200" dirty="0" smtClean="0">
                <a:solidFill>
                  <a:schemeClr val="tx1"/>
                </a:solidFill>
              </a:rPr>
            </a:br>
            <a:r>
              <a:rPr lang="cs-CZ" sz="4000" dirty="0" smtClean="0">
                <a:solidFill>
                  <a:schemeClr val="accent1">
                    <a:lumMod val="50000"/>
                  </a:schemeClr>
                </a:solidFill>
              </a:rPr>
              <a:t>MATEMATIKA – GEOMETRIE 7</a:t>
            </a:r>
            <a:endParaRPr lang="cs-CZ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755576" y="4725144"/>
            <a:ext cx="7854696" cy="776528"/>
          </a:xfrm>
        </p:spPr>
        <p:txBody>
          <a:bodyPr>
            <a:normAutofit/>
          </a:bodyPr>
          <a:lstStyle/>
          <a:p>
            <a:pPr lvl="0" algn="ctr"/>
            <a:r>
              <a:rPr lang="cs-CZ" sz="3200" b="1" dirty="0" smtClean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</a:rPr>
              <a:t>OBSAH TROJÚHELNÍKU </a:t>
            </a:r>
            <a:r>
              <a:rPr lang="cs-CZ" sz="3200" b="1" smtClean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</a:rPr>
              <a:t>- pokračování</a:t>
            </a:r>
            <a:endParaRPr lang="cs-CZ" sz="32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</a:endParaRPr>
          </a:p>
        </p:txBody>
      </p:sp>
      <p:graphicFrame>
        <p:nvGraphicFramePr>
          <p:cNvPr id="30" name="Diagram 29"/>
          <p:cNvGraphicFramePr/>
          <p:nvPr>
            <p:extLst>
              <p:ext uri="{D42A27DB-BD31-4B8C-83A1-F6EECF244321}">
                <p14:modId xmlns:p14="http://schemas.microsoft.com/office/powerpoint/2010/main" xmlns="" val="405434776"/>
              </p:ext>
            </p:extLst>
          </p:nvPr>
        </p:nvGraphicFramePr>
        <p:xfrm>
          <a:off x="179512" y="836712"/>
          <a:ext cx="8420472" cy="2952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1" name="Obrázek 4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712" y="5445224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2"/>
          <p:cNvSpPr txBox="1"/>
          <p:nvPr/>
        </p:nvSpPr>
        <p:spPr>
          <a:xfrm>
            <a:off x="232032" y="6131870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7261225" algn="l"/>
              </a:tabLst>
            </a:pPr>
            <a:r>
              <a:rPr lang="cs-CZ" dirty="0" smtClean="0"/>
              <a:t>5. 1. 2012	7. třída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08112"/>
          </a:xfrm>
        </p:spPr>
        <p:txBody>
          <a:bodyPr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</a:rPr>
              <a:t>KRÁTKÉ SHRNUTÍ </a:t>
            </a:r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</a:rPr>
              <a:t>TOHO,</a:t>
            </a:r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sz="32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</a:rPr>
              <a:t> CO JSME DOSUD ZJISTILI:</a:t>
            </a:r>
            <a:endParaRPr lang="cs-CZ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680520"/>
          </a:xfrm>
        </p:spPr>
        <p:txBody>
          <a:bodyPr>
            <a:noAutofit/>
          </a:bodyPr>
          <a:lstStyle/>
          <a:p>
            <a:pPr>
              <a:buClrTx/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Každý trojúhelník lze VEPSAT do obdélníka o stranách a, </a:t>
            </a:r>
            <a:r>
              <a:rPr lang="cs-CZ" sz="2400" b="1" dirty="0" err="1" smtClean="0">
                <a:solidFill>
                  <a:schemeClr val="bg2">
                    <a:lumMod val="10000"/>
                  </a:schemeClr>
                </a:solidFill>
              </a:rPr>
              <a:t>b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.</a:t>
            </a:r>
            <a:endParaRPr lang="cs-CZ" sz="24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buClrTx/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Vepsat znamená, že jedna strana obdélníka je shodná se stranou trojúhelníka a protější vrchol leží kdekoliv na rovnoběžné straně trojúhelníka.</a:t>
            </a:r>
          </a:p>
          <a:p>
            <a:pPr>
              <a:buClrTx/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Druhá strana obdélníka je pak výškou vepsaného trojúhelníka. Sledujte animaci: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pPr>
              <a:buClrTx/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120000"/>
              </a:lnSpc>
              <a:buClrTx/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120000"/>
              </a:lnSpc>
              <a:buClrTx/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120000"/>
              </a:lnSpc>
              <a:buClrTx/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120000"/>
              </a:lnSpc>
              <a:buClrTx/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120000"/>
              </a:lnSpc>
              <a:buClrTx/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120000"/>
              </a:lnSpc>
              <a:buClrTx/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120000"/>
              </a:lnSpc>
              <a:buClrTx/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120000"/>
              </a:lnSpc>
              <a:buClrTx/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120000"/>
              </a:lnSpc>
              <a:buClrTx/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120000"/>
              </a:lnSpc>
              <a:buClrTx/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120000"/>
              </a:lnSpc>
              <a:buClrTx/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120000"/>
              </a:lnSpc>
              <a:buClrTx/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120000"/>
              </a:lnSpc>
              <a:buClrTx/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99592" y="4581128"/>
            <a:ext cx="2808312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7020272" y="3717032"/>
            <a:ext cx="1224136" cy="2376264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355976" y="4293096"/>
            <a:ext cx="1800200" cy="144016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ovací čára 9"/>
          <p:cNvCxnSpPr>
            <a:endCxn id="6" idx="3"/>
          </p:cNvCxnSpPr>
          <p:nvPr/>
        </p:nvCxnSpPr>
        <p:spPr>
          <a:xfrm>
            <a:off x="899592" y="4581128"/>
            <a:ext cx="2808312" cy="576064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>
            <a:endCxn id="6" idx="3"/>
          </p:cNvCxnSpPr>
          <p:nvPr/>
        </p:nvCxnSpPr>
        <p:spPr>
          <a:xfrm flipV="1">
            <a:off x="899592" y="5157192"/>
            <a:ext cx="2808312" cy="576064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rot="5400000">
            <a:off x="323528" y="5157192"/>
            <a:ext cx="1152128" cy="0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rot="5400000" flipH="1" flipV="1">
            <a:off x="3851920" y="4797152"/>
            <a:ext cx="1440160" cy="432048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rot="16200000" flipH="1">
            <a:off x="4752020" y="4329100"/>
            <a:ext cx="1440160" cy="1368152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4355976" y="5733256"/>
            <a:ext cx="1800200" cy="0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 rot="10800000" flipV="1">
            <a:off x="7020272" y="3717032"/>
            <a:ext cx="1224136" cy="864096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 rot="16200000" flipH="1">
            <a:off x="6876256" y="4725144"/>
            <a:ext cx="1512168" cy="1224136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 rot="5400000">
            <a:off x="7056276" y="4905164"/>
            <a:ext cx="2376264" cy="0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>ALE CO KDYŽ JE TROJÚHELNÍK TUPOÚHLÝ?</a:t>
            </a:r>
            <a:endParaRPr lang="cs-CZ" sz="3200" b="1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4" name="Zástupný symbol pro obsah 3" descr="P12100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067944" y="1700808"/>
            <a:ext cx="3744416" cy="3025791"/>
          </a:xfrm>
        </p:spPr>
      </p:pic>
      <p:sp>
        <p:nvSpPr>
          <p:cNvPr id="5" name="TextovéPole 4"/>
          <p:cNvSpPr txBox="1"/>
          <p:nvPr/>
        </p:nvSpPr>
        <p:spPr>
          <a:xfrm>
            <a:off x="467544" y="1556792"/>
            <a:ext cx="4752528" cy="1846659"/>
          </a:xfrm>
          <a:prstGeom prst="rect">
            <a:avLst/>
          </a:prstGeom>
          <a:solidFill>
            <a:srgbClr val="E4E434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Výšku už sestrojit umíme, takže si na následující animaci zopakujeme postup, pokud je výška mimo trojúhelník.</a:t>
            </a:r>
          </a:p>
          <a:p>
            <a:endParaRPr lang="cs-CZ" dirty="0"/>
          </a:p>
        </p:txBody>
      </p:sp>
      <p:cxnSp>
        <p:nvCxnSpPr>
          <p:cNvPr id="7" name="Přímá spojovací čára 6"/>
          <p:cNvCxnSpPr/>
          <p:nvPr/>
        </p:nvCxnSpPr>
        <p:spPr>
          <a:xfrm flipV="1">
            <a:off x="4355976" y="4437112"/>
            <a:ext cx="4176464" cy="72008"/>
          </a:xfrm>
          <a:prstGeom prst="line">
            <a:avLst/>
          </a:prstGeom>
          <a:ln w="38100" cap="rnd" cmpd="sng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rot="16200000" flipH="1">
            <a:off x="6372200" y="3140968"/>
            <a:ext cx="2520280" cy="72008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rot="16200000" flipV="1">
            <a:off x="5472100" y="3609020"/>
            <a:ext cx="936104" cy="720080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rot="5400000">
            <a:off x="4319972" y="2960948"/>
            <a:ext cx="4320480" cy="2232248"/>
          </a:xfrm>
          <a:prstGeom prst="line">
            <a:avLst/>
          </a:prstGeom>
          <a:ln w="38100" cap="rnd" cmpd="sng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4355976" y="4509120"/>
            <a:ext cx="1440160" cy="864096"/>
          </a:xfrm>
          <a:prstGeom prst="line">
            <a:avLst/>
          </a:prstGeom>
          <a:ln w="38100" cap="rnd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rot="16200000" flipH="1">
            <a:off x="6588224" y="5517232"/>
            <a:ext cx="2232248" cy="72008"/>
          </a:xfrm>
          <a:prstGeom prst="line">
            <a:avLst/>
          </a:prstGeom>
          <a:ln w="38100" cap="rnd" cmpd="sng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5796136" y="5373216"/>
            <a:ext cx="2088232" cy="1296144"/>
          </a:xfrm>
          <a:prstGeom prst="line">
            <a:avLst/>
          </a:prstGeom>
          <a:ln w="38100" cap="rnd" cmpd="sng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 rot="16200000" flipH="1">
            <a:off x="5940152" y="4797152"/>
            <a:ext cx="2160240" cy="1440160"/>
          </a:xfrm>
          <a:prstGeom prst="line">
            <a:avLst/>
          </a:prstGeom>
          <a:ln w="38100" cap="rnd" cmpd="sng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5652120" y="285293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b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6372200" y="321297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a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236296" y="328498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</a:rPr>
              <a:t>v</a:t>
            </a:r>
            <a:r>
              <a:rPr lang="cs-CZ" sz="2400" b="1" baseline="-25000" dirty="0" err="1" smtClean="0">
                <a:solidFill>
                  <a:srgbClr val="FF0000"/>
                </a:solidFill>
              </a:rPr>
              <a:t>c</a:t>
            </a:r>
            <a:endParaRPr lang="cs-CZ" sz="2400" b="1" baseline="-25000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652120" y="335699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</a:rPr>
              <a:t>v</a:t>
            </a:r>
            <a:r>
              <a:rPr lang="cs-CZ" sz="2400" b="1" baseline="-25000" dirty="0" err="1" smtClean="0">
                <a:solidFill>
                  <a:srgbClr val="FF0000"/>
                </a:solidFill>
              </a:rPr>
              <a:t>b</a:t>
            </a:r>
            <a:endParaRPr lang="cs-CZ" sz="2400" b="1" baseline="-25000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220072" y="4077072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c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4788024" y="4869160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</a:rPr>
              <a:t>v</a:t>
            </a:r>
            <a:r>
              <a:rPr lang="cs-CZ" sz="2400" b="1" baseline="-25000" dirty="0" err="1" smtClean="0">
                <a:solidFill>
                  <a:srgbClr val="FF0000"/>
                </a:solidFill>
              </a:rPr>
              <a:t>a</a:t>
            </a:r>
            <a:endParaRPr lang="cs-CZ" sz="2400" b="1" baseline="-25000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539552" y="4293096"/>
            <a:ext cx="3528392" cy="1846659"/>
          </a:xfrm>
          <a:prstGeom prst="rect">
            <a:avLst/>
          </a:prstGeom>
          <a:solidFill>
            <a:srgbClr val="E4E434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Výšky jsou kolmé na strany ∆ a pokud je prodloužíme, setkají se v jednom bodě.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allAtOnce"/>
      <p:bldP spid="33" grpId="0" build="allAtOnce"/>
      <p:bldP spid="34" grpId="0" build="allAtOnce"/>
      <p:bldP spid="35" grpId="0" build="allAtOnce"/>
      <p:bldP spid="36" grpId="0" build="allAtOnce"/>
      <p:bldP spid="37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12100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620688"/>
            <a:ext cx="3823017" cy="5658066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076056" y="908720"/>
            <a:ext cx="3600400" cy="4031873"/>
          </a:xfrm>
          <a:prstGeom prst="rect">
            <a:avLst/>
          </a:prstGeom>
          <a:solidFill>
            <a:srgbClr val="E4E434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Tedy správný zápis vzorce pomocí výšek ∆ je: 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OBSAH TROJÚHELNÍKU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S = (</a:t>
            </a:r>
            <a:r>
              <a:rPr lang="cs-CZ" sz="3600" b="1" dirty="0" smtClean="0">
                <a:solidFill>
                  <a:srgbClr val="FF0000"/>
                </a:solidFill>
              </a:rPr>
              <a:t>a . </a:t>
            </a:r>
            <a:r>
              <a:rPr lang="cs-CZ" sz="3600" b="1" dirty="0" err="1" smtClean="0">
                <a:solidFill>
                  <a:srgbClr val="FF0000"/>
                </a:solidFill>
              </a:rPr>
              <a:t>v</a:t>
            </a:r>
            <a:r>
              <a:rPr lang="cs-CZ" sz="3600" b="1" baseline="-25000" dirty="0" err="1" smtClean="0">
                <a:solidFill>
                  <a:srgbClr val="FF0000"/>
                </a:solidFill>
              </a:rPr>
              <a:t>a</a:t>
            </a:r>
            <a:r>
              <a:rPr lang="cs-CZ" sz="3600" b="1" dirty="0" smtClean="0">
                <a:solidFill>
                  <a:srgbClr val="FF0000"/>
                </a:solidFill>
              </a:rPr>
              <a:t>) : 2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S = (</a:t>
            </a:r>
            <a:r>
              <a:rPr lang="cs-CZ" sz="3600" b="1" dirty="0" smtClean="0">
                <a:solidFill>
                  <a:srgbClr val="FF0000"/>
                </a:solidFill>
              </a:rPr>
              <a:t>b . </a:t>
            </a:r>
            <a:r>
              <a:rPr lang="cs-CZ" sz="3600" b="1" dirty="0" err="1" smtClean="0">
                <a:solidFill>
                  <a:srgbClr val="FF0000"/>
                </a:solidFill>
              </a:rPr>
              <a:t>v</a:t>
            </a:r>
            <a:r>
              <a:rPr lang="cs-CZ" sz="3600" b="1" baseline="-25000" dirty="0" err="1" smtClean="0">
                <a:solidFill>
                  <a:srgbClr val="FF0000"/>
                </a:solidFill>
              </a:rPr>
              <a:t>b</a:t>
            </a:r>
            <a:r>
              <a:rPr lang="cs-CZ" sz="3600" b="1" dirty="0" smtClean="0">
                <a:solidFill>
                  <a:srgbClr val="FF0000"/>
                </a:solidFill>
              </a:rPr>
              <a:t>) : 2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S = (</a:t>
            </a:r>
            <a:r>
              <a:rPr lang="cs-CZ" sz="3600" b="1" dirty="0" smtClean="0">
                <a:solidFill>
                  <a:srgbClr val="FF0000"/>
                </a:solidFill>
              </a:rPr>
              <a:t>c . </a:t>
            </a:r>
            <a:r>
              <a:rPr lang="cs-CZ" sz="3600" b="1" dirty="0" err="1" smtClean="0">
                <a:solidFill>
                  <a:srgbClr val="FF0000"/>
                </a:solidFill>
              </a:rPr>
              <a:t>v</a:t>
            </a:r>
            <a:r>
              <a:rPr lang="cs-CZ" sz="3600" b="1" baseline="-25000" dirty="0" err="1" smtClean="0">
                <a:solidFill>
                  <a:srgbClr val="FF0000"/>
                </a:solidFill>
              </a:rPr>
              <a:t>c</a:t>
            </a:r>
            <a:r>
              <a:rPr lang="cs-CZ" sz="3600" b="1" dirty="0" smtClean="0">
                <a:solidFill>
                  <a:srgbClr val="FF0000"/>
                </a:solidFill>
              </a:rPr>
              <a:t>) : 2</a:t>
            </a:r>
          </a:p>
          <a:p>
            <a:endParaRPr lang="cs-CZ" sz="3600" b="1" dirty="0" smtClean="0">
              <a:solidFill>
                <a:srgbClr val="FF0000"/>
              </a:solidFill>
            </a:endParaRPr>
          </a:p>
        </p:txBody>
      </p:sp>
      <p:sp>
        <p:nvSpPr>
          <p:cNvPr id="4" name="Šipka doleva 3"/>
          <p:cNvSpPr/>
          <p:nvPr/>
        </p:nvSpPr>
        <p:spPr>
          <a:xfrm rot="18784033">
            <a:off x="7469739" y="2827779"/>
            <a:ext cx="1260648" cy="7920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779912" y="4869160"/>
            <a:ext cx="5040560" cy="1569660"/>
          </a:xfrm>
          <a:prstGeom prst="rect">
            <a:avLst/>
          </a:prstGeom>
          <a:solidFill>
            <a:srgbClr val="FF6699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 výpočtu obsahu ∆ tedy potřebujeme pouze dva údaje:</a:t>
            </a:r>
          </a:p>
          <a:p>
            <a:r>
              <a:rPr lang="cs-CZ" sz="2400" b="1" dirty="0" smtClean="0"/>
              <a:t>STRANU A VÝŠKU NA TUTO STRANU, nikoliv všechny 3 strany!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259632" y="548680"/>
            <a:ext cx="8219256" cy="420656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/>
              <a:t>     ANOTACE:  </a:t>
            </a:r>
            <a:endParaRPr lang="cs-CZ" sz="32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4968552"/>
          </a:xfrm>
        </p:spPr>
        <p:txBody>
          <a:bodyPr anchor="b">
            <a:normAutofit fontScale="92500" lnSpcReduction="10000"/>
          </a:bodyPr>
          <a:lstStyle/>
          <a:p>
            <a:r>
              <a:rPr lang="cs-CZ" sz="2200" dirty="0" smtClean="0"/>
              <a:t>Tento výukový materiál bude využíván v hodině geometrie v 7. ročníku, jako doplňkový materiál na nové téma: obsah trojúhelníku. Bude následovat jako pokračování výukového materiálu obsah trojúhelníku.</a:t>
            </a:r>
          </a:p>
          <a:p>
            <a:r>
              <a:rPr lang="cs-CZ" sz="2200" dirty="0" smtClean="0"/>
              <a:t>Začátek hodiny věnujeme rekapitulaci dosavadních poznatků o možnosti vepsání trojúhelníku do obdélníku. Výklad je doplněn názornou animací.</a:t>
            </a:r>
          </a:p>
          <a:p>
            <a:r>
              <a:rPr lang="cs-CZ" sz="2200" dirty="0" smtClean="0"/>
              <a:t>Obsah tupoúhlého trojúhelníku podáme jako problémovou úlohu. Na animaci si zopakujeme sestrojení výšek v tupoúhlém trojúhelníku.</a:t>
            </a:r>
          </a:p>
          <a:p>
            <a:r>
              <a:rPr lang="cs-CZ" sz="2200" dirty="0" smtClean="0"/>
              <a:t>Po odvození vzorce z polovičního obsahu obdélníku je uveden správný zápis vzorce s výškou trojúhelníku, který budeme nadále používat.</a:t>
            </a:r>
          </a:p>
          <a:p>
            <a:r>
              <a:rPr lang="cs-CZ" sz="2200" dirty="0" smtClean="0"/>
              <a:t>V závěru hodiny si zopakujeme fakt, že pro výpočet obsahu trojúhelníku postačují tedy pouze dva údaje: strana a výška na tuto stranu.</a:t>
            </a:r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	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CITACE:</a:t>
            </a:r>
            <a:r>
              <a:rPr lang="cs-CZ" sz="2400" i="1" dirty="0" smtClean="0"/>
              <a:t> 	- </a:t>
            </a:r>
            <a:r>
              <a:rPr lang="cs-CZ" sz="1400" i="1" dirty="0" smtClean="0"/>
              <a:t>Matematika 7 Geometrie učebnice pro ZŠ a víceletá gymnázia </a:t>
            </a:r>
          </a:p>
          <a:p>
            <a:pPr>
              <a:buNone/>
            </a:pPr>
            <a:r>
              <a:rPr lang="cs-CZ" sz="1400" i="1" dirty="0" smtClean="0"/>
              <a:t>			H. </a:t>
            </a:r>
            <a:r>
              <a:rPr lang="cs-CZ" sz="1400" i="1" dirty="0" err="1" smtClean="0"/>
              <a:t>Binterová</a:t>
            </a:r>
            <a:r>
              <a:rPr lang="cs-CZ" sz="1400" i="1" dirty="0" smtClean="0"/>
              <a:t>, E. Fuchs, P. Tlustý, nakladatelství </a:t>
            </a:r>
            <a:r>
              <a:rPr lang="cs-CZ" sz="1400" i="1" dirty="0" err="1" smtClean="0"/>
              <a:t>Fraus</a:t>
            </a:r>
            <a:r>
              <a:rPr lang="cs-CZ" sz="1400" i="1" dirty="0" smtClean="0"/>
              <a:t> 2008</a:t>
            </a:r>
          </a:p>
          <a:p>
            <a:pPr>
              <a:buNone/>
            </a:pPr>
            <a:r>
              <a:rPr lang="cs-CZ" sz="2400" i="1" dirty="0" smtClean="0"/>
              <a:t>			- </a:t>
            </a:r>
            <a:r>
              <a:rPr lang="cs-CZ" sz="1400" i="1" dirty="0" smtClean="0"/>
              <a:t>foto na straně 3 a 4 – archiv autora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lnDef>
      <a:spPr>
        <a:ln w="38100" cap="rnd" cmpd="sng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1422</TotalTime>
  <Words>311</Words>
  <Application>Microsoft Office PowerPoint</Application>
  <PresentationFormat>Předvádění na obrazovce (4:3)</PresentationFormat>
  <Paragraphs>49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Tok</vt:lpstr>
      <vt:lpstr> MATEMATIKA – GEOMETRIE 7</vt:lpstr>
      <vt:lpstr>KRÁTKÉ SHRNUTÍ TOHO,  CO JSME DOSUD ZJISTILI:</vt:lpstr>
      <vt:lpstr>ALE CO KDYŽ JE TROJÚHELNÍK TUPOÚHLÝ?</vt:lpstr>
      <vt:lpstr>Snímek 4</vt:lpstr>
      <vt:lpstr>     ANOTACE: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Geometrie – 7.ročník</dc:title>
  <dc:creator>Lubos</dc:creator>
  <cp:lastModifiedBy>expert</cp:lastModifiedBy>
  <cp:revision>227</cp:revision>
  <dcterms:created xsi:type="dcterms:W3CDTF">2011-11-27T20:43:59Z</dcterms:created>
  <dcterms:modified xsi:type="dcterms:W3CDTF">2012-03-19T10:13:52Z</dcterms:modified>
</cp:coreProperties>
</file>