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57" r:id="rId4"/>
    <p:sldId id="258" r:id="rId5"/>
    <p:sldId id="260" r:id="rId6"/>
    <p:sldId id="261" r:id="rId7"/>
    <p:sldId id="263" r:id="rId8"/>
    <p:sldId id="264" r:id="rId9"/>
    <p:sldId id="265" r:id="rId10"/>
    <p:sldId id="268" r:id="rId11"/>
    <p:sldId id="269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67" autoAdjust="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ED946-4171-4F0E-87A4-12B13553CCAC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F7CF3-F79C-47E9-BA1B-95DB5D8DC4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89701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ED946-4171-4F0E-87A4-12B13553CCAC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F7CF3-F79C-47E9-BA1B-95DB5D8DC4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44783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ED946-4171-4F0E-87A4-12B13553CCAC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F7CF3-F79C-47E9-BA1B-95DB5D8DC4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60813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ED946-4171-4F0E-87A4-12B13553CCAC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F7CF3-F79C-47E9-BA1B-95DB5D8DC4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34637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ED946-4171-4F0E-87A4-12B13553CCAC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F7CF3-F79C-47E9-BA1B-95DB5D8DC4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7445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ED946-4171-4F0E-87A4-12B13553CCAC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F7CF3-F79C-47E9-BA1B-95DB5D8DC4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75828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ED946-4171-4F0E-87A4-12B13553CCAC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F7CF3-F79C-47E9-BA1B-95DB5D8DC4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55907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ED946-4171-4F0E-87A4-12B13553CCAC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F7CF3-F79C-47E9-BA1B-95DB5D8DC4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72558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ED946-4171-4F0E-87A4-12B13553CCAC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F7CF3-F79C-47E9-BA1B-95DB5D8DC4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8153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ED946-4171-4F0E-87A4-12B13553CCAC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F7CF3-F79C-47E9-BA1B-95DB5D8DC4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90599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ED946-4171-4F0E-87A4-12B13553CCAC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F7CF3-F79C-47E9-BA1B-95DB5D8DC4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09901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7ED946-4171-4F0E-87A4-12B13553CCAC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9F7CF3-F79C-47E9-BA1B-95DB5D8DC4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123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9.png"/><Relationship Id="rId2" Type="http://schemas.openxmlformats.org/officeDocument/2006/relationships/hyperlink" Target="http://www.houbareni.cz/houby.php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3.jpeg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3.jpeg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1728191"/>
          </a:xfrm>
          <a:solidFill>
            <a:srgbClr val="92D050"/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420888"/>
            <a:ext cx="6400800" cy="3816424"/>
          </a:xfrm>
          <a:noFill/>
        </p:spPr>
        <p:txBody>
          <a:bodyPr>
            <a:normAutofit fontScale="77500" lnSpcReduction="20000"/>
          </a:bodyPr>
          <a:lstStyle/>
          <a:p>
            <a:r>
              <a:rPr lang="cs-CZ" b="1" i="1" dirty="0"/>
              <a:t>NÁZEV ŠKOLY: Základní škola a M</a:t>
            </a:r>
            <a:r>
              <a:rPr lang="cs-CZ" b="1" i="1" dirty="0" smtClean="0"/>
              <a:t>ateřská </a:t>
            </a:r>
            <a:r>
              <a:rPr lang="cs-CZ" b="1" i="1" dirty="0"/>
              <a:t>škola Doudleby, okres </a:t>
            </a:r>
            <a:r>
              <a:rPr lang="cs-CZ" b="1" i="1" dirty="0" smtClean="0"/>
              <a:t>České Budějovice</a:t>
            </a:r>
            <a:endParaRPr lang="cs-CZ" dirty="0"/>
          </a:p>
          <a:p>
            <a:r>
              <a:rPr lang="cs-CZ" b="1" i="1" dirty="0"/>
              <a:t> </a:t>
            </a:r>
            <a:endParaRPr lang="cs-CZ" dirty="0"/>
          </a:p>
          <a:p>
            <a:r>
              <a:rPr lang="cs-CZ" b="1" i="1" dirty="0" smtClean="0"/>
              <a:t>AUTOR: Mgr</a:t>
            </a:r>
            <a:r>
              <a:rPr lang="cs-CZ" b="1" i="1" dirty="0"/>
              <a:t>. Jaromíra </a:t>
            </a:r>
            <a:r>
              <a:rPr lang="cs-CZ" b="1" i="1" dirty="0" err="1"/>
              <a:t>Stropková</a:t>
            </a:r>
            <a:endParaRPr lang="cs-CZ" dirty="0"/>
          </a:p>
          <a:p>
            <a:r>
              <a:rPr lang="cs-CZ" b="1" i="1" dirty="0"/>
              <a:t>NÁZEV:	</a:t>
            </a:r>
            <a:r>
              <a:rPr lang="cs-CZ" b="1" i="1" dirty="0" smtClean="0"/>
              <a:t>VY_32_INOVACE_07_HOUBY</a:t>
            </a:r>
            <a:endParaRPr lang="cs-CZ" dirty="0"/>
          </a:p>
          <a:p>
            <a:r>
              <a:rPr lang="cs-CZ" b="1" i="1" dirty="0" smtClean="0"/>
              <a:t>TÉMA: Člověk a jeho svět</a:t>
            </a:r>
            <a:r>
              <a:rPr lang="cs-CZ" b="1" i="1" smtClean="0"/>
              <a:t>, </a:t>
            </a:r>
            <a:r>
              <a:rPr lang="cs-CZ" b="1" i="1" smtClean="0"/>
              <a:t>Přírodopis </a:t>
            </a:r>
            <a:r>
              <a:rPr lang="cs-CZ" b="1" i="1" dirty="0" smtClean="0"/>
              <a:t>4.- 5.ročník Rozmanitost přírody, Rostliny </a:t>
            </a:r>
            <a:r>
              <a:rPr lang="cs-CZ" b="1" i="1" dirty="0" smtClean="0"/>
              <a:t>a živočichové </a:t>
            </a:r>
            <a:r>
              <a:rPr lang="cs-CZ" b="1" i="1" dirty="0" smtClean="0"/>
              <a:t>v lese - houby, </a:t>
            </a:r>
            <a:r>
              <a:rPr lang="cs-CZ" b="1" i="1" dirty="0"/>
              <a:t> </a:t>
            </a:r>
            <a:endParaRPr lang="cs-CZ" dirty="0"/>
          </a:p>
          <a:p>
            <a:r>
              <a:rPr lang="cs-CZ" b="1" i="1" dirty="0"/>
              <a:t>Datum tvorby:  </a:t>
            </a:r>
            <a:r>
              <a:rPr lang="cs-CZ" b="1" i="1" dirty="0" smtClean="0"/>
              <a:t>21. dubna 2013</a:t>
            </a:r>
            <a:r>
              <a:rPr lang="cs-CZ" b="1" i="1" dirty="0"/>
              <a:t> </a:t>
            </a:r>
            <a:endParaRPr lang="cs-CZ" dirty="0"/>
          </a:p>
          <a:p>
            <a:r>
              <a:rPr lang="cs-CZ" b="1" i="1" dirty="0"/>
              <a:t>Číslo projektu:      CZ.1.07/1.4.00/21.3424</a:t>
            </a:r>
            <a:endParaRPr lang="cs-CZ" dirty="0"/>
          </a:p>
          <a:p>
            <a:endParaRPr lang="cs-CZ" dirty="0"/>
          </a:p>
        </p:txBody>
      </p:sp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085849"/>
            <a:ext cx="6192688" cy="11715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61643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smtClean="0"/>
              <a:t>A N O T A C 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Interaktivní materiál je vhodný pro doplnění tématu HOUBY v přírodopisu 4. ročníku.</a:t>
            </a:r>
          </a:p>
          <a:p>
            <a:r>
              <a:rPr lang="cs-CZ" dirty="0" smtClean="0"/>
              <a:t>Výukovou část probere učitel s žáky na interaktivní tabuli, test vypracovávají žáci samostatně na svých PC stanovištích. Po opravě učitelem pak proběhne společná kontrola testu na IT.</a:t>
            </a:r>
          </a:p>
          <a:p>
            <a:r>
              <a:rPr lang="cs-CZ" dirty="0" smtClean="0"/>
              <a:t>Vhodným doplňkem je práce s hypertextovým odkazem – viz snímek č. 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2422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bg2">
                    <a:lumMod val="50000"/>
                  </a:schemeClr>
                </a:solidFill>
              </a:rPr>
              <a:t>H O U B Y</a:t>
            </a:r>
            <a:endParaRPr lang="cs-CZ" sz="60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84784"/>
            <a:ext cx="8229600" cy="4525963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B0F0"/>
                </a:solidFill>
              </a:rPr>
              <a:t>Patří do společenstva LESA – lesního podrostu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Neobsahují zeleň listovou = nejsou zelené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Liší se od rostlin i způsobem výživy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6">
                    <a:lumMod val="90000"/>
                  </a:schemeClr>
                </a:solidFill>
              </a:rPr>
              <a:t>Vyrůstají z podhoubí 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Podhoubí čerpá vodu a živiny z jiných organismů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7060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Časté je soužití hub s kořeny stromů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1026" name="Picture 2" descr="C:\Documents and Settings\Standard\Plocha\DUM-př +prv\Houby,borůvky\P105037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4304" y="1600201"/>
            <a:ext cx="3168908" cy="211683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extLst/>
        </p:spPr>
      </p:pic>
      <p:sp>
        <p:nvSpPr>
          <p:cNvPr id="4" name="TextovéPole 3"/>
          <p:cNvSpPr txBox="1"/>
          <p:nvPr/>
        </p:nvSpPr>
        <p:spPr>
          <a:xfrm>
            <a:off x="1619672" y="3825914"/>
            <a:ext cx="2304256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Hřib dubový </a:t>
            </a:r>
            <a:endParaRPr lang="cs-CZ" sz="2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1028" name="Picture 4" descr="C:\Documents and Settings\Standard\Plocha\DUM-př +prv\Houby,borůvky\Kozák březový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643663"/>
            <a:ext cx="2952328" cy="2088233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extLst/>
        </p:spPr>
      </p:pic>
      <p:sp>
        <p:nvSpPr>
          <p:cNvPr id="3" name="TextovéPole 2"/>
          <p:cNvSpPr txBox="1"/>
          <p:nvPr/>
        </p:nvSpPr>
        <p:spPr>
          <a:xfrm>
            <a:off x="5220072" y="3825914"/>
            <a:ext cx="2304256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Kozák březový</a:t>
            </a:r>
            <a:endParaRPr lang="cs-CZ" sz="2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9592" y="4509120"/>
            <a:ext cx="7128792" cy="156966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Houba      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– umožňuje rostlině lepší příjem vody </a:t>
            </a:r>
          </a:p>
          <a:p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                 -  dodává jí různé výživové látky a vitaminy</a:t>
            </a:r>
          </a:p>
          <a:p>
            <a:r>
              <a:rPr lang="cs-CZ" sz="2400" b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Rostlina   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-  rostlinu vyživuje svými kořeny</a:t>
            </a:r>
          </a:p>
          <a:p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                 -  umožňuje jí růst a tvorbu plodnic 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4102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75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75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75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75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988" y="1484784"/>
            <a:ext cx="3572944" cy="4848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4"/>
          <p:cNvCxnSpPr/>
          <p:nvPr/>
        </p:nvCxnSpPr>
        <p:spPr>
          <a:xfrm flipV="1">
            <a:off x="2123728" y="4236508"/>
            <a:ext cx="3528392" cy="360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051720" y="6021288"/>
            <a:ext cx="37444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697240" y="620688"/>
            <a:ext cx="69711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                 Č Á S T I       H U B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863551" y="2560258"/>
            <a:ext cx="1094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KLOBOUK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771185" y="4051842"/>
            <a:ext cx="8418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TŘEŇ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012160" y="5836622"/>
            <a:ext cx="12250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PODHOUBÍ</a:t>
            </a:r>
            <a:endParaRPr lang="cs-CZ" dirty="0"/>
          </a:p>
        </p:txBody>
      </p:sp>
      <p:cxnSp>
        <p:nvCxnSpPr>
          <p:cNvPr id="23" name="Přímá spojnice 22"/>
          <p:cNvCxnSpPr/>
          <p:nvPr/>
        </p:nvCxnSpPr>
        <p:spPr>
          <a:xfrm>
            <a:off x="3707904" y="2852936"/>
            <a:ext cx="206328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Přímá spojnice se šipkou 2"/>
          <p:cNvCxnSpPr/>
          <p:nvPr/>
        </p:nvCxnSpPr>
        <p:spPr>
          <a:xfrm>
            <a:off x="7020272" y="2744924"/>
            <a:ext cx="784156" cy="9001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7804428" y="3645024"/>
            <a:ext cx="1133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PLODNICE</a:t>
            </a:r>
            <a:endParaRPr lang="cs-CZ" dirty="0"/>
          </a:p>
        </p:txBody>
      </p:sp>
      <p:cxnSp>
        <p:nvCxnSpPr>
          <p:cNvPr id="10" name="Přímá spojnice se šipkou 9"/>
          <p:cNvCxnSpPr/>
          <p:nvPr/>
        </p:nvCxnSpPr>
        <p:spPr>
          <a:xfrm flipH="1">
            <a:off x="7308304" y="3645024"/>
            <a:ext cx="496124" cy="23762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4585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8" grpId="0"/>
      <p:bldP spid="21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Standard\Plocha\DUM-př +prv\Houby,borůvky\Rozmnožování hub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44824"/>
            <a:ext cx="4510360" cy="3013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71600" y="836712"/>
            <a:ext cx="7550465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J A K   S E   H O U B Y    R O Z M N O Ž U J Í  ?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012160" y="1988840"/>
            <a:ext cx="3008516" cy="646331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dirty="0"/>
              <a:t> </a:t>
            </a:r>
            <a:r>
              <a:rPr lang="cs-CZ" dirty="0" smtClean="0"/>
              <a:t>  VÝTRUSY- jsou na spodní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/>
              <a:t> </a:t>
            </a:r>
            <a:r>
              <a:rPr lang="cs-CZ" dirty="0" smtClean="0"/>
              <a:t>   straně klobouku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12160" y="3311638"/>
            <a:ext cx="1872208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   Z PODHOUBÍ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5589240"/>
            <a:ext cx="6842642" cy="64633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Na spodní straně klobouků mají houby  -  ROURKY – např. hřibovité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-   LUPENY  - např. muchomůrky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4773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H O U B Y   -  T E S T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65859" y="1484784"/>
            <a:ext cx="6558469" cy="1077218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Houby podle možnosti požití dělíme na :</a:t>
            </a:r>
          </a:p>
          <a:p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                     JEDLÉ,  NEJEDLÉ   A   J………………….</a:t>
            </a:r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</a:rPr>
              <a:t>!</a:t>
            </a:r>
            <a:endParaRPr lang="cs-CZ" sz="4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91956" y="3803947"/>
            <a:ext cx="7086042" cy="156966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2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. Většina hub roste    a/  pouze v létě</a:t>
            </a:r>
          </a:p>
          <a:p>
            <a:r>
              <a:rPr lang="cs-CZ" sz="2400" b="1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                                       b/  od pozdního jara do podzimu</a:t>
            </a:r>
          </a:p>
          <a:p>
            <a:r>
              <a:rPr lang="cs-CZ" sz="2400" b="1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                                       c/   v zimě</a:t>
            </a:r>
          </a:p>
          <a:p>
            <a:r>
              <a:rPr lang="cs-CZ" sz="2400" b="1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                                       d/  v zimě a na jaře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588224" y="5661248"/>
            <a:ext cx="1152128" cy="864096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788024" y="5877272"/>
            <a:ext cx="1881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5"/>
                </a:solidFill>
              </a:rPr>
              <a:t>Správná odpověď:</a:t>
            </a:r>
            <a:endParaRPr lang="cs-CZ" dirty="0">
              <a:solidFill>
                <a:schemeClr val="accent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1212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/>
              <a:t>3</a:t>
            </a:r>
            <a:r>
              <a:rPr lang="cs-CZ" dirty="0" smtClean="0"/>
              <a:t>. Jak se jmenují houby na obrázcích ?</a:t>
            </a:r>
            <a:br>
              <a:rPr lang="cs-CZ" dirty="0" smtClean="0"/>
            </a:br>
            <a:r>
              <a:rPr lang="cs-CZ" sz="2700" dirty="0" smtClean="0">
                <a:hlinkClick r:id="rId2"/>
              </a:rPr>
              <a:t>http://www.houbareni.cz/houby.php</a:t>
            </a:r>
            <a:endParaRPr lang="cs-CZ" sz="2700" dirty="0"/>
          </a:p>
        </p:txBody>
      </p:sp>
      <p:pic>
        <p:nvPicPr>
          <p:cNvPr id="1026" name="Picture 2" descr="C:\Documents and Settings\Standard\Plocha\bedl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3630" y="1922043"/>
            <a:ext cx="2016224" cy="1544817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3068960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A_______________</a:t>
            </a:r>
            <a:endParaRPr lang="cs-CZ" dirty="0"/>
          </a:p>
        </p:txBody>
      </p:sp>
      <p:pic>
        <p:nvPicPr>
          <p:cNvPr id="5" name="Picture 2" descr="C:\Documents and Settings\Standard\Plocha\DUM-př +prv\Houby,borůvky\Hřib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6491" y="1532067"/>
            <a:ext cx="2599965" cy="1840468"/>
          </a:xfrm>
          <a:prstGeom prst="pentagon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Standard\Plocha\DUM-př +prv\Houby,borůvky\Kozák březový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079" y="4162800"/>
            <a:ext cx="2997201" cy="2002504"/>
          </a:xfrm>
          <a:prstGeom prst="diamond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583668" y="6165304"/>
            <a:ext cx="24842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C___________________</a:t>
            </a:r>
            <a:endParaRPr lang="cs-CZ" dirty="0"/>
          </a:p>
        </p:txBody>
      </p:sp>
      <p:pic>
        <p:nvPicPr>
          <p:cNvPr id="1028" name="Picture 4" descr="C:\Documents and Settings\Standard\Plocha\DUM-př +prv\Houby,borůvky\Hřib dubový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0392" y="4506137"/>
            <a:ext cx="2540000" cy="1697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6228184" y="3372535"/>
            <a:ext cx="24482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B__________________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48064" y="6349970"/>
            <a:ext cx="29523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D________________________</a:t>
            </a:r>
            <a:endParaRPr lang="cs-CZ" dirty="0"/>
          </a:p>
        </p:txBody>
      </p:sp>
      <p:pic>
        <p:nvPicPr>
          <p:cNvPr id="6" name="Picture 3" descr="C:\Documents and Settings\Standard\Plocha\DUM-př +prv\Houby,borůvky\červená.bmp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9002" y="1747981"/>
            <a:ext cx="1780976" cy="2257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275856" y="4005064"/>
            <a:ext cx="24272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 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9981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936104"/>
          </a:xfrm>
          <a:solidFill>
            <a:schemeClr val="bg2"/>
          </a:solidFill>
        </p:spPr>
        <p:txBody>
          <a:bodyPr>
            <a:normAutofit/>
          </a:bodyPr>
          <a:lstStyle/>
          <a:p>
            <a:r>
              <a:rPr lang="cs-CZ" dirty="0"/>
              <a:t>4</a:t>
            </a:r>
            <a:r>
              <a:rPr lang="cs-CZ" dirty="0" smtClean="0"/>
              <a:t>. Rozlišuj houby JEDLÉ a JEDOVATÉ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31640" y="25649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Veselý obličej 4"/>
          <p:cNvSpPr/>
          <p:nvPr/>
        </p:nvSpPr>
        <p:spPr>
          <a:xfrm>
            <a:off x="5436096" y="4934892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7890362" y="3635873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782074" y="1553508"/>
            <a:ext cx="641931" cy="64186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4796007" y="2581554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 rot="5400000">
            <a:off x="4157369" y="1348631"/>
            <a:ext cx="333748" cy="793742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lů 12"/>
          <p:cNvSpPr/>
          <p:nvPr/>
        </p:nvSpPr>
        <p:spPr>
          <a:xfrm rot="5400000">
            <a:off x="6992840" y="5085184"/>
            <a:ext cx="484632" cy="978408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lů 13"/>
          <p:cNvSpPr/>
          <p:nvPr/>
        </p:nvSpPr>
        <p:spPr>
          <a:xfrm rot="5400000">
            <a:off x="6259048" y="3777600"/>
            <a:ext cx="484632" cy="978408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1596823" y="1535354"/>
            <a:ext cx="2330549" cy="646331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Přiřaď veselý obličej k jedlé houbě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816591" y="1502876"/>
            <a:ext cx="3902800" cy="369332"/>
          </a:xfrm>
          <a:prstGeom prst="rect">
            <a:avLst/>
          </a:prstGeom>
          <a:solidFill>
            <a:srgbClr val="FFCCFF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Přiřaď červenou šipku k jedovaté houbě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32875" y="2284637"/>
            <a:ext cx="2621551" cy="452431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 marL="342900" indent="-342900">
              <a:buAutoNum type="alphaUcParenR"/>
            </a:pPr>
            <a:endParaRPr lang="cs-CZ" dirty="0" smtClean="0"/>
          </a:p>
          <a:p>
            <a:pPr marL="342900" indent="-342900">
              <a:buAutoNum type="alphaUcParenR"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Liška obecná</a:t>
            </a:r>
          </a:p>
          <a:p>
            <a:pPr marL="342900" indent="-342900">
              <a:buAutoNum type="alphaUcParenR"/>
            </a:pPr>
            <a:endParaRPr lang="cs-CZ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342900" indent="-342900">
              <a:buAutoNum type="alphaUcParenR"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Hřib satan</a:t>
            </a:r>
          </a:p>
          <a:p>
            <a:pPr marL="342900" indent="-342900">
              <a:buAutoNum type="alphaUcParenR"/>
            </a:pPr>
            <a:endParaRPr lang="cs-CZ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342900" indent="-342900">
              <a:buAutoNum type="alphaUcParenR"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Muchomůrka zelená</a:t>
            </a:r>
          </a:p>
          <a:p>
            <a:pPr marL="342900" indent="-342900">
              <a:buAutoNum type="alphaUcParenR"/>
            </a:pPr>
            <a:endParaRPr lang="cs-CZ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342900" indent="-342900">
              <a:buAutoNum type="alphaUcParenR"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Žampion polní</a:t>
            </a:r>
          </a:p>
          <a:p>
            <a:pPr marL="342900" indent="-342900">
              <a:buAutoNum type="alphaUcParenR"/>
            </a:pPr>
            <a:endParaRPr lang="cs-CZ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342900" indent="-342900">
              <a:buAutoNum type="alphaUcParenR"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Muchomůrka červená</a:t>
            </a:r>
          </a:p>
          <a:p>
            <a:endParaRPr lang="cs-CZ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F)    Kozák březový</a:t>
            </a:r>
          </a:p>
          <a:p>
            <a:pPr marL="342900" indent="-342900">
              <a:buAutoNum type="alphaUcParenR"/>
            </a:pPr>
            <a:endParaRPr lang="cs-CZ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G)   Klouzek modřínový</a:t>
            </a:r>
          </a:p>
          <a:p>
            <a:pPr marL="342900" indent="-342900">
              <a:buAutoNum type="alphaUcParenR"/>
            </a:pPr>
            <a:endParaRPr lang="cs-CZ" dirty="0" smtClean="0"/>
          </a:p>
          <a:p>
            <a:endParaRPr lang="cs-CZ" dirty="0"/>
          </a:p>
        </p:txBody>
      </p:sp>
      <p:sp>
        <p:nvSpPr>
          <p:cNvPr id="21" name="Veselý obličej 20"/>
          <p:cNvSpPr/>
          <p:nvPr/>
        </p:nvSpPr>
        <p:spPr>
          <a:xfrm>
            <a:off x="6975962" y="2295925"/>
            <a:ext cx="914400" cy="9144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lů 21"/>
          <p:cNvSpPr/>
          <p:nvPr/>
        </p:nvSpPr>
        <p:spPr>
          <a:xfrm rot="5400000">
            <a:off x="4420178" y="4842868"/>
            <a:ext cx="484632" cy="978408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8739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9" grpId="0" animBg="1"/>
      <p:bldP spid="11" grpId="0" animBg="1"/>
      <p:bldP spid="13" grpId="0" animBg="1"/>
      <p:bldP spid="14" grpId="0" animBg="1"/>
      <p:bldP spid="12" grpId="0" animBg="1"/>
      <p:bldP spid="15" grpId="0" animBg="1"/>
      <p:bldP spid="16" grpId="0" animBg="1"/>
      <p:bldP spid="21" grpId="0" animBg="1"/>
      <p:bldP spid="2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5. Slož houbu z jednotlivých dílů a popiš  její části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4567">
            <a:off x="4997980" y="4032316"/>
            <a:ext cx="3724275" cy="2057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44072">
            <a:off x="707535" y="3844812"/>
            <a:ext cx="3741411" cy="20003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19493">
            <a:off x="2997379" y="1839138"/>
            <a:ext cx="3720818" cy="154305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370042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6. Které houby jsou na obrázku?</a:t>
            </a:r>
            <a:endParaRPr lang="cs-CZ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  <p:pic>
        <p:nvPicPr>
          <p:cNvPr id="1026" name="Picture 2" descr="C:\Documents and Settings\Standard\Plocha\Směska hub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791096"/>
            <a:ext cx="4944907" cy="3706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>
            <a:off x="1259632" y="2492896"/>
            <a:ext cx="1656184" cy="504056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827584" y="2276872"/>
            <a:ext cx="72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cxnSp>
        <p:nvCxnSpPr>
          <p:cNvPr id="7" name="Přímá spojnice se šipkou 6"/>
          <p:cNvCxnSpPr>
            <a:endCxn id="8" idx="3"/>
          </p:cNvCxnSpPr>
          <p:nvPr/>
        </p:nvCxnSpPr>
        <p:spPr>
          <a:xfrm flipV="1">
            <a:off x="4572000" y="1309410"/>
            <a:ext cx="904811" cy="967462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5148064" y="1124744"/>
            <a:ext cx="328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cxnSp>
        <p:nvCxnSpPr>
          <p:cNvPr id="10" name="Přímá spojnice se šipkou 9"/>
          <p:cNvCxnSpPr/>
          <p:nvPr/>
        </p:nvCxnSpPr>
        <p:spPr>
          <a:xfrm flipV="1">
            <a:off x="1115616" y="4077072"/>
            <a:ext cx="1800200" cy="864096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4452165" y="3861048"/>
            <a:ext cx="335859" cy="2376264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5652120" y="2744924"/>
            <a:ext cx="2520280" cy="899326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5724128" y="1494076"/>
            <a:ext cx="2520280" cy="99882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7308304" y="1494076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092280" y="285293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788024" y="573325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83568" y="4653136"/>
            <a:ext cx="255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57405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testu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772816"/>
            <a:ext cx="5374485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…..JEDOVATÉ.</a:t>
            </a:r>
          </a:p>
          <a:p>
            <a:pPr marL="342900" indent="-342900">
              <a:buAutoNum type="arabicPeriod"/>
            </a:pPr>
            <a:r>
              <a:rPr lang="cs-CZ" dirty="0" smtClean="0"/>
              <a:t>B</a:t>
            </a:r>
          </a:p>
          <a:p>
            <a:pPr marL="342900" indent="-342900">
              <a:buAutoNum type="arabicPeriod"/>
            </a:pPr>
            <a:r>
              <a:rPr lang="cs-CZ" dirty="0" smtClean="0"/>
              <a:t>A  bedla vysoká</a:t>
            </a:r>
          </a:p>
          <a:p>
            <a:r>
              <a:rPr lang="cs-CZ" dirty="0" smtClean="0"/>
              <a:t>       B  suchohřib hnědý</a:t>
            </a:r>
          </a:p>
          <a:p>
            <a:r>
              <a:rPr lang="cs-CZ" dirty="0"/>
              <a:t> </a:t>
            </a:r>
            <a:r>
              <a:rPr lang="cs-CZ" dirty="0" smtClean="0"/>
              <a:t>      C  kozák březový</a:t>
            </a:r>
          </a:p>
          <a:p>
            <a:r>
              <a:rPr lang="cs-CZ" dirty="0"/>
              <a:t> </a:t>
            </a:r>
            <a:r>
              <a:rPr lang="cs-CZ" dirty="0" smtClean="0"/>
              <a:t>      D  hřib dubový (</a:t>
            </a:r>
            <a:r>
              <a:rPr lang="cs-CZ" dirty="0" err="1" smtClean="0"/>
              <a:t>dubák</a:t>
            </a:r>
            <a:r>
              <a:rPr lang="cs-CZ" dirty="0" smtClean="0"/>
              <a:t>)</a:t>
            </a:r>
          </a:p>
          <a:p>
            <a:r>
              <a:rPr lang="cs-CZ" dirty="0"/>
              <a:t> </a:t>
            </a:r>
            <a:r>
              <a:rPr lang="cs-CZ" dirty="0" smtClean="0"/>
              <a:t>      E   muchomůrka červená</a:t>
            </a:r>
          </a:p>
          <a:p>
            <a:pPr marL="342900" indent="-342900">
              <a:buAutoNum type="arabicPeriod" startAt="4"/>
            </a:pPr>
            <a:r>
              <a:rPr lang="cs-CZ" dirty="0" smtClean="0"/>
              <a:t>Jedlé – A, D, F, G</a:t>
            </a:r>
          </a:p>
          <a:p>
            <a:r>
              <a:rPr lang="cs-CZ" dirty="0"/>
              <a:t> </a:t>
            </a:r>
            <a:r>
              <a:rPr lang="cs-CZ" dirty="0" smtClean="0"/>
              <a:t>      Jedovaté – B, C, E</a:t>
            </a:r>
          </a:p>
          <a:p>
            <a:pPr marL="342900" indent="-342900">
              <a:buAutoNum type="arabicPeriod" startAt="5"/>
            </a:pPr>
            <a:r>
              <a:rPr lang="cs-CZ" dirty="0" smtClean="0"/>
              <a:t>Klobouk, třeň, podhoubí, celek = plodnice</a:t>
            </a:r>
          </a:p>
          <a:p>
            <a:pPr marL="342900" indent="-342900">
              <a:buAutoNum type="arabicPeriod" startAt="5"/>
            </a:pPr>
            <a:r>
              <a:rPr lang="cs-CZ" dirty="0" smtClean="0"/>
              <a:t>a) liška obecná, b) bedla vysoká, c) suchohřib hnědý</a:t>
            </a:r>
          </a:p>
          <a:p>
            <a:r>
              <a:rPr lang="cs-CZ" dirty="0" smtClean="0"/>
              <a:t>       d) holubinka jahodová, e) hřib dubový</a:t>
            </a:r>
          </a:p>
          <a:p>
            <a:pPr marL="342900" indent="-342900">
              <a:buAutoNum type="arabicPeriod"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5157192"/>
            <a:ext cx="40665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MATERIÁL :       vlastní fotogalerie autorky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7134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233</TotalTime>
  <Words>444</Words>
  <Application>Microsoft Office PowerPoint</Application>
  <PresentationFormat>Předvádění na obrazovce (4:3)</PresentationFormat>
  <Paragraphs>88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 N O T A C E</vt:lpstr>
      <vt:lpstr>H O U B Y</vt:lpstr>
      <vt:lpstr>Časté je soužití hub s kořeny stromů</vt:lpstr>
      <vt:lpstr>Prezentace aplikace PowerPoint</vt:lpstr>
      <vt:lpstr>Prezentace aplikace PowerPoint</vt:lpstr>
      <vt:lpstr>H O U B Y   -  T E S T</vt:lpstr>
      <vt:lpstr>3. Jak se jmenují houby na obrázcích ? http://www.houbareni.cz/houby.php</vt:lpstr>
      <vt:lpstr>4. Rozlišuj houby JEDLÉ a JEDOVATÉ</vt:lpstr>
      <vt:lpstr>5. Slož houbu z jednotlivých dílů a popiš  její části</vt:lpstr>
      <vt:lpstr>6. Které houby jsou na obrázku?</vt:lpstr>
      <vt:lpstr>Řešení testu</vt:lpstr>
    </vt:vector>
  </TitlesOfParts>
  <Company>Your Company Name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Your User Name</dc:creator>
  <cp:lastModifiedBy>Your User Name</cp:lastModifiedBy>
  <cp:revision>45</cp:revision>
  <dcterms:created xsi:type="dcterms:W3CDTF">2013-04-21T08:29:30Z</dcterms:created>
  <dcterms:modified xsi:type="dcterms:W3CDTF">2013-10-01T14:51:03Z</dcterms:modified>
</cp:coreProperties>
</file>