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57" r:id="rId4"/>
    <p:sldId id="258" r:id="rId5"/>
    <p:sldId id="273" r:id="rId6"/>
    <p:sldId id="259" r:id="rId7"/>
    <p:sldId id="260" r:id="rId8"/>
    <p:sldId id="261" r:id="rId9"/>
    <p:sldId id="262" r:id="rId10"/>
    <p:sldId id="263" r:id="rId11"/>
    <p:sldId id="266" r:id="rId12"/>
    <p:sldId id="264" r:id="rId13"/>
    <p:sldId id="265" r:id="rId14"/>
    <p:sldId id="267" r:id="rId15"/>
    <p:sldId id="268" r:id="rId16"/>
    <p:sldId id="269" r:id="rId17"/>
    <p:sldId id="270" r:id="rId18"/>
    <p:sldId id="274" r:id="rId19"/>
    <p:sldId id="275" r:id="rId20"/>
    <p:sldId id="272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9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8C241-D936-48F6-A6DE-7CDAF0B08B62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65295-35F0-4F3D-9230-3D1227CD78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3F6AF-D1CA-4E38-857C-0513BC73DD5F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9C928-28FC-4909-9CCF-6D6B8C96E7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C235F-2065-4275-8CAD-D5E1AA01B97D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3C9AB-5C3D-4931-B672-1F3714A1C1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C5AAE-3D0C-4162-AB83-0B211EF79F6C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45312-0CBE-495A-B27C-45E08CA457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0F5E9-6230-4A42-B668-841792931353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F4CED-6DE6-4D82-B007-F0F53FD82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CB535-625C-421C-A870-650C8D901976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0045A-BF26-41F0-820D-97FA81ADF1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44660-9148-4DAB-87A4-605A917CD4D8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51FC6-A9CB-4A11-A903-2B1865BAA2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956DF-6457-4E48-971B-283A17C218D9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D6E0D-F34A-407F-9F6C-7B473B6DA8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F248C-FBA9-4B68-8BA5-E7120A932BAF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A8A20-7364-4BA8-A44E-07284215E8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260AF-04B7-4356-B812-AFE22EA982DB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BBAB9-90BF-4B92-B013-1144A8D0C1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52F11-D7E0-43ED-BE85-59BFA6320F8C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9C57D-F6A5-4648-B5B0-78C446E88D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24AE8-80AE-4464-9A0F-B9E0D25CF14E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D6D0D-1D37-4EB9-88F3-B3598C1507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4CA5-3F45-4750-B6B8-FF2472FAF893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C06A-6F25-444C-B97C-74C8140864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DCB2D-2119-4E26-B6B2-7CC79D56DFC2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E10A-9AE4-4B5F-8C89-BEC1095357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8E677-4024-4054-9FEB-DCDF2A852841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C40C9-8402-4F2C-B2FB-56BCA55B8B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964A1-7638-41E5-9006-E40B40A9E746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03F2E-3B98-4E70-BEA2-C19CBE6A9B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F2A1E-038E-48C3-A9C3-4FE382E1880D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B2621-D868-4FB4-AC54-4BD9B10440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CB0C1-B5C2-44D2-ACA6-407E8CEA7646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D6EFC-A633-49CD-AB66-E82EE0C335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7EE73-FE63-4B23-BCC5-9C65C7AC4EDF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59911-65D7-4C57-A9DF-AACF5FCF39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FAF56-D820-4D9D-8179-B3AA4310B871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3CF78-444F-409F-801E-DCBAB8AA57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1C2C8-AA34-4680-B45E-6060B58F8807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B0784-94ED-4BEC-B745-94BC60B7F5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DD53E-8841-408F-BEAC-EDC00D821C32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FCC7A-97AB-4242-A6AD-9BC3890A9F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05BECA-0710-492E-96CC-316852287F1C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72C8ED-89C4-4F23-B50B-1D155E0271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695" r:id="rId4"/>
    <p:sldLayoutId id="2147483710" r:id="rId5"/>
    <p:sldLayoutId id="2147483694" r:id="rId6"/>
    <p:sldLayoutId id="2147483711" r:id="rId7"/>
    <p:sldLayoutId id="2147483712" r:id="rId8"/>
    <p:sldLayoutId id="2147483713" r:id="rId9"/>
    <p:sldLayoutId id="2147483693" r:id="rId10"/>
    <p:sldLayoutId id="214748371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0E758D-7EC3-483B-A492-CE33635F34F4}" type="datetimeFigureOut">
              <a:rPr lang="cs-CZ"/>
              <a:pPr>
                <a:defRPr/>
              </a:pPr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99B4AA-1665-4A62-AFC9-E29EE4F7FF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5" r:id="rId2"/>
    <p:sldLayoutId id="2147483704" r:id="rId3"/>
    <p:sldLayoutId id="2147483703" r:id="rId4"/>
    <p:sldLayoutId id="2147483702" r:id="rId5"/>
    <p:sldLayoutId id="2147483701" r:id="rId6"/>
    <p:sldLayoutId id="2147483700" r:id="rId7"/>
    <p:sldLayoutId id="2147483699" r:id="rId8"/>
    <p:sldLayoutId id="2147483698" r:id="rId9"/>
    <p:sldLayoutId id="2147483697" r:id="rId10"/>
    <p:sldLayoutId id="21474836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cz/images/results.aspx?qu=mandelinka&amp;ex=1&amp;AxInstalled=copy&amp;Download=MC900150331&amp;ext=WMF&amp;c=0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45561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Obdélník 4"/>
          <p:cNvSpPr>
            <a:spLocks noChangeArrowheads="1"/>
          </p:cNvSpPr>
          <p:nvPr/>
        </p:nvSpPr>
        <p:spPr bwMode="auto">
          <a:xfrm>
            <a:off x="468313" y="1720850"/>
            <a:ext cx="820737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NÁZEV ŠKOLY: Základní škola a Mateřská škola</a:t>
            </a:r>
          </a:p>
          <a:p>
            <a:r>
              <a:rPr lang="cs-CZ">
                <a:latin typeface="Calibri" pitchFamily="34" charset="0"/>
              </a:rPr>
              <a:t>          Doudleby, okres České Budějovice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AUTOR:		Mgr. Jaromíra Stropková</a:t>
            </a:r>
          </a:p>
          <a:p>
            <a:r>
              <a:rPr lang="cs-CZ">
                <a:latin typeface="Calibri" pitchFamily="34" charset="0"/>
              </a:rPr>
              <a:t>NÁZEV:		VY_32_INOVACE_14_Závěrečné opakování - živočichové</a:t>
            </a:r>
          </a:p>
          <a:p>
            <a:r>
              <a:rPr lang="cs-CZ">
                <a:latin typeface="Calibri" pitchFamily="34" charset="0"/>
              </a:rPr>
              <a:t>TÉMA:  		Člověk a jeho svět, Přírodověda 4.ročník, Závěrečné opakování -     živočichové</a:t>
            </a:r>
          </a:p>
          <a:p>
            <a:r>
              <a:rPr lang="cs-CZ">
                <a:latin typeface="Calibri" pitchFamily="34" charset="0"/>
              </a:rPr>
              <a:t>DATUM TVORBY:          27.  května 2013</a:t>
            </a:r>
          </a:p>
          <a:p>
            <a:r>
              <a:rPr lang="cs-CZ">
                <a:latin typeface="Calibri" pitchFamily="34" charset="0"/>
              </a:rPr>
              <a:t>ČÍSLO PROJEKTU:              CZ.1.07/1.4.00/21.3424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26626" name="Obdélník 2"/>
          <p:cNvSpPr>
            <a:spLocks noChangeArrowheads="1"/>
          </p:cNvSpPr>
          <p:nvPr/>
        </p:nvSpPr>
        <p:spPr bwMode="auto">
          <a:xfrm>
            <a:off x="539750" y="1484313"/>
            <a:ext cx="7272338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Test na opakování probrané látky ve 4. ročníku. Test uvádí příběh dvou zvířátek – veverky Zrzky a srnečka Parůžka. </a:t>
            </a:r>
          </a:p>
          <a:p>
            <a:r>
              <a:rPr lang="cs-CZ">
                <a:latin typeface="Calibri" pitchFamily="34" charset="0"/>
              </a:rPr>
              <a:t>Hrají 2 žáci nebo 2 skupiny. Každá dvojice – skupina pracuje u jednoho PC stanoviště. Jeden žák – skupina je veverka Zrzka a její kamarádi, druhý srneček Parůžek a jeho přátelé.  Nejprve dává otázky Zrzka a Parůžek odpovídá, pak se vymění.</a:t>
            </a:r>
          </a:p>
          <a:p>
            <a:r>
              <a:rPr lang="cs-CZ">
                <a:latin typeface="Calibri" pitchFamily="34" charset="0"/>
              </a:rPr>
              <a:t>Vyhodnocení: Žáci plní úkol přímo do prezentace.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Ke správné odpovědi přiřazují smajlíka a správný obrázek.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Na závěr je test digitální materiál promítnut na IC tabuli  a společně vyhodnocen.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4725988"/>
            <a:ext cx="2016125" cy="214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J E DN O U    V     L E S E</a:t>
            </a:r>
            <a:endParaRPr lang="cs-CZ" dirty="0"/>
          </a:p>
        </p:txBody>
      </p:sp>
      <p:sp>
        <p:nvSpPr>
          <p:cNvPr id="27651" name="TextovéPole 2"/>
          <p:cNvSpPr txBox="1">
            <a:spLocks noChangeArrowheads="1"/>
          </p:cNvSpPr>
          <p:nvPr/>
        </p:nvSpPr>
        <p:spPr bwMode="auto">
          <a:xfrm>
            <a:off x="484188" y="1677988"/>
            <a:ext cx="8480425" cy="375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Franklin Gothic Book" pitchFamily="34" charset="0"/>
              </a:rPr>
              <a:t>Jednou se stalo, že lidé v lese na okraji paseky porazili starý velký javor.</a:t>
            </a:r>
          </a:p>
          <a:p>
            <a:r>
              <a:rPr lang="cs-CZ" sz="2000">
                <a:latin typeface="Franklin Gothic Book" pitchFamily="34" charset="0"/>
              </a:rPr>
              <a:t>Mravenci, včely, vosy a ostatní hmyz rychle zjistili, že míza, </a:t>
            </a:r>
          </a:p>
          <a:p>
            <a:r>
              <a:rPr lang="cs-CZ" sz="2000">
                <a:latin typeface="Franklin Gothic Book" pitchFamily="34" charset="0"/>
              </a:rPr>
              <a:t>která z pařezu stále vytéká, je sladká a dobrá. Okamžitě byl kolem pařezu </a:t>
            </a:r>
          </a:p>
          <a:p>
            <a:r>
              <a:rPr lang="cs-CZ" sz="2000">
                <a:latin typeface="Franklin Gothic Book" pitchFamily="34" charset="0"/>
              </a:rPr>
              <a:t>veliký roj různého hmyzu a brouků.</a:t>
            </a:r>
          </a:p>
          <a:p>
            <a:r>
              <a:rPr lang="cs-CZ" sz="2000">
                <a:latin typeface="Franklin Gothic Book" pitchFamily="34" charset="0"/>
              </a:rPr>
              <a:t>Srnec Parůžek se srnkou a kolouškem, kteří si vyšli k večeru na paseku se napást,</a:t>
            </a:r>
          </a:p>
          <a:p>
            <a:r>
              <a:rPr lang="cs-CZ" sz="2000">
                <a:latin typeface="Franklin Gothic Book" pitchFamily="34" charset="0"/>
              </a:rPr>
              <a:t>se velice podivili a šli se podívat, co se to u pařezu děje. A divili se stále víc. </a:t>
            </a:r>
          </a:p>
          <a:p>
            <a:r>
              <a:rPr lang="cs-CZ" sz="2000">
                <a:latin typeface="Franklin Gothic Book" pitchFamily="34" charset="0"/>
              </a:rPr>
              <a:t>Brouci se motali jako opilí, mravenci chodili stále do kolečka a létající hmyz nelítal,</a:t>
            </a:r>
          </a:p>
          <a:p>
            <a:r>
              <a:rPr lang="cs-CZ" sz="2000">
                <a:latin typeface="Franklin Gothic Book" pitchFamily="34" charset="0"/>
              </a:rPr>
              <a:t>ale zmateně lezl po jehličí a listí v okolí pařezu. Jediný, kdo to vše pozoroval, </a:t>
            </a:r>
          </a:p>
          <a:p>
            <a:r>
              <a:rPr lang="cs-CZ" sz="2000">
                <a:latin typeface="Franklin Gothic Book" pitchFamily="34" charset="0"/>
              </a:rPr>
              <a:t>byla zrzavá veverka Zrzka. </a:t>
            </a:r>
          </a:p>
          <a:p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Obdélník 2"/>
          <p:cNvSpPr>
            <a:spLocks noChangeArrowheads="1"/>
          </p:cNvSpPr>
          <p:nvPr/>
        </p:nvSpPr>
        <p:spPr bwMode="auto">
          <a:xfrm>
            <a:off x="1042988" y="692150"/>
            <a:ext cx="6265862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Srnec Parůžek se jí udiveně zeptal: „Co se jim stalo?“. Veverka Zrzka se začala smát </a:t>
            </a:r>
          </a:p>
          <a:p>
            <a:r>
              <a:rPr lang="cs-CZ" sz="2800">
                <a:latin typeface="Franklin Gothic Book" pitchFamily="34" charset="0"/>
              </a:rPr>
              <a:t>a řekla.</a:t>
            </a:r>
          </a:p>
          <a:p>
            <a:r>
              <a:rPr lang="cs-CZ" sz="2800">
                <a:latin typeface="Franklin Gothic Book" pitchFamily="34" charset="0"/>
              </a:rPr>
              <a:t>„To je tak, když někdo nezná míru. V té míze je nějaká opojná látka a všichni </a:t>
            </a:r>
          </a:p>
          <a:p>
            <a:r>
              <a:rPr lang="cs-CZ" sz="2800">
                <a:latin typeface="Franklin Gothic Book" pitchFamily="34" charset="0"/>
              </a:rPr>
              <a:t>jsou teď opilí.  Ale ty toho o lese asi moc nevíš, viď ? </a:t>
            </a:r>
          </a:p>
          <a:p>
            <a:r>
              <a:rPr lang="cs-CZ" sz="2800">
                <a:latin typeface="Franklin Gothic Book" pitchFamily="34" charset="0"/>
              </a:rPr>
              <a:t>Víš co, budu ti dávat hádanky.“</a:t>
            </a:r>
          </a:p>
          <a:p>
            <a:r>
              <a:rPr lang="cs-CZ" sz="2800">
                <a:latin typeface="Franklin Gothic Book" pitchFamily="34" charset="0"/>
              </a:rPr>
              <a:t>Srnec Parůžek souhlasil a veverka  Zrzka začala.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4873625"/>
            <a:ext cx="2840038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92925" y="998538"/>
            <a:ext cx="1743075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Hádanky veverky zrzky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550" y="1531938"/>
            <a:ext cx="475297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b="1" dirty="0">
                <a:latin typeface="+mn-lt"/>
                <a:cs typeface="+mn-cs"/>
              </a:rPr>
              <a:t>Vypadá jako ty, ale srnec to není.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  <a:cs typeface="+mn-cs"/>
              </a:rPr>
              <a:t>       Je větší a jeho  samice je laň.</a:t>
            </a:r>
            <a:endParaRPr lang="cs-CZ" sz="2400" b="1" dirty="0">
              <a:latin typeface="+mn-lt"/>
              <a:cs typeface="+mn-cs"/>
            </a:endParaRPr>
          </a:p>
        </p:txBody>
      </p:sp>
      <p:sp>
        <p:nvSpPr>
          <p:cNvPr id="29699" name="TextovéPole 3"/>
          <p:cNvSpPr txBox="1">
            <a:spLocks noChangeArrowheads="1"/>
          </p:cNvSpPr>
          <p:nvPr/>
        </p:nvSpPr>
        <p:spPr bwMode="auto">
          <a:xfrm>
            <a:off x="684213" y="3213100"/>
            <a:ext cx="76993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>
              <a:latin typeface="Franklin Gothic Book" pitchFamily="34" charset="0"/>
            </a:endParaRPr>
          </a:p>
          <a:p>
            <a:r>
              <a:rPr lang="cs-CZ" sz="2400">
                <a:latin typeface="Franklin Gothic Book" pitchFamily="34" charset="0"/>
              </a:rPr>
              <a:t>a) jelen evropský             b) muflon                  c)  daněk</a:t>
            </a:r>
          </a:p>
        </p:txBody>
      </p:sp>
      <p:sp>
        <p:nvSpPr>
          <p:cNvPr id="29700" name="TextovéPole 6"/>
          <p:cNvSpPr txBox="1">
            <a:spLocks noChangeArrowheads="1"/>
          </p:cNvSpPr>
          <p:nvPr/>
        </p:nvSpPr>
        <p:spPr bwMode="auto">
          <a:xfrm>
            <a:off x="827088" y="2565400"/>
            <a:ext cx="6764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    Ke správné odpovědi přidej smajlíka a přetáhni správný obrázek</a:t>
            </a:r>
          </a:p>
        </p:txBody>
      </p:sp>
      <p:sp>
        <p:nvSpPr>
          <p:cNvPr id="8" name="Veselý obličej 7"/>
          <p:cNvSpPr/>
          <p:nvPr/>
        </p:nvSpPr>
        <p:spPr>
          <a:xfrm>
            <a:off x="7926388" y="2465388"/>
            <a:ext cx="914400" cy="91440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9702" name="Picture 12" descr="C:\Documents and Settings\Standard\Local Settings\Temporary Internet Files\Content.IE5\DE48GVEL\MC9000789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717550"/>
            <a:ext cx="15303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5713" y="458152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0288" y="4273550"/>
            <a:ext cx="21367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4217988"/>
            <a:ext cx="19446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0722" name="TextovéPole 2"/>
          <p:cNvSpPr txBox="1">
            <a:spLocks noChangeArrowheads="1"/>
          </p:cNvSpPr>
          <p:nvPr/>
        </p:nvSpPr>
        <p:spPr bwMode="auto">
          <a:xfrm>
            <a:off x="395288" y="1628775"/>
            <a:ext cx="7129462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Franklin Gothic Book" pitchFamily="34" charset="0"/>
              </a:rPr>
              <a:t>2. Když je malý, je pruhovaný, dospělý je černohnědý. Žere všechno.</a:t>
            </a:r>
          </a:p>
          <a:p>
            <a:r>
              <a:rPr lang="cs-CZ" sz="2400" b="1">
                <a:latin typeface="Franklin Gothic Book" pitchFamily="34" charset="0"/>
              </a:rPr>
              <a:t>Žije hlavně v hlubokých listnatých lesích. Má mohutné zuby (špičáky).</a:t>
            </a:r>
          </a:p>
          <a:p>
            <a:r>
              <a:rPr lang="cs-CZ">
                <a:latin typeface="Franklin Gothic Book" pitchFamily="34" charset="0"/>
              </a:rPr>
              <a:t> </a:t>
            </a:r>
          </a:p>
        </p:txBody>
      </p:sp>
      <p:sp>
        <p:nvSpPr>
          <p:cNvPr id="30723" name="TextovéPole 3"/>
          <p:cNvSpPr txBox="1">
            <a:spLocks noChangeArrowheads="1"/>
          </p:cNvSpPr>
          <p:nvPr/>
        </p:nvSpPr>
        <p:spPr bwMode="auto">
          <a:xfrm>
            <a:off x="1042988" y="3284538"/>
            <a:ext cx="61166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5" name="Veselý obličej 4"/>
          <p:cNvSpPr/>
          <p:nvPr/>
        </p:nvSpPr>
        <p:spPr>
          <a:xfrm>
            <a:off x="7524750" y="2552700"/>
            <a:ext cx="914400" cy="914400"/>
          </a:xfrm>
          <a:prstGeom prst="smileyFac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725" name="TextovéPole 6"/>
          <p:cNvSpPr txBox="1">
            <a:spLocks noChangeArrowheads="1"/>
          </p:cNvSpPr>
          <p:nvPr/>
        </p:nvSpPr>
        <p:spPr bwMode="auto">
          <a:xfrm>
            <a:off x="395288" y="3765550"/>
            <a:ext cx="8043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Franklin Gothic Book" pitchFamily="34" charset="0"/>
              </a:rPr>
              <a:t>a) jezevec lesní                 b) kuna lesní             c) prase divoké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87450" y="692150"/>
            <a:ext cx="6480175" cy="7620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7C4B3B"/>
                </a:solidFill>
                <a:latin typeface="Franklin Gothic Book" pitchFamily="34" charset="0"/>
              </a:rPr>
              <a:t>Hádanky veverky </a:t>
            </a:r>
            <a:r>
              <a:rPr lang="cs-CZ" sz="4400" b="1">
                <a:solidFill>
                  <a:srgbClr val="7C4B3B"/>
                </a:solidFill>
              </a:rPr>
              <a:t>Z</a:t>
            </a:r>
            <a:r>
              <a:rPr lang="cs-CZ" sz="4400" b="1">
                <a:solidFill>
                  <a:srgbClr val="7C4B3B"/>
                </a:solidFill>
                <a:latin typeface="Franklin Gothic Book" pitchFamily="34" charset="0"/>
              </a:rPr>
              <a:t>rzky</a:t>
            </a:r>
          </a:p>
        </p:txBody>
      </p:sp>
      <p:pic>
        <p:nvPicPr>
          <p:cNvPr id="307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10463" y="631825"/>
            <a:ext cx="1481137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8" descr="C:\Documents and Settings\Standard\Local Settings\Temporary Internet Files\Content.IE5\VED32U3S\MC90034698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4460875"/>
            <a:ext cx="269557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2" descr="C:\Documents and Settings\Standard\Plocha\Dum opak.živ,\kuna lesní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4452938"/>
            <a:ext cx="2690812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3" descr="C:\Documents and Settings\Standard\Plocha\Dum opak.živ,\220px-Prase_divoke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460875"/>
            <a:ext cx="16192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/>
            </a:r>
            <a:br>
              <a:rPr lang="cs-CZ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6013" y="692150"/>
            <a:ext cx="6007100" cy="76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 sz="4400" b="1">
                <a:latin typeface="Franklin Gothic Book" pitchFamily="34" charset="0"/>
              </a:rPr>
              <a:t>   </a:t>
            </a:r>
            <a:r>
              <a:rPr lang="cs-CZ" sz="4400" b="1">
                <a:solidFill>
                  <a:srgbClr val="7C4B3B"/>
                </a:solidFill>
                <a:latin typeface="Franklin Gothic Book" pitchFamily="34" charset="0"/>
              </a:rPr>
              <a:t>Hádanky veverky </a:t>
            </a:r>
            <a:r>
              <a:rPr lang="cs-CZ" sz="4400" b="1">
                <a:solidFill>
                  <a:srgbClr val="7C4B3B"/>
                </a:solidFill>
              </a:rPr>
              <a:t>Z</a:t>
            </a:r>
            <a:r>
              <a:rPr lang="cs-CZ" sz="4400" b="1">
                <a:solidFill>
                  <a:srgbClr val="7C4B3B"/>
                </a:solidFill>
                <a:latin typeface="Franklin Gothic Book" pitchFamily="34" charset="0"/>
              </a:rPr>
              <a:t>rzky</a:t>
            </a:r>
          </a:p>
        </p:txBody>
      </p:sp>
      <p:sp>
        <p:nvSpPr>
          <p:cNvPr id="31747" name="TextovéPole 5"/>
          <p:cNvSpPr txBox="1">
            <a:spLocks noChangeArrowheads="1"/>
          </p:cNvSpPr>
          <p:nvPr/>
        </p:nvSpPr>
        <p:spPr bwMode="auto">
          <a:xfrm>
            <a:off x="668338" y="1628775"/>
            <a:ext cx="75723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Franklin Gothic Book" pitchFamily="34" charset="0"/>
              </a:rPr>
              <a:t>3. Toto zvíře je podobné jako liška, je velké asi jako kočka, </a:t>
            </a:r>
          </a:p>
          <a:p>
            <a:r>
              <a:rPr lang="cs-CZ" sz="2400" b="1">
                <a:latin typeface="Franklin Gothic Book" pitchFamily="34" charset="0"/>
              </a:rPr>
              <a:t>má hnědou srst  se žlutou skvrnou na krku. Je to šelma.</a:t>
            </a:r>
          </a:p>
        </p:txBody>
      </p:sp>
      <p:sp>
        <p:nvSpPr>
          <p:cNvPr id="31748" name="TextovéPole 6"/>
          <p:cNvSpPr txBox="1">
            <a:spLocks noChangeArrowheads="1"/>
          </p:cNvSpPr>
          <p:nvPr/>
        </p:nvSpPr>
        <p:spPr bwMode="auto">
          <a:xfrm>
            <a:off x="827088" y="2781300"/>
            <a:ext cx="6403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68338" y="3429000"/>
            <a:ext cx="9148762" cy="738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cs-CZ" sz="2400" b="1" dirty="0">
                <a:latin typeface="+mn-lt"/>
                <a:cs typeface="+mn-cs"/>
              </a:rPr>
              <a:t>j</a:t>
            </a:r>
            <a:r>
              <a:rPr lang="cs-CZ" sz="2400" b="1" dirty="0">
                <a:latin typeface="+mn-lt"/>
                <a:cs typeface="+mn-cs"/>
              </a:rPr>
              <a:t>ezevec lesní                   b) kuna lesní                  c) liška obecná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  <p:pic>
        <p:nvPicPr>
          <p:cNvPr id="317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1425" y="119063"/>
            <a:ext cx="1481138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2" descr="C:\Documents and Settings\Standard\Local Settings\Temporary Internet Files\Content.IE5\BEB6OYQP\MC90033797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4740275"/>
            <a:ext cx="3171825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3" descr="C:\Documents and Settings\Standard\Local Settings\Temporary Internet Files\Content.IE5\VED32U3S\MC90034698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163" y="4552950"/>
            <a:ext cx="239395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2" descr="C:\Documents and Settings\Standard\Plocha\Dum opak.živ,\kuna lesní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2388" y="4552950"/>
            <a:ext cx="237807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78750" y="2206625"/>
            <a:ext cx="938213" cy="9382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4198" y="266700"/>
            <a:ext cx="7632848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Hádanky veverky zrzky</a:t>
            </a:r>
          </a:p>
        </p:txBody>
      </p:sp>
      <p:sp>
        <p:nvSpPr>
          <p:cNvPr id="32770" name="TextovéPole 2"/>
          <p:cNvSpPr txBox="1">
            <a:spLocks noChangeArrowheads="1"/>
          </p:cNvSpPr>
          <p:nvPr/>
        </p:nvSpPr>
        <p:spPr bwMode="auto">
          <a:xfrm>
            <a:off x="900113" y="3284538"/>
            <a:ext cx="6115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32771" name="TextovéPole 4"/>
          <p:cNvSpPr txBox="1">
            <a:spLocks noChangeArrowheads="1"/>
          </p:cNvSpPr>
          <p:nvPr/>
        </p:nvSpPr>
        <p:spPr bwMode="auto">
          <a:xfrm>
            <a:off x="468313" y="1484313"/>
            <a:ext cx="114887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Franklin Gothic Book" pitchFamily="34" charset="0"/>
              </a:rPr>
              <a:t>4. Je to šelma se zavalitým tělem a šedou srstí.</a:t>
            </a:r>
          </a:p>
          <a:p>
            <a:r>
              <a:rPr lang="cs-CZ" sz="2400" b="1">
                <a:latin typeface="Franklin Gothic Book" pitchFamily="34" charset="0"/>
              </a:rPr>
              <a:t>     Srst na hlavě je bílá s černým pruhem přes oči.</a:t>
            </a:r>
          </a:p>
          <a:p>
            <a:r>
              <a:rPr lang="cs-CZ" sz="2400" b="1">
                <a:latin typeface="Franklin Gothic Book" pitchFamily="34" charset="0"/>
              </a:rPr>
              <a:t>     Loví v noci a zimu prospí.</a:t>
            </a:r>
          </a:p>
          <a:p>
            <a:r>
              <a:rPr lang="cs-CZ" sz="2400" b="1">
                <a:latin typeface="Franklin Gothic Book" pitchFamily="34" charset="0"/>
              </a:rPr>
              <a:t>     Je všežravec.</a:t>
            </a:r>
          </a:p>
        </p:txBody>
      </p:sp>
      <p:sp>
        <p:nvSpPr>
          <p:cNvPr id="32772" name="TextovéPole 5"/>
          <p:cNvSpPr txBox="1">
            <a:spLocks noChangeArrowheads="1"/>
          </p:cNvSpPr>
          <p:nvPr/>
        </p:nvSpPr>
        <p:spPr bwMode="auto">
          <a:xfrm>
            <a:off x="250825" y="3889375"/>
            <a:ext cx="8212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Franklin Gothic Book" pitchFamily="34" charset="0"/>
              </a:rPr>
              <a:t>a) kuna lesní                      b) jezevec lesní          c) liška obecná</a:t>
            </a:r>
          </a:p>
        </p:txBody>
      </p:sp>
      <p:sp>
        <p:nvSpPr>
          <p:cNvPr id="8" name="Veselý obličej 7"/>
          <p:cNvSpPr/>
          <p:nvPr/>
        </p:nvSpPr>
        <p:spPr>
          <a:xfrm>
            <a:off x="7548563" y="2139950"/>
            <a:ext cx="914400" cy="914400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27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3113" y="458788"/>
            <a:ext cx="119856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2" descr="C:\Documents and Settings\Standard\Local Settings\Temporary Internet Files\Content.IE5\BEB6OYQP\MC90033797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5138" y="4941888"/>
            <a:ext cx="2882900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3" descr="C:\Documents and Settings\Standard\Local Settings\Temporary Internet Files\Content.IE5\VED32U3S\MC90034698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32338"/>
            <a:ext cx="2392362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2" descr="C:\Documents and Settings\Standard\Plocha\Dum opak.živ,\kuna lesní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1888" y="4897438"/>
            <a:ext cx="237807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1365" y="6350"/>
            <a:ext cx="7704856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Hádanky veverky zrzky</a:t>
            </a:r>
          </a:p>
        </p:txBody>
      </p:sp>
      <p:sp>
        <p:nvSpPr>
          <p:cNvPr id="33794" name="Obdélník 2"/>
          <p:cNvSpPr>
            <a:spLocks noChangeArrowheads="1"/>
          </p:cNvSpPr>
          <p:nvPr/>
        </p:nvSpPr>
        <p:spPr bwMode="auto">
          <a:xfrm>
            <a:off x="395288" y="3105150"/>
            <a:ext cx="7632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33795" name="TextovéPole 3"/>
          <p:cNvSpPr txBox="1">
            <a:spLocks noChangeArrowheads="1"/>
          </p:cNvSpPr>
          <p:nvPr/>
        </p:nvSpPr>
        <p:spPr bwMode="auto">
          <a:xfrm>
            <a:off x="250825" y="1268413"/>
            <a:ext cx="71294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Franklin Gothic Book" pitchFamily="34" charset="0"/>
              </a:rPr>
              <a:t>5. Je zrzavá jako já a má také dlouhý huňatý ocas jako já. Ale neumí lézt po stromech.</a:t>
            </a:r>
          </a:p>
          <a:p>
            <a:r>
              <a:rPr lang="cs-CZ" sz="2400" b="1">
                <a:latin typeface="Franklin Gothic Book" pitchFamily="34" charset="0"/>
              </a:rPr>
              <a:t>Na lov vychází v noci, loví drobná zvířata. Nepohrdne ani lesními plody, semeny a ptačími vejci (ty já také ráda!).</a:t>
            </a:r>
          </a:p>
          <a:p>
            <a:endParaRPr lang="cs-CZ" sz="2400" b="1">
              <a:latin typeface="Franklin Gothic Book" pitchFamily="34" charset="0"/>
            </a:endParaRPr>
          </a:p>
        </p:txBody>
      </p:sp>
      <p:sp>
        <p:nvSpPr>
          <p:cNvPr id="33796" name="TextovéPole 5"/>
          <p:cNvSpPr txBox="1">
            <a:spLocks noChangeArrowheads="1"/>
          </p:cNvSpPr>
          <p:nvPr/>
        </p:nvSpPr>
        <p:spPr bwMode="auto">
          <a:xfrm>
            <a:off x="250825" y="3933825"/>
            <a:ext cx="82343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Franklin Gothic Book" pitchFamily="34" charset="0"/>
              </a:rPr>
              <a:t>a) liška obecná                 b) kuna lesní                     c) lasička </a:t>
            </a:r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26300" y="30163"/>
            <a:ext cx="1481138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2" descr="C:\Documents and Settings\Standard\Local Settings\Temporary Internet Files\Content.IE5\BEB6OYQP\MC90033797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84513" y="4797425"/>
            <a:ext cx="2921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6" descr="C:\Documents and Settings\Standard\Local Settings\Temporary Internet Files\Content.IE5\DPNPILTB\MC90034698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8425" y="4689475"/>
            <a:ext cx="2338388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2" descr="C:\Documents and Settings\Standard\Plocha\Dum opak.živ,\kuna lesní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6388" y="4660900"/>
            <a:ext cx="2717800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Veselý obličej 4"/>
          <p:cNvSpPr/>
          <p:nvPr/>
        </p:nvSpPr>
        <p:spPr>
          <a:xfrm>
            <a:off x="7570788" y="2276475"/>
            <a:ext cx="914400" cy="914400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61764"/>
            <a:ext cx="6552728" cy="146703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Jak dopadl srnec Parůžek? Znal všechna lesní zvířata?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0" name="Picture 2" descr="I:\Dum opak.živ,\srneč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940152" y="1628800"/>
            <a:ext cx="2696334" cy="1800200"/>
          </a:xfrm>
          <a:prstGeom prst="ellipse">
            <a:avLst/>
          </a:prstGeom>
          <a:noFill/>
          <a:extLst>
            <a:ext uri="{909E8E84-426E-40DD-AFC4-6F175D3DCCD1}"/>
          </a:extLst>
        </p:spPr>
      </p:pic>
      <p:sp>
        <p:nvSpPr>
          <p:cNvPr id="34819" name="TextovéPole 2"/>
          <p:cNvSpPr txBox="1">
            <a:spLocks noChangeArrowheads="1"/>
          </p:cNvSpPr>
          <p:nvPr/>
        </p:nvSpPr>
        <p:spPr bwMode="auto">
          <a:xfrm>
            <a:off x="755650" y="1773238"/>
            <a:ext cx="518477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Parůžek nad každou otázkou přemýšlel, odpověď dlouho zvažoval,</a:t>
            </a:r>
          </a:p>
          <a:p>
            <a:r>
              <a:rPr lang="cs-CZ" sz="2800">
                <a:latin typeface="Franklin Gothic Book" pitchFamily="34" charset="0"/>
              </a:rPr>
              <a:t>přežvýkával přitom a pak teprve odpověděl.</a:t>
            </a:r>
          </a:p>
          <a:p>
            <a:r>
              <a:rPr lang="cs-CZ" sz="2800">
                <a:latin typeface="Franklin Gothic Book" pitchFamily="34" charset="0"/>
              </a:rPr>
              <a:t>Když odpověděl na všechny otázky řekl veverce:</a:t>
            </a:r>
          </a:p>
          <a:p>
            <a:r>
              <a:rPr lang="cs-CZ" sz="2800">
                <a:latin typeface="Franklin Gothic Book" pitchFamily="34" charset="0"/>
              </a:rPr>
              <a:t>„Vidíš, že toho vím o lese dost. A teď se budu ptát já, ať vidím,</a:t>
            </a:r>
          </a:p>
          <a:p>
            <a:r>
              <a:rPr lang="cs-CZ" sz="2800">
                <a:latin typeface="Franklin Gothic Book" pitchFamily="34" charset="0"/>
              </a:rPr>
              <a:t>Jestli jsi chytřejší  než já“.</a:t>
            </a:r>
          </a:p>
          <a:p>
            <a:endParaRPr lang="cs-CZ" sz="280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9" y="332656"/>
            <a:ext cx="8363271" cy="108498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Hádanky srnce 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Parůžka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5842" name="Obdélník 2"/>
          <p:cNvSpPr>
            <a:spLocks noChangeArrowheads="1"/>
          </p:cNvSpPr>
          <p:nvPr/>
        </p:nvSpPr>
        <p:spPr bwMode="auto">
          <a:xfrm>
            <a:off x="1116013" y="2909888"/>
            <a:ext cx="57419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850" y="1125538"/>
            <a:ext cx="7939088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lphaUcParenR"/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Je to pták, ale neumí moc dobře létat. Samec má dlouhá ocasní pera a je barevnější než samice.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 Je všežravec, požírá hmyz a červy, semena a plody.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 Je to pták stálý.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7805738" y="1557338"/>
            <a:ext cx="914400" cy="914400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845" name="TextovéPole 7"/>
          <p:cNvSpPr txBox="1">
            <a:spLocks noChangeArrowheads="1"/>
          </p:cNvSpPr>
          <p:nvPr/>
        </p:nvSpPr>
        <p:spPr bwMode="auto">
          <a:xfrm>
            <a:off x="658813" y="3644900"/>
            <a:ext cx="8234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Franklin Gothic Book" pitchFamily="34" charset="0"/>
              </a:rPr>
              <a:t>1) koroptev polní        2) skřivan polní           3) bažant obecný</a:t>
            </a:r>
          </a:p>
        </p:txBody>
      </p:sp>
      <p:pic>
        <p:nvPicPr>
          <p:cNvPr id="3584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4481513"/>
            <a:ext cx="1947862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2" descr="C:\Documents and Settings\Standard\Plocha\Dum opak.živ,\koroptev polní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519613"/>
            <a:ext cx="211296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Picture 3" descr="C:\Documents and Settings\Standard\Plocha\Dum opak.živ,\skřiv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4481513"/>
            <a:ext cx="2160588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0"/>
            <a:ext cx="1760537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532" y="274638"/>
            <a:ext cx="7163237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Hádanky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srnce </a:t>
            </a:r>
            <a:r>
              <a:rPr lang="cs-CZ" b="1" dirty="0" err="1">
                <a:solidFill>
                  <a:schemeClr val="bg2">
                    <a:lumMod val="50000"/>
                  </a:schemeClr>
                </a:solidFill>
              </a:rPr>
              <a:t>P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arůžka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6866" name="Obdélník 2"/>
          <p:cNvSpPr>
            <a:spLocks noChangeArrowheads="1"/>
          </p:cNvSpPr>
          <p:nvPr/>
        </p:nvSpPr>
        <p:spPr bwMode="auto">
          <a:xfrm>
            <a:off x="539750" y="2924175"/>
            <a:ext cx="6330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52425" y="1177925"/>
            <a:ext cx="8378825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  <a:cs typeface="+mn-cs"/>
              </a:rPr>
              <a:t>B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) Má krátké nohy, malé uši a krátký ocas. Je asi 20 cm dlouhý.   Jméno dostal podle kapes v 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ú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stní dutině (torby), ve kterých si přenáší plody a semena. Zimu přespává v doupěti hluboko pod zemí.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7816850" y="2379663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869" name="TextovéPole 5"/>
          <p:cNvSpPr txBox="1">
            <a:spLocks noChangeArrowheads="1"/>
          </p:cNvSpPr>
          <p:nvPr/>
        </p:nvSpPr>
        <p:spPr bwMode="auto">
          <a:xfrm>
            <a:off x="539750" y="3957638"/>
            <a:ext cx="8280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sz="2400">
                <a:latin typeface="Franklin Gothic Book" pitchFamily="34" charset="0"/>
              </a:rPr>
              <a:t>křeček polní            2) sysel obecný                 3) zajíc polní</a:t>
            </a:r>
          </a:p>
        </p:txBody>
      </p:sp>
      <p:pic>
        <p:nvPicPr>
          <p:cNvPr id="36870" name="Picture 2" descr="C:\Documents and Settings\Standard\Plocha\Dum opak.živ,\sys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25" y="4684713"/>
            <a:ext cx="2617788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3" descr="C:\Documents and Settings\Standard\Plocha\Dum opak.živ,\zají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3300" y="4659313"/>
            <a:ext cx="1998663" cy="183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2" descr="I:\Dum opak.živ,\240px-Grand-Hamster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0" y="4659313"/>
            <a:ext cx="2405063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91375" y="115888"/>
            <a:ext cx="17272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Hádanky </a:t>
            </a:r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srnce 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Parůžka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0825" y="1412875"/>
            <a:ext cx="100012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C) Žije na polích, mezích a okrajích lesů. Nevyhrabává si nory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ani doupata, jako pelech mu slouží jen mělké vyhloubené jamky.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Je býložravec. Před nebezpečím se zachraňuje rychlým během.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7956550" y="2897188"/>
            <a:ext cx="914400" cy="91440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892" name="TextovéPole 5"/>
          <p:cNvSpPr txBox="1">
            <a:spLocks noChangeArrowheads="1"/>
          </p:cNvSpPr>
          <p:nvPr/>
        </p:nvSpPr>
        <p:spPr bwMode="auto">
          <a:xfrm>
            <a:off x="366713" y="3819525"/>
            <a:ext cx="79549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Franklin Gothic Book" pitchFamily="34" charset="0"/>
              </a:rPr>
              <a:t>1. hraboš polní               2) sysel obecný                   3) zajíc polní</a:t>
            </a:r>
          </a:p>
        </p:txBody>
      </p:sp>
      <p:pic>
        <p:nvPicPr>
          <p:cNvPr id="37893" name="Picture 2" descr="C:\Documents and Settings\Standard\Plocha\Dum opak.živ,\sys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59100" y="4589463"/>
            <a:ext cx="2770188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3" descr="C:\Documents and Settings\Standard\Plocha\Dum opak.živ,\zají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508500"/>
            <a:ext cx="21431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Obdélník 6"/>
          <p:cNvSpPr>
            <a:spLocks noChangeArrowheads="1"/>
          </p:cNvSpPr>
          <p:nvPr/>
        </p:nvSpPr>
        <p:spPr bwMode="auto">
          <a:xfrm>
            <a:off x="827088" y="2708275"/>
            <a:ext cx="60309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pic>
        <p:nvPicPr>
          <p:cNvPr id="37896" name="Picture 4" descr="I:\Dum opak.živ,\hraboš polní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4572000"/>
            <a:ext cx="2305050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23075" y="188913"/>
            <a:ext cx="20478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Hádanky srnce 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Parůžka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8914" name="TextovéPole 2"/>
          <p:cNvSpPr txBox="1">
            <a:spLocks noChangeArrowheads="1"/>
          </p:cNvSpPr>
          <p:nvPr/>
        </p:nvSpPr>
        <p:spPr bwMode="auto">
          <a:xfrm>
            <a:off x="225425" y="1196975"/>
            <a:ext cx="844073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Franklin Gothic Book" pitchFamily="34" charset="0"/>
              </a:rPr>
              <a:t>D) Tento stěhovavý pták se k nám z teplých krajin vrací už v únoru. </a:t>
            </a:r>
          </a:p>
          <a:p>
            <a:r>
              <a:rPr lang="cs-CZ" sz="2400" b="1">
                <a:latin typeface="Franklin Gothic Book" pitchFamily="34" charset="0"/>
              </a:rPr>
              <a:t>Říká se : ……………… si musí na Hromnice vrznout(=zazpívat) i kdyby měl zmrznout.</a:t>
            </a:r>
          </a:p>
          <a:p>
            <a:r>
              <a:rPr lang="cs-CZ" sz="2400" b="1">
                <a:latin typeface="Franklin Gothic Book" pitchFamily="34" charset="0"/>
              </a:rPr>
              <a:t>Má dobré ochranné zbarvení, šedohnědé peří.</a:t>
            </a:r>
          </a:p>
        </p:txBody>
      </p:sp>
      <p:sp>
        <p:nvSpPr>
          <p:cNvPr id="38915" name="TextovéPole 3"/>
          <p:cNvSpPr txBox="1">
            <a:spLocks noChangeArrowheads="1"/>
          </p:cNvSpPr>
          <p:nvPr/>
        </p:nvSpPr>
        <p:spPr bwMode="auto">
          <a:xfrm>
            <a:off x="250825" y="3135313"/>
            <a:ext cx="683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38916" name="TextovéPole 4"/>
          <p:cNvSpPr txBox="1">
            <a:spLocks noChangeArrowheads="1"/>
          </p:cNvSpPr>
          <p:nvPr/>
        </p:nvSpPr>
        <p:spPr bwMode="auto">
          <a:xfrm>
            <a:off x="322263" y="3789363"/>
            <a:ext cx="83708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Franklin Gothic Book" pitchFamily="34" charset="0"/>
              </a:rPr>
              <a:t>1) vrabec polní          2) skřivan polní                 3) koroptev polní</a:t>
            </a:r>
          </a:p>
        </p:txBody>
      </p:sp>
      <p:pic>
        <p:nvPicPr>
          <p:cNvPr id="38917" name="Picture 2" descr="C:\Documents and Settings\Standard\Plocha\Dum opak.živ,\vrabec polní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724400"/>
            <a:ext cx="2520950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3" descr="C:\Documents and Settings\Standard\Plocha\Dum opak.živ,\skřiv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0775" y="4724400"/>
            <a:ext cx="2520950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4" descr="C:\Documents and Settings\Standard\Plocha\Dum opak.živ,\koroptev polní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425" y="4724400"/>
            <a:ext cx="2309813" cy="169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Veselý obličej 5"/>
          <p:cNvSpPr/>
          <p:nvPr/>
        </p:nvSpPr>
        <p:spPr>
          <a:xfrm>
            <a:off x="7524750" y="2425700"/>
            <a:ext cx="914400" cy="914400"/>
          </a:xfrm>
          <a:prstGeom prst="smileyFac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892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07275" y="260350"/>
            <a:ext cx="17272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Hádanky srnce </a:t>
            </a:r>
            <a:r>
              <a:rPr lang="cs-CZ" dirty="0" err="1" smtClean="0"/>
              <a:t>Parůžka</a:t>
            </a:r>
            <a:endParaRPr lang="cs-CZ" dirty="0"/>
          </a:p>
        </p:txBody>
      </p:sp>
      <p:sp>
        <p:nvSpPr>
          <p:cNvPr id="39938" name="TextovéPole 2"/>
          <p:cNvSpPr txBox="1">
            <a:spLocks noChangeArrowheads="1"/>
          </p:cNvSpPr>
          <p:nvPr/>
        </p:nvSpPr>
        <p:spPr bwMode="auto">
          <a:xfrm>
            <a:off x="323850" y="1268413"/>
            <a:ext cx="835183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E</a:t>
            </a:r>
            <a:r>
              <a:rPr lang="cs-CZ" sz="2400" b="1">
                <a:latin typeface="Franklin Gothic Book" pitchFamily="34" charset="0"/>
              </a:rPr>
              <a:t>) A víš, že na poli žijí i bezobratlí živočichové? Tento brouk je pořádný škůdce.Jeho larvy požírají nať jedné důležité plodiny. Dospělý brouk má pruhované, žluto-černé krovky. Bažanti a koroptve jsou jeho  přirození nepřátelé</a:t>
            </a:r>
            <a:r>
              <a:rPr lang="cs-CZ">
                <a:latin typeface="Franklin Gothic Book" pitchFamily="34" charset="0"/>
              </a:rPr>
              <a:t>.</a:t>
            </a:r>
          </a:p>
        </p:txBody>
      </p:sp>
      <p:sp>
        <p:nvSpPr>
          <p:cNvPr id="39939" name="TextovéPole 3"/>
          <p:cNvSpPr txBox="1">
            <a:spLocks noChangeArrowheads="1"/>
          </p:cNvSpPr>
          <p:nvPr/>
        </p:nvSpPr>
        <p:spPr bwMode="auto">
          <a:xfrm>
            <a:off x="684213" y="2924175"/>
            <a:ext cx="6475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Ke správné odpovědi přidej smajlíka a přetáhni správný obrázek</a:t>
            </a:r>
          </a:p>
        </p:txBody>
      </p:sp>
      <p:sp>
        <p:nvSpPr>
          <p:cNvPr id="5" name="Veselý obličej 4"/>
          <p:cNvSpPr/>
          <p:nvPr/>
        </p:nvSpPr>
        <p:spPr>
          <a:xfrm>
            <a:off x="7885113" y="2381250"/>
            <a:ext cx="914400" cy="914400"/>
          </a:xfrm>
          <a:prstGeom prst="smileyFac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941" name="TextovéPole 6"/>
          <p:cNvSpPr txBox="1">
            <a:spLocks noChangeArrowheads="1"/>
          </p:cNvSpPr>
          <p:nvPr/>
        </p:nvSpPr>
        <p:spPr bwMode="auto">
          <a:xfrm>
            <a:off x="107950" y="3686175"/>
            <a:ext cx="97202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rabicParenR"/>
            </a:pPr>
            <a:r>
              <a:rPr lang="cs-CZ" sz="2400">
                <a:latin typeface="Franklin Gothic Book" pitchFamily="34" charset="0"/>
              </a:rPr>
              <a:t>Slunéčko sedmitečné   2) mandelinka bramborová 3) střevlík </a:t>
            </a:r>
            <a:endParaRPr lang="cs-CZ" sz="2400"/>
          </a:p>
          <a:p>
            <a:pPr marL="457200" indent="-457200"/>
            <a:r>
              <a:rPr lang="cs-CZ" sz="2400"/>
              <a:t>                                                                                       </a:t>
            </a:r>
            <a:r>
              <a:rPr lang="cs-CZ" sz="2400">
                <a:latin typeface="Franklin Gothic Book" pitchFamily="34" charset="0"/>
              </a:rPr>
              <a:t>měděný </a:t>
            </a:r>
          </a:p>
        </p:txBody>
      </p:sp>
      <p:pic>
        <p:nvPicPr>
          <p:cNvPr id="399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4424363"/>
            <a:ext cx="1989138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2" descr="C:\Documents and Settings\Standard\Plocha\Dum opak.živ,\střevlí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424363"/>
            <a:ext cx="2657475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3" descr="C:\Documents and Settings\Standard\Plocha\Dum opak.živ,\Colorado_potato_beetle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56313" y="4424363"/>
            <a:ext cx="2909887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5050" y="260350"/>
            <a:ext cx="1609725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ovéPole 4"/>
          <p:cNvSpPr txBox="1">
            <a:spLocks noChangeArrowheads="1"/>
          </p:cNvSpPr>
          <p:nvPr/>
        </p:nvSpPr>
        <p:spPr bwMode="auto">
          <a:xfrm>
            <a:off x="6015038" y="5937250"/>
            <a:ext cx="1943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Černá veverka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Hádanky srnce </a:t>
            </a:r>
            <a:r>
              <a:rPr lang="cs-CZ" dirty="0" err="1" smtClean="0"/>
              <a:t>Parůžka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288" y="1341438"/>
            <a:ext cx="7848600" cy="3876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A teď ještě jedna prémiová hádanka.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Jestliže jsi správně odpověděla na všechny moje hádanky a uhádneš i tuto, nech si napsat od paní učitelky/pana učitele  JEDNIČKU do žákovské knížky.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CO JE TO: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Vypadá to skoro stejně jako ty, žije to jako ty, ale nejsi to ty.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Uhádla jsi? Koukni pod </a:t>
            </a:r>
            <a:r>
              <a:rPr lang="cs-CZ" sz="2400" dirty="0" err="1">
                <a:latin typeface="+mn-lt"/>
                <a:cs typeface="+mn-cs"/>
              </a:rPr>
              <a:t>Smajlíka</a:t>
            </a:r>
            <a:r>
              <a:rPr lang="cs-CZ" sz="2400" dirty="0">
                <a:latin typeface="+mn-lt"/>
                <a:cs typeface="+mn-cs"/>
              </a:rPr>
              <a:t>.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865813" y="5232400"/>
            <a:ext cx="2092325" cy="1471613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096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2781300"/>
            <a:ext cx="2436813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ovéPole 2"/>
          <p:cNvSpPr txBox="1">
            <a:spLocks noChangeArrowheads="1"/>
          </p:cNvSpPr>
          <p:nvPr/>
        </p:nvSpPr>
        <p:spPr bwMode="auto">
          <a:xfrm>
            <a:off x="468313" y="692150"/>
            <a:ext cx="8351837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Jistě by si dávali i další otázky nebo vyprávěli příběhy</a:t>
            </a:r>
          </a:p>
          <a:p>
            <a:r>
              <a:rPr lang="cs-CZ" sz="2800"/>
              <a:t>z</a:t>
            </a:r>
            <a:r>
              <a:rPr lang="cs-CZ" sz="2800">
                <a:latin typeface="Franklin Gothic Book" pitchFamily="34" charset="0"/>
              </a:rPr>
              <a:t>e svého života, ale vtom na kraj paseky vyšel pan hajný </a:t>
            </a:r>
          </a:p>
          <a:p>
            <a:r>
              <a:rPr lang="cs-CZ" sz="2800">
                <a:latin typeface="Franklin Gothic Book" pitchFamily="34" charset="0"/>
              </a:rPr>
              <a:t>se svým jezevčíkem Ferdou. V tu ránu bylo po večerní idylce.</a:t>
            </a:r>
          </a:p>
          <a:p>
            <a:r>
              <a:rPr lang="cs-CZ" sz="2800">
                <a:latin typeface="Franklin Gothic Book" pitchFamily="34" charset="0"/>
              </a:rPr>
              <a:t>Srnec Parůžek se srnkou a kolouškem zmizeli v mlází a </a:t>
            </a:r>
            <a:r>
              <a:rPr lang="cs-CZ" sz="2800"/>
              <a:t>v</a:t>
            </a:r>
            <a:r>
              <a:rPr lang="cs-CZ" sz="2800">
                <a:latin typeface="Franklin Gothic Book" pitchFamily="34" charset="0"/>
              </a:rPr>
              <a:t>everka Zrzka vyšplhala na vysoký smrk.</a:t>
            </a:r>
          </a:p>
          <a:p>
            <a:r>
              <a:rPr lang="cs-CZ" sz="2800">
                <a:latin typeface="Franklin Gothic Book" pitchFamily="34" charset="0"/>
              </a:rPr>
              <a:t>Utrhla si pěknou zralou šišku a začala večeřet.</a:t>
            </a:r>
          </a:p>
          <a:p>
            <a:endParaRPr lang="cs-CZ" sz="2800">
              <a:latin typeface="Franklin Gothic Book" pitchFamily="34" charset="0"/>
            </a:endParaRPr>
          </a:p>
          <a:p>
            <a:r>
              <a:rPr lang="cs-CZ" sz="2800">
                <a:latin typeface="Franklin Gothic Book" pitchFamily="34" charset="0"/>
              </a:rPr>
              <a:t>A to je konec tohoto příběhu.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5102225"/>
            <a:ext cx="2395537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5072063"/>
            <a:ext cx="1530350" cy="162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43011" name="Obdélník 3"/>
          <p:cNvSpPr>
            <a:spLocks noChangeArrowheads="1"/>
          </p:cNvSpPr>
          <p:nvPr/>
        </p:nvSpPr>
        <p:spPr bwMode="auto">
          <a:xfrm>
            <a:off x="971550" y="1844675"/>
            <a:ext cx="2592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Hádanky veverky </a:t>
            </a:r>
            <a:r>
              <a:rPr lang="cs-CZ"/>
              <a:t>Z</a:t>
            </a:r>
            <a:r>
              <a:rPr lang="cs-CZ">
                <a:latin typeface="Franklin Gothic Book" pitchFamily="34" charset="0"/>
              </a:rPr>
              <a:t>rzky:</a:t>
            </a:r>
          </a:p>
        </p:txBody>
      </p:sp>
      <p:sp>
        <p:nvSpPr>
          <p:cNvPr id="43012" name="TextovéPole 5"/>
          <p:cNvSpPr txBox="1">
            <a:spLocks noChangeArrowheads="1"/>
          </p:cNvSpPr>
          <p:nvPr/>
        </p:nvSpPr>
        <p:spPr bwMode="auto">
          <a:xfrm>
            <a:off x="4643438" y="1812925"/>
            <a:ext cx="2532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 pitchFamily="34" charset="0"/>
              </a:rPr>
              <a:t>Hádanky srnce Parůžka:</a:t>
            </a:r>
          </a:p>
        </p:txBody>
      </p:sp>
      <p:sp>
        <p:nvSpPr>
          <p:cNvPr id="43013" name="TextovéPole 6"/>
          <p:cNvSpPr txBox="1">
            <a:spLocks noChangeArrowheads="1"/>
          </p:cNvSpPr>
          <p:nvPr/>
        </p:nvSpPr>
        <p:spPr bwMode="auto">
          <a:xfrm>
            <a:off x="1116013" y="2852738"/>
            <a:ext cx="6699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>
                <a:latin typeface="Franklin Gothic Book" pitchFamily="34" charset="0"/>
              </a:rPr>
              <a:t>A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Franklin Gothic Book" pitchFamily="34" charset="0"/>
              </a:rPr>
              <a:t>C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Franklin Gothic Book" pitchFamily="34" charset="0"/>
              </a:rPr>
              <a:t>B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Franklin Gothic Book" pitchFamily="34" charset="0"/>
              </a:rPr>
              <a:t>B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Franklin Gothic Book" pitchFamily="34" charset="0"/>
              </a:rPr>
              <a:t>A</a:t>
            </a:r>
          </a:p>
        </p:txBody>
      </p:sp>
      <p:sp>
        <p:nvSpPr>
          <p:cNvPr id="43014" name="TextovéPole 8"/>
          <p:cNvSpPr txBox="1">
            <a:spLocks noChangeArrowheads="1"/>
          </p:cNvSpPr>
          <p:nvPr/>
        </p:nvSpPr>
        <p:spPr bwMode="auto">
          <a:xfrm>
            <a:off x="4859338" y="2852738"/>
            <a:ext cx="6667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AutoNum type="alphaUcPeriod"/>
            </a:pPr>
            <a:r>
              <a:rPr lang="cs-CZ">
                <a:latin typeface="Franklin Gothic Book" pitchFamily="34" charset="0"/>
              </a:rPr>
              <a:t>3</a:t>
            </a:r>
          </a:p>
          <a:p>
            <a:pPr marL="342900" indent="-342900">
              <a:buFontTx/>
              <a:buAutoNum type="alphaUcPeriod"/>
            </a:pPr>
            <a:r>
              <a:rPr lang="cs-CZ">
                <a:latin typeface="Franklin Gothic Book" pitchFamily="34" charset="0"/>
              </a:rPr>
              <a:t>1</a:t>
            </a:r>
          </a:p>
          <a:p>
            <a:pPr marL="342900" indent="-342900">
              <a:buFontTx/>
              <a:buAutoNum type="alphaUcPeriod"/>
            </a:pPr>
            <a:r>
              <a:rPr lang="cs-CZ">
                <a:latin typeface="Franklin Gothic Book" pitchFamily="34" charset="0"/>
              </a:rPr>
              <a:t>3</a:t>
            </a:r>
          </a:p>
          <a:p>
            <a:pPr marL="342900" indent="-342900">
              <a:buFontTx/>
              <a:buAutoNum type="alphaUcPeriod"/>
            </a:pPr>
            <a:r>
              <a:rPr lang="cs-CZ">
                <a:latin typeface="Franklin Gothic Book" pitchFamily="34" charset="0"/>
              </a:rPr>
              <a:t>2</a:t>
            </a:r>
          </a:p>
          <a:p>
            <a:pPr marL="342900" indent="-342900">
              <a:buFontTx/>
              <a:buAutoNum type="alphaUcPeriod"/>
            </a:pPr>
            <a:r>
              <a:rPr lang="cs-CZ">
                <a:latin typeface="Franklin Gothic Book" pitchFamily="34" charset="0"/>
              </a:rPr>
              <a:t>3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4034" name="Obdélník 2"/>
          <p:cNvSpPr>
            <a:spLocks noChangeArrowheads="1"/>
          </p:cNvSpPr>
          <p:nvPr/>
        </p:nvSpPr>
        <p:spPr bwMode="auto">
          <a:xfrm>
            <a:off x="250825" y="1557338"/>
            <a:ext cx="87137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http://office.microsoft.com/cs-cz/results.aspx?qu=muflon&amp;ex=1&amp;origin=EC079000070</a:t>
            </a:r>
          </a:p>
        </p:txBody>
      </p:sp>
      <p:sp>
        <p:nvSpPr>
          <p:cNvPr id="44035" name="Obdélník 3"/>
          <p:cNvSpPr>
            <a:spLocks noChangeArrowheads="1"/>
          </p:cNvSpPr>
          <p:nvPr/>
        </p:nvSpPr>
        <p:spPr bwMode="auto">
          <a:xfrm>
            <a:off x="395288" y="2133600"/>
            <a:ext cx="82089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http://office.microsoft.com/cs-cz/images/results.aspx?qu=ba%C5%BEant&amp;ex=1</a:t>
            </a:r>
          </a:p>
        </p:txBody>
      </p:sp>
      <p:sp>
        <p:nvSpPr>
          <p:cNvPr id="44036" name="Obdélník 4"/>
          <p:cNvSpPr>
            <a:spLocks noChangeArrowheads="1"/>
          </p:cNvSpPr>
          <p:nvPr/>
        </p:nvSpPr>
        <p:spPr bwMode="auto">
          <a:xfrm>
            <a:off x="539750" y="2781300"/>
            <a:ext cx="8208963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  <a:hlinkClick r:id="rId2"/>
              </a:rPr>
              <a:t>http://office.microsoft.com/cscz/images/results.aspx?qu=mandelinka&amp;ex=1&amp;AxInstalled=copy&amp;Download=MC900150331&amp;ext=WMF&amp;c=0</a:t>
            </a:r>
            <a:endParaRPr lang="cs-CZ">
              <a:latin typeface="Franklin Gothic Book" pitchFamily="34" charset="0"/>
            </a:endParaRPr>
          </a:p>
          <a:p>
            <a:r>
              <a:rPr lang="cs-CZ">
                <a:latin typeface="Franklin Gothic Book" pitchFamily="34" charset="0"/>
              </a:rPr>
              <a:t>http://cs.wikipedia.org/wiki/Sk%C5%99ivan_poln%C3%AD</a:t>
            </a:r>
          </a:p>
          <a:p>
            <a:r>
              <a:rPr lang="cs-CZ">
                <a:latin typeface="Franklin Gothic Book" pitchFamily="34" charset="0"/>
              </a:rPr>
              <a:t>BUCHAROVÁ, Jana. Sysel obecný [online]. [cit. 6.9.2013]. Dostupný na WWW: </a:t>
            </a:r>
          </a:p>
          <a:p>
            <a:r>
              <a:rPr lang="cs-CZ">
                <a:latin typeface="Franklin Gothic Book" pitchFamily="34" charset="0"/>
              </a:rPr>
              <a:t>http://www.ireceptar.cz/zvirata/drobni-savci/zimni-spanek-krecka-a-sysla-spaci-preziji-diky-zasobe-zrni-a-tuku/http://cshttp://cs.wikipedia.org/wiki/Kuna_lesn%C3%AD.wikipedia.org/wiki/Prase_divok%C3%A9</a:t>
            </a:r>
          </a:p>
          <a:p>
            <a:endParaRPr lang="cs-CZ">
              <a:latin typeface="Franklin Gothic Book" pitchFamily="34" charset="0"/>
            </a:endParaRPr>
          </a:p>
          <a:p>
            <a:r>
              <a:rPr lang="cs-CZ">
                <a:latin typeface="Franklin Gothic Book" pitchFamily="34" charset="0"/>
              </a:rPr>
              <a:t>http://cs.wikipedia.org/wiki/Koroptev_poln%C3%AD</a:t>
            </a:r>
          </a:p>
          <a:p>
            <a:r>
              <a:rPr lang="cs-CZ">
                <a:latin typeface="Franklin Gothic Book" pitchFamily="34" charset="0"/>
              </a:rPr>
              <a:t>http://cs.wikipedia.org/wiki/Mandelinka_bramborov%C3%A1</a:t>
            </a:r>
          </a:p>
          <a:p>
            <a:r>
              <a:rPr lang="cs-CZ">
                <a:latin typeface="Franklin Gothic Book" pitchFamily="34" charset="0"/>
              </a:rPr>
              <a:t>http://cs.wikipedia.org/wiki/St%C5%99evl%C3%ADk</a:t>
            </a:r>
          </a:p>
          <a:p>
            <a:r>
              <a:rPr lang="cs-CZ">
                <a:latin typeface="Franklin Gothic Book" pitchFamily="34" charset="0"/>
              </a:rPr>
              <a:t>http://cs.wikipedia.org/wiki/Hrabo%C5%A1_poln%C3%AD</a:t>
            </a:r>
          </a:p>
          <a:p>
            <a:r>
              <a:rPr lang="cs-CZ">
                <a:latin typeface="Franklin Gothic Book" pitchFamily="34" charset="0"/>
              </a:rPr>
              <a:t>http://cs.wikipedia.org/wiki/Vrabec_poln%C3%AD</a:t>
            </a:r>
          </a:p>
          <a:p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360</TotalTime>
  <Words>960</Words>
  <Application>Microsoft Office PowerPoint</Application>
  <PresentationFormat>On-screen Show (4:3)</PresentationFormat>
  <Paragraphs>126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10</vt:i4>
      </vt:variant>
      <vt:variant>
        <vt:lpstr>Nadpisy snímků</vt:lpstr>
      </vt:variant>
      <vt:variant>
        <vt:i4>19</vt:i4>
      </vt:variant>
    </vt:vector>
  </HeadingPairs>
  <TitlesOfParts>
    <vt:vector size="34" baseType="lpstr">
      <vt:lpstr>Franklin Gothic Book</vt:lpstr>
      <vt:lpstr>Arial</vt:lpstr>
      <vt:lpstr>Franklin Gothic Medium</vt:lpstr>
      <vt:lpstr>Wingdings 2</vt:lpstr>
      <vt:lpstr>Calibri</vt:lpstr>
      <vt:lpstr>Cesta</vt:lpstr>
      <vt:lpstr>Motiv systému Office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DUM</cp:lastModifiedBy>
  <cp:revision>55</cp:revision>
  <dcterms:created xsi:type="dcterms:W3CDTF">2013-05-27T16:09:46Z</dcterms:created>
  <dcterms:modified xsi:type="dcterms:W3CDTF">2013-10-17T14:19:36Z</dcterms:modified>
</cp:coreProperties>
</file>