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92" r:id="rId2"/>
    <p:sldMasterId id="2147483804" r:id="rId3"/>
  </p:sldMasterIdLst>
  <p:sldIdLst>
    <p:sldId id="256" r:id="rId4"/>
    <p:sldId id="257" r:id="rId5"/>
    <p:sldId id="258" r:id="rId6"/>
    <p:sldId id="259" r:id="rId7"/>
    <p:sldId id="260" r:id="rId8"/>
    <p:sldId id="273" r:id="rId9"/>
    <p:sldId id="262" r:id="rId10"/>
    <p:sldId id="263" r:id="rId11"/>
    <p:sldId id="264" r:id="rId12"/>
    <p:sldId id="265" r:id="rId13"/>
    <p:sldId id="261" r:id="rId14"/>
    <p:sldId id="266" r:id="rId15"/>
    <p:sldId id="267" r:id="rId16"/>
    <p:sldId id="268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60"/>
  </p:normalViewPr>
  <p:slideViewPr>
    <p:cSldViewPr>
      <p:cViewPr varScale="1">
        <p:scale>
          <a:sx n="45" d="100"/>
          <a:sy n="45" d="100"/>
        </p:scale>
        <p:origin x="-19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020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4898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376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55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4237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6712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116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2560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6791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3244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222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B5975-882F-42FE-AC29-C30FAD56B349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D6FF1-9706-4930-B5E1-3F9F1BB9D0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013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re_ants02.jpg" TargetMode="External"/><Relationship Id="rId2" Type="http://schemas.openxmlformats.org/officeDocument/2006/relationships/hyperlink" Target="http://www.zoolabo.com/ces/mravenci/hra-management-mraveniste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1/Apis_mellifera_bi.jpg" TargetMode="External"/><Relationship Id="rId7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nlineomalovanky.cz/omalov%C3%A1nka-v%C4%8Dela_9790.html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nasehobby.cz/jak-uvarit-vajicko-namekko-a-uplest-pampeliskovy-venecek/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recepty.cz/recept/kruti-nudlicky-s-nivou-8662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b/House_mouse.jpg" TargetMode="External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png"/><Relationship Id="rId5" Type="http://schemas.openxmlformats.org/officeDocument/2006/relationships/hyperlink" Target="http://www.mujplan.cz/postupy/tvoreni/vyrobky-z-papiru/skladana-myska/" TargetMode="Externa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png"/><Relationship Id="rId5" Type="http://schemas.openxmlformats.org/officeDocument/2006/relationships/hyperlink" Target="http://www.jedlekastany.cz/" TargetMode="Externa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misa923.blog.cz/1103/navod-na-vlastovku-z-papiru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://ceskebudejovice.casd.cz/vlastovci-hnizdo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2/24/Landsval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jpeg"/><Relationship Id="rId5" Type="http://schemas.openxmlformats.org/officeDocument/2006/relationships/hyperlink" Target="http://cs.wikipedia.org/wiki/Soubor:Pediculus_humanus_var_capitis_female2.jpg" TargetMode="External"/><Relationship Id="rId4" Type="http://schemas.openxmlformats.org/officeDocument/2006/relationships/hyperlink" Target="http://www.azrodina.cz/4571-vsi-jak-se-jich-zbavi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hyperlink" Target="http://www.priroda.cz/poznavacka.php?detail=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strakadomaci.cz/pece_o_mlade.php" TargetMode="Externa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hyperlink" Target="http://pohadky.6noci.cz/krtek-a-kalhotky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hyperlink" Target="//upload.wikimedia.org/wikipedia/commons/4/45/Talpa_europaea_MHNT_Tete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malovanky-online.cz/obrazky/pan_vcelka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5"/>
            <a:ext cx="8443664" cy="3024335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933056"/>
            <a:ext cx="8424936" cy="2088232"/>
          </a:xfrm>
          <a:blipFill>
            <a:blip r:embed="rId3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 ŠKOLY: Základní škola a Mateřská škola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          Doudleby, okres České Budějovice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AUTOR:		Mgr. Jaromíra </a:t>
            </a:r>
            <a:r>
              <a:rPr lang="cs-CZ" sz="1800" dirty="0" err="1">
                <a:solidFill>
                  <a:prstClr val="black"/>
                </a:solidFill>
              </a:rPr>
              <a:t>Stropková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		</a:t>
            </a:r>
            <a:r>
              <a:rPr lang="cs-CZ" sz="1800" dirty="0" smtClean="0">
                <a:solidFill>
                  <a:prstClr val="black"/>
                </a:solidFill>
              </a:rPr>
              <a:t>VY_32_INOVACE_15_Závěrečné </a:t>
            </a:r>
            <a:r>
              <a:rPr lang="cs-CZ" sz="1800" dirty="0">
                <a:solidFill>
                  <a:prstClr val="black"/>
                </a:solidFill>
              </a:rPr>
              <a:t>opakování 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TÉMA:  		Člověk a jeho svět, Přírodověda 4</a:t>
            </a:r>
            <a:r>
              <a:rPr lang="cs-CZ" sz="1800" dirty="0" smtClean="0">
                <a:solidFill>
                  <a:prstClr val="black"/>
                </a:solidFill>
              </a:rPr>
              <a:t>. ročník</a:t>
            </a:r>
            <a:r>
              <a:rPr lang="cs-CZ" sz="1800" dirty="0">
                <a:solidFill>
                  <a:prstClr val="black"/>
                </a:solidFill>
              </a:rPr>
              <a:t>, </a:t>
            </a:r>
            <a:r>
              <a:rPr lang="cs-CZ" sz="1800" dirty="0" smtClean="0">
                <a:solidFill>
                  <a:prstClr val="black"/>
                </a:solidFill>
              </a:rPr>
              <a:t>Závěrečné opakování 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TVORBY:          27.  května 2013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ČÍSLO PROJEKTU:        Číslo projektu:      CZ.1.07/1.4.00/21.3424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424936" cy="1635021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9121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 N O T A C 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72816"/>
            <a:ext cx="808984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Hry na prázdniny – ani o prázdninách se přírodovědy nezbavíme !!!</a:t>
            </a:r>
          </a:p>
          <a:p>
            <a:r>
              <a:rPr lang="cs-CZ" dirty="0" smtClean="0"/>
              <a:t>Náměty pro žáky na chvilky s přírodovědou o prázdninách.</a:t>
            </a:r>
          </a:p>
          <a:p>
            <a:r>
              <a:rPr lang="cs-CZ" dirty="0" smtClean="0"/>
              <a:t>Učitel žákům prezentaci předvede a poradí, jak s ní mohou samostatně pracovat. </a:t>
            </a:r>
          </a:p>
          <a:p>
            <a:r>
              <a:rPr lang="cs-CZ" dirty="0" smtClean="0"/>
              <a:t>Žáci se mohou prezentaci přehrát na své nosiče /CD, </a:t>
            </a:r>
            <a:r>
              <a:rPr lang="cs-CZ" dirty="0" err="1" smtClean="0"/>
              <a:t>flash</a:t>
            </a:r>
            <a:r>
              <a:rPr lang="cs-CZ" dirty="0" smtClean="0"/>
              <a:t>/.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</a:t>
            </a:r>
          </a:p>
          <a:p>
            <a:endParaRPr lang="cs-CZ" dirty="0" smtClean="0"/>
          </a:p>
          <a:p>
            <a:r>
              <a:rPr lang="cs-CZ" dirty="0" smtClean="0"/>
              <a:t>Digitální materiál  využijeme i v 5. ročníku k úvodnímu opakování</a:t>
            </a:r>
          </a:p>
          <a:p>
            <a:r>
              <a:rPr lang="cs-CZ" dirty="0" smtClean="0"/>
              <a:t> látky ze 4. ročníku.</a:t>
            </a:r>
          </a:p>
          <a:p>
            <a:r>
              <a:rPr lang="cs-CZ" dirty="0" smtClean="0"/>
              <a:t>Žáci mohou pracovat samostatně na svých PC stanovištích nebo frontálně na PC </a:t>
            </a:r>
          </a:p>
          <a:p>
            <a:r>
              <a:rPr lang="cs-CZ" dirty="0" smtClean="0"/>
              <a:t>Tabuli. </a:t>
            </a:r>
          </a:p>
          <a:p>
            <a:r>
              <a:rPr lang="cs-CZ" dirty="0" smtClean="0"/>
              <a:t>Při opakování vynecháme práci se zábavnými odkazy.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7cípá hvězda 1"/>
          <p:cNvSpPr/>
          <p:nvPr/>
        </p:nvSpPr>
        <p:spPr>
          <a:xfrm>
            <a:off x="4067944" y="2852936"/>
            <a:ext cx="576064" cy="57606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8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1412776"/>
            <a:ext cx="5708848" cy="41032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Malý prázdninový testíček.</a:t>
            </a:r>
            <a:endParaRPr lang="cs-CZ" sz="28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683568" y="4149080"/>
            <a:ext cx="5564832" cy="21524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Pusť prezentaci. Přečti </a:t>
            </a:r>
            <a:r>
              <a:rPr lang="cs-CZ" sz="2400" dirty="0" smtClean="0"/>
              <a:t>si otázku a klikni na odpověď, kterou považuješ za pravdivou. </a:t>
            </a:r>
            <a:r>
              <a:rPr lang="cs-CZ" sz="2400" dirty="0" smtClean="0"/>
              <a:t>Pak klikni ještě jednou, ukáže se ti obrázek.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554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3419872" y="2991728"/>
            <a:ext cx="4608512" cy="21602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052736"/>
            <a:ext cx="385291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Jsou malí, drzí a všude</a:t>
            </a:r>
          </a:p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lezou na sladké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62901" y="4360373"/>
            <a:ext cx="10452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mravenci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1571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157192"/>
            <a:ext cx="720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http://www.zoolabo.com/ces/mravenci/hra-management-mraveniste.html</a:t>
            </a:r>
            <a:endParaRPr lang="cs-CZ" dirty="0"/>
          </a:p>
        </p:txBody>
      </p:sp>
      <p:pic>
        <p:nvPicPr>
          <p:cNvPr id="2050" name="Picture 2" descr="Solenopsis invicta">
            <a:hlinkClick r:id="rId3" tooltip="Solenopsis invicta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579" y="3488050"/>
            <a:ext cx="681409" cy="92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laketa 6"/>
          <p:cNvSpPr/>
          <p:nvPr/>
        </p:nvSpPr>
        <p:spPr>
          <a:xfrm>
            <a:off x="4139952" y="3297608"/>
            <a:ext cx="1214041" cy="1548480"/>
          </a:xfrm>
          <a:prstGeom prst="plaqu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mra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ven</a:t>
            </a:r>
          </a:p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5724128" y="3128114"/>
            <a:ext cx="1600793" cy="1649545"/>
          </a:xfrm>
          <a:prstGeom prst="star7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00B050"/>
                </a:solidFill>
              </a:rPr>
              <a:t>pa</a:t>
            </a:r>
            <a:endParaRPr lang="cs-CZ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err="1" smtClean="0">
                <a:solidFill>
                  <a:srgbClr val="00B050"/>
                </a:solidFill>
              </a:rPr>
              <a:t>vou</a:t>
            </a:r>
            <a:endParaRPr lang="cs-CZ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err="1" smtClean="0">
                <a:solidFill>
                  <a:srgbClr val="00B050"/>
                </a:solidFill>
              </a:rPr>
              <a:t>ci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8684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343" y="3197838"/>
            <a:ext cx="4633913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5155905" y="3637803"/>
            <a:ext cx="1160895" cy="1279681"/>
            <a:chOff x="5155905" y="3637803"/>
            <a:chExt cx="1160895" cy="1279681"/>
          </a:xfrm>
        </p:grpSpPr>
        <p:pic>
          <p:nvPicPr>
            <p:cNvPr id="1026" name="Picture 2" descr="Soubor:Apis mellifera bi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569" y="3637803"/>
              <a:ext cx="982961" cy="7754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155905" y="4363486"/>
              <a:ext cx="1160895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  </a:t>
              </a:r>
              <a:r>
                <a:rPr lang="cs-CZ" sz="1200" dirty="0" smtClean="0"/>
                <a:t>VČELA </a:t>
              </a:r>
              <a:r>
                <a:rPr lang="cs-CZ" sz="1200" dirty="0" err="1" smtClean="0"/>
                <a:t>medo</a:t>
              </a:r>
              <a:r>
                <a:rPr lang="cs-CZ" sz="1200" dirty="0" smtClean="0"/>
                <a:t>-</a:t>
              </a:r>
            </a:p>
            <a:p>
              <a:r>
                <a:rPr lang="cs-CZ" sz="1200" dirty="0"/>
                <a:t> </a:t>
              </a:r>
              <a:r>
                <a:rPr lang="cs-CZ" sz="1200" dirty="0" smtClean="0"/>
                <a:t>  nosná</a:t>
              </a:r>
              <a:endParaRPr lang="cs-CZ" sz="1200" dirty="0"/>
            </a:p>
          </p:txBody>
        </p:sp>
      </p:grpSp>
      <p:sp>
        <p:nvSpPr>
          <p:cNvPr id="4" name="Obdélník 3"/>
          <p:cNvSpPr/>
          <p:nvPr/>
        </p:nvSpPr>
        <p:spPr>
          <a:xfrm>
            <a:off x="1187624" y="764705"/>
            <a:ext cx="518457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Létá, bzučí,  píchá a</a:t>
            </a:r>
          </a:p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je</a:t>
            </a:r>
            <a:r>
              <a:rPr lang="cs-CZ" sz="48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užitečná</a:t>
            </a:r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.</a:t>
            </a:r>
            <a:endParaRPr lang="cs-CZ" sz="4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3460976" y="3368773"/>
            <a:ext cx="1365250" cy="1743075"/>
            <a:chOff x="3411608" y="3443734"/>
            <a:chExt cx="1365250" cy="1743075"/>
          </a:xfrm>
        </p:grpSpPr>
        <p:pic>
          <p:nvPicPr>
            <p:cNvPr id="13318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1608" y="3443734"/>
              <a:ext cx="1365250" cy="1743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707904" y="3802900"/>
              <a:ext cx="42672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V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283968" y="4522980"/>
              <a:ext cx="46198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O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283968" y="3514868"/>
              <a:ext cx="3786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S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32680" y="4371201"/>
              <a:ext cx="57756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A</a:t>
              </a:r>
              <a:endPara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611560" y="6021288"/>
            <a:ext cx="760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6"/>
              </a:rPr>
              <a:t>http://www.onlineomalovanky.cz/omalov%C3%A1nka-v%C4%8Dela_9790.html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4826226" y="3245233"/>
            <a:ext cx="1998854" cy="1925842"/>
            <a:chOff x="4870834" y="3404478"/>
            <a:chExt cx="1909663" cy="1846788"/>
          </a:xfrm>
        </p:grpSpPr>
        <p:pic>
          <p:nvPicPr>
            <p:cNvPr id="13319" name="Picture 7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70834" y="3404478"/>
              <a:ext cx="1909663" cy="1846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525957" y="3568872"/>
              <a:ext cx="407679" cy="56077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V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309933" y="4247066"/>
              <a:ext cx="384706" cy="56077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Č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30013" y="3873747"/>
              <a:ext cx="367861" cy="56077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E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165917" y="3938204"/>
              <a:ext cx="341825" cy="56077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L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842069" y="4522979"/>
              <a:ext cx="413805" cy="56077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B050"/>
                  </a:solidFill>
                </a:rPr>
                <a:t>A</a:t>
              </a:r>
              <a:endParaRPr lang="cs-CZ" sz="3200" b="1" dirty="0">
                <a:solidFill>
                  <a:srgbClr val="00B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1731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961" y="2204863"/>
            <a:ext cx="4348038" cy="2049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788024" y="3478170"/>
            <a:ext cx="13681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PAMPELIŠKA LÉKAŘSKÁ</a:t>
            </a:r>
            <a:endParaRPr lang="cs-CZ" sz="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19415"/>
            <a:ext cx="836459" cy="5587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27583" y="719514"/>
            <a:ext cx="74168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Kvete </a:t>
            </a:r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žutě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 Roste </a:t>
            </a: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 trávě, je léčivá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4587439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když odkvétá vítr ji rozmetá.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059832" y="2468125"/>
            <a:ext cx="1152128" cy="1577870"/>
            <a:chOff x="1056134" y="2325212"/>
            <a:chExt cx="1152128" cy="1577870"/>
          </a:xfrm>
        </p:grpSpPr>
        <p:pic>
          <p:nvPicPr>
            <p:cNvPr id="14340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6134" y="2432109"/>
              <a:ext cx="1152128" cy="1470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403648" y="2325212"/>
              <a:ext cx="553998" cy="1407708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C00000"/>
                  </a:solidFill>
                </a:rPr>
                <a:t>PODBĚL</a:t>
              </a:r>
              <a:endParaRPr lang="cs-CZ" sz="24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559680" y="2348880"/>
            <a:ext cx="1740512" cy="1697115"/>
            <a:chOff x="2534800" y="2108643"/>
            <a:chExt cx="1596496" cy="1543932"/>
          </a:xfrm>
        </p:grpSpPr>
        <p:pic>
          <p:nvPicPr>
            <p:cNvPr id="14341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34800" y="2108643"/>
              <a:ext cx="1596496" cy="15439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19474374">
              <a:off x="2836098" y="2329917"/>
              <a:ext cx="836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0B050"/>
                  </a:solidFill>
                </a:rPr>
                <a:t>PAM</a:t>
              </a:r>
            </a:p>
            <a:p>
              <a:r>
                <a:rPr lang="cs-CZ" sz="2000" b="1" dirty="0" smtClean="0"/>
                <a:t>  </a:t>
              </a:r>
              <a:r>
                <a:rPr lang="cs-CZ" sz="2000" b="1" dirty="0" smtClean="0">
                  <a:solidFill>
                    <a:schemeClr val="accent4"/>
                  </a:solidFill>
                </a:rPr>
                <a:t>PE</a:t>
              </a:r>
            </a:p>
            <a:p>
              <a:r>
                <a:rPr lang="cs-CZ" sz="2000" b="1" dirty="0" smtClean="0">
                  <a:solidFill>
                    <a:schemeClr val="accent2">
                      <a:lumMod val="75000"/>
                    </a:schemeClr>
                  </a:solidFill>
                </a:rPr>
                <a:t>LIŠKA</a:t>
              </a: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683568" y="6381328"/>
            <a:ext cx="8329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6"/>
              </a:rPr>
              <a:t>http://www.nasehobby.cz/jak-uvarit-vajicko-namekko-a-uplest-pampeliskovy-venecek/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496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360" accel="50000">
                                          <p:stCondLst>
                                            <p:cond delay="36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644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6">
                                          <p:stCondLst>
                                            <p:cond delay="364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28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60" accel="50000">
                                          <p:stCondLst>
                                            <p:cond delay="36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52">
                                          <p:stCondLst>
                                            <p:cond delay="12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332" decel="50000">
                                          <p:stCondLst>
                                            <p:cond delay="129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61181"/>
            <a:ext cx="4979527" cy="2350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058" y="2437238"/>
            <a:ext cx="1165144" cy="828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32245" y="630325"/>
            <a:ext cx="303708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Ten, kdo je doma chová,</a:t>
            </a:r>
          </a:p>
          <a:p>
            <a:pPr lvl="0" algn="ctr"/>
            <a:r>
              <a:rPr lang="cs-CZ" sz="5400" b="1" dirty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</a:t>
            </a:r>
            <a:r>
              <a:rPr lang="cs-CZ" sz="54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upuje slepičí vajíčka.</a:t>
            </a:r>
            <a:endParaRPr lang="cs-CZ" sz="54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9BBB59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07229" y="2717304"/>
            <a:ext cx="301247" cy="240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32830" y="2274467"/>
            <a:ext cx="363866" cy="255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74697" y="2126855"/>
            <a:ext cx="363866" cy="255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4660491" y="1982464"/>
            <a:ext cx="1495970" cy="1738255"/>
            <a:chOff x="4456283" y="2100796"/>
            <a:chExt cx="1495970" cy="1738255"/>
          </a:xfrm>
        </p:grpSpPr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6283" y="2100796"/>
              <a:ext cx="1368152" cy="17382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5" name="Skupina 24"/>
            <p:cNvGrpSpPr/>
            <p:nvPr/>
          </p:nvGrpSpPr>
          <p:grpSpPr>
            <a:xfrm>
              <a:off x="4664365" y="2310442"/>
              <a:ext cx="1287888" cy="1359860"/>
              <a:chOff x="4664365" y="2310442"/>
              <a:chExt cx="1287888" cy="1359860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4954830" y="2811696"/>
                <a:ext cx="301246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EP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4813881" y="2490247"/>
                <a:ext cx="30124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L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4664365" y="2310442"/>
                <a:ext cx="22003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S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234556" y="3001637"/>
                <a:ext cx="1387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I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5373261" y="3079250"/>
                <a:ext cx="2436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C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495083" y="3208637"/>
                <a:ext cx="4571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E</a:t>
                </a:r>
                <a:endParaRPr lang="cs-CZ" sz="24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3" name="TextovéPole 2"/>
          <p:cNvSpPr txBox="1"/>
          <p:nvPr/>
        </p:nvSpPr>
        <p:spPr>
          <a:xfrm>
            <a:off x="6890181" y="2434939"/>
            <a:ext cx="10150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KRŮTA DOMÁCÍ</a:t>
            </a:r>
            <a:endParaRPr lang="cs-CZ" sz="1000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6287174" y="1857598"/>
            <a:ext cx="2070911" cy="2007017"/>
            <a:chOff x="6354416" y="2120600"/>
            <a:chExt cx="2070911" cy="2007017"/>
          </a:xfrm>
        </p:grpSpPr>
        <p:pic>
          <p:nvPicPr>
            <p:cNvPr id="4101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54416" y="2120600"/>
              <a:ext cx="2070911" cy="20070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732240" y="2958299"/>
              <a:ext cx="146750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2">
                      <a:lumMod val="75000"/>
                    </a:schemeClr>
                  </a:solidFill>
                </a:rPr>
                <a:t>K R Ů T </a:t>
              </a:r>
              <a:r>
                <a:rPr lang="cs-CZ" sz="2400" b="1" dirty="0">
                  <a:solidFill>
                    <a:schemeClr val="accent2">
                      <a:lumMod val="75000"/>
                    </a:schemeClr>
                  </a:solidFill>
                </a:rPr>
                <a:t>A</a:t>
              </a:r>
              <a:endParaRPr lang="cs-CZ" sz="2400" b="1" dirty="0" smtClean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55576" y="6021288"/>
            <a:ext cx="5655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6"/>
              </a:rPr>
              <a:t>http://www.recepty.cz/recept/kruti-nudlicky-s-nivou-8662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66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376" y="3583399"/>
            <a:ext cx="4633913" cy="21891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462297" y="4237273"/>
            <a:ext cx="1435495" cy="878577"/>
            <a:chOff x="235881" y="4719132"/>
            <a:chExt cx="1435495" cy="878577"/>
          </a:xfrm>
        </p:grpSpPr>
        <p:sp>
          <p:nvSpPr>
            <p:cNvPr id="12" name="TextovéPole 11"/>
            <p:cNvSpPr txBox="1"/>
            <p:nvPr/>
          </p:nvSpPr>
          <p:spPr>
            <a:xfrm>
              <a:off x="235881" y="4719132"/>
              <a:ext cx="143549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/>
                <a:t>MYŠ DOMÁCÍ</a:t>
              </a:r>
              <a:endParaRPr lang="cs-CZ" sz="1000" dirty="0"/>
            </a:p>
          </p:txBody>
        </p:sp>
        <p:pic>
          <p:nvPicPr>
            <p:cNvPr id="4098" name="Picture 2" descr="Soubor:House mouse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390" y="4916598"/>
              <a:ext cx="982371" cy="6811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Obdélník 7"/>
          <p:cNvSpPr/>
          <p:nvPr/>
        </p:nvSpPr>
        <p:spPr>
          <a:xfrm>
            <a:off x="1043608" y="692696"/>
            <a:ext cx="526168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dirty="0" smtClean="0">
                <a:ln/>
                <a:solidFill>
                  <a:schemeClr val="bg1">
                    <a:lumMod val="65000"/>
                  </a:schemeClr>
                </a:solidFill>
              </a:rPr>
              <a:t>.</a:t>
            </a:r>
            <a:endParaRPr lang="cs-CZ" sz="4000" dirty="0">
              <a:ln/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8680"/>
            <a:ext cx="633670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Říká se, že má ráda sýr, ale má raději zrní a starý chléb a ve spíži nadělá škodu.</a:t>
            </a:r>
            <a:endParaRPr lang="cs-CZ" sz="48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60532" y="6309002"/>
            <a:ext cx="7200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MOUCHA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6237312"/>
            <a:ext cx="7296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/>
              </a:rPr>
              <a:t>http://www.mujplan.cz/postupy/tvoreni/vyrobky-z-papiru/skladana-myska/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2458037" y="3834949"/>
            <a:ext cx="1203770" cy="1686061"/>
            <a:chOff x="303224" y="3540179"/>
            <a:chExt cx="1368152" cy="1738255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24" y="3540179"/>
              <a:ext cx="1368152" cy="17382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20477786">
              <a:off x="433424" y="4054972"/>
              <a:ext cx="1107751" cy="4759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 Y Š</a:t>
              </a:r>
              <a:endParaRPr lang="cs-CZ" sz="2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211960" y="3613924"/>
            <a:ext cx="1844626" cy="1934466"/>
            <a:chOff x="6539508" y="2753285"/>
            <a:chExt cx="1584176" cy="1695450"/>
          </a:xfrm>
        </p:grpSpPr>
        <p:pic>
          <p:nvPicPr>
            <p:cNvPr id="5" name="Picture 7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39508" y="2753285"/>
              <a:ext cx="1584176" cy="1695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1963045">
              <a:off x="6702916" y="3397687"/>
              <a:ext cx="1406223" cy="4046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MOUCHA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63171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247730" y="4439125"/>
            <a:ext cx="1327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JÍROVEC</a:t>
            </a:r>
          </a:p>
          <a:p>
            <a:r>
              <a:rPr lang="cs-CZ" dirty="0"/>
              <a:t> </a:t>
            </a:r>
            <a:r>
              <a:rPr lang="cs-CZ" dirty="0" smtClean="0"/>
              <a:t>   MAĎAL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001" y="3592233"/>
            <a:ext cx="4633913" cy="21891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</p:pic>
      <p:sp>
        <p:nvSpPr>
          <p:cNvPr id="6" name="Obdélník 5"/>
          <p:cNvSpPr/>
          <p:nvPr/>
        </p:nvSpPr>
        <p:spPr>
          <a:xfrm>
            <a:off x="1084323" y="764704"/>
            <a:ext cx="6872054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Roste v parku, má květy jako svíce, plody hnědé a  kulaté , ukryté v pichlavé slupce.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537634" y="4164075"/>
            <a:ext cx="906574" cy="1134649"/>
            <a:chOff x="5537650" y="4149081"/>
            <a:chExt cx="837340" cy="986258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57058" y="4518295"/>
              <a:ext cx="817932" cy="617044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5537650" y="4149081"/>
              <a:ext cx="69053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/>
                <a:t>JÍROVEC MAĎAL</a:t>
              </a:r>
              <a:endParaRPr lang="cs-CZ" sz="1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79786" y="3892617"/>
            <a:ext cx="1238250" cy="1573213"/>
            <a:chOff x="921639" y="5019422"/>
            <a:chExt cx="1238250" cy="1573213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1639" y="5019422"/>
              <a:ext cx="1238250" cy="157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1036913" y="5539876"/>
              <a:ext cx="99899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HLOH </a:t>
              </a:r>
            </a:p>
            <a:p>
              <a:r>
                <a:rPr lang="cs-CZ" dirty="0" smtClean="0"/>
                <a:t>OBECNÝ</a:t>
              </a:r>
              <a:endParaRPr lang="cs-CZ" dirty="0"/>
            </a:p>
          </p:txBody>
        </p:sp>
      </p:grpSp>
      <p:sp>
        <p:nvSpPr>
          <p:cNvPr id="13" name="TextovéPole 12">
            <a:hlinkClick r:id="rId5"/>
          </p:cNvPr>
          <p:cNvSpPr txBox="1"/>
          <p:nvPr/>
        </p:nvSpPr>
        <p:spPr>
          <a:xfrm>
            <a:off x="899592" y="60932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6093296"/>
            <a:ext cx="2844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/>
              </a:rPr>
              <a:t>http://www.jedlekastany.cz/</a:t>
            </a: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4993707" y="3764930"/>
            <a:ext cx="5544616" cy="2085983"/>
            <a:chOff x="899592" y="3785575"/>
            <a:chExt cx="5544616" cy="2085983"/>
          </a:xfrm>
        </p:grpSpPr>
        <p:grpSp>
          <p:nvGrpSpPr>
            <p:cNvPr id="17" name="Skupina 16"/>
            <p:cNvGrpSpPr/>
            <p:nvPr/>
          </p:nvGrpSpPr>
          <p:grpSpPr>
            <a:xfrm>
              <a:off x="899592" y="3785575"/>
              <a:ext cx="4264365" cy="1814264"/>
              <a:chOff x="401885" y="3155515"/>
              <a:chExt cx="4150703" cy="1814264"/>
            </a:xfrm>
          </p:grpSpPr>
          <p:pic>
            <p:nvPicPr>
              <p:cNvPr id="5" name="Picture 7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1885" y="3155515"/>
                <a:ext cx="2003524" cy="18142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3382828" y="4577030"/>
                <a:ext cx="1169760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1200" b="1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1475656" y="4394230"/>
              <a:ext cx="4968552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JÍROVEC</a:t>
              </a:r>
            </a:p>
            <a:p>
              <a:r>
                <a:rPr lang="cs-CZ" dirty="0" smtClean="0"/>
                <a:t>MAĎAL</a:t>
              </a:r>
            </a:p>
            <a:p>
              <a:endParaRPr lang="cs-CZ" dirty="0"/>
            </a:p>
            <a:p>
              <a:endParaRPr lang="cs-CZ" dirty="0" smtClean="0"/>
            </a:p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63898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332656"/>
            <a:ext cx="65527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24500" cmpd="dbl">
                  <a:solidFill>
                    <a:srgbClr val="C0504D">
                      <a:shade val="85000"/>
                      <a:satMod val="155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C0504D">
                        <a:tint val="10000"/>
                        <a:satMod val="155000"/>
                      </a:srgbClr>
                    </a:gs>
                    <a:gs pos="60000">
                      <a:srgbClr val="C0504D">
                        <a:tint val="30000"/>
                        <a:satMod val="155000"/>
                      </a:srgbClr>
                    </a:gs>
                    <a:gs pos="100000">
                      <a:srgbClr val="C0504D">
                        <a:tint val="73000"/>
                        <a:satMod val="155000"/>
                      </a:srgb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Staví hnízdo z bláta pod okrajem střechy, chytá mouchy a jiný hmyz</a:t>
            </a:r>
            <a:endParaRPr lang="cs-CZ" sz="5400" b="1" dirty="0">
              <a:ln w="24500" cmpd="dbl">
                <a:solidFill>
                  <a:srgbClr val="C0504D">
                    <a:shade val="85000"/>
                    <a:satMod val="155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C0504D">
                      <a:tint val="10000"/>
                      <a:satMod val="155000"/>
                    </a:srgbClr>
                  </a:gs>
                  <a:gs pos="60000">
                    <a:srgbClr val="C0504D">
                      <a:tint val="30000"/>
                      <a:satMod val="155000"/>
                    </a:srgbClr>
                  </a:gs>
                  <a:gs pos="100000">
                    <a:srgbClr val="C0504D">
                      <a:tint val="73000"/>
                      <a:satMod val="155000"/>
                    </a:srgb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076" y="3717032"/>
            <a:ext cx="4633913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5394249" y="3815417"/>
            <a:ext cx="1698031" cy="1845831"/>
            <a:chOff x="5242032" y="3949509"/>
            <a:chExt cx="1626023" cy="1724207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2032" y="3949509"/>
              <a:ext cx="1626023" cy="17242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715206" y="4293096"/>
              <a:ext cx="67967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2400" b="1" dirty="0" smtClean="0"/>
                <a:t>NE</a:t>
              </a:r>
            </a:p>
            <a:p>
              <a:r>
                <a:rPr lang="cs-CZ" sz="2400" b="1" dirty="0" smtClean="0"/>
                <a:t> TO</a:t>
              </a:r>
            </a:p>
            <a:p>
              <a:r>
                <a:rPr lang="cs-CZ" sz="2400" b="1" dirty="0" smtClean="0"/>
                <a:t>PÝR</a:t>
              </a:r>
              <a:endParaRPr lang="cs-CZ" sz="2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851920" y="4252263"/>
            <a:ext cx="1071960" cy="1082540"/>
            <a:chOff x="1347226" y="4977161"/>
            <a:chExt cx="1349412" cy="1082540"/>
          </a:xfrm>
        </p:grpSpPr>
        <p:pic>
          <p:nvPicPr>
            <p:cNvPr id="8" name="Picture 2" descr="Soubor:Landsvale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7226" y="5196077"/>
              <a:ext cx="1349412" cy="863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377502" y="4977161"/>
              <a:ext cx="127791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VLAŠTOVKA OBECNÁ</a:t>
              </a:r>
              <a:endParaRPr lang="cs-CZ" sz="1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851920" y="4088035"/>
            <a:ext cx="1238250" cy="1573213"/>
            <a:chOff x="3779912" y="4025006"/>
            <a:chExt cx="1238250" cy="157321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4025006"/>
              <a:ext cx="1238250" cy="157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038231" y="4293096"/>
              <a:ext cx="84029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VLAŠ</a:t>
              </a:r>
            </a:p>
            <a:p>
              <a:r>
                <a:rPr lang="cs-CZ" sz="2400" b="1" dirty="0" smtClean="0"/>
                <a:t> </a:t>
              </a:r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TOV</a:t>
              </a:r>
            </a:p>
            <a:p>
              <a:r>
                <a:rPr lang="cs-CZ" sz="2400" b="1" dirty="0" smtClean="0"/>
                <a:t>  KA</a:t>
              </a:r>
              <a:endParaRPr lang="cs-CZ" sz="2400" b="1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611560" y="5906195"/>
            <a:ext cx="5776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/>
              </a:rPr>
              <a:t>   http://ceskebudejovice.casd.cz/vlastovci-hnizdo/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6275527"/>
            <a:ext cx="5632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8"/>
              </a:rPr>
              <a:t>http://misa923.blog.cz/1103/navod-na-vlastovku-z-papiru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10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77083"/>
            <a:ext cx="4981575" cy="23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60" y="764705"/>
            <a:ext cx="4896544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Když ji maminka najde ve vlasech -</a:t>
            </a:r>
          </a:p>
          <a:p>
            <a:pPr algn="ctr"/>
            <a:r>
              <a:rPr lang="cs-CZ" sz="4800" b="1" dirty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</a:t>
            </a:r>
            <a:r>
              <a:rPr lang="cs-CZ" sz="48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e doma poprask.</a:t>
            </a:r>
            <a:endParaRPr lang="cs-CZ" sz="48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002820" y="3825913"/>
            <a:ext cx="1243013" cy="1579563"/>
            <a:chOff x="3803055" y="3616924"/>
            <a:chExt cx="1243013" cy="1579563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3055" y="3616924"/>
              <a:ext cx="1243013" cy="157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327699" y="3616924"/>
              <a:ext cx="143439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>
                  <a:solidFill>
                    <a:srgbClr val="7030A0"/>
                  </a:solidFill>
                </a:rPr>
                <a:t>blecha</a:t>
              </a:r>
              <a:endParaRPr lang="cs-CZ" sz="1600" b="1" dirty="0">
                <a:solidFill>
                  <a:srgbClr val="7030A0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5697732" y="4172350"/>
            <a:ext cx="325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    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093296"/>
            <a:ext cx="4925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http://www.azrodina.cz/4571-vsi-jak-se-jich-zbavit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870518" y="3992141"/>
            <a:ext cx="895502" cy="1105420"/>
            <a:chOff x="6014603" y="4005064"/>
            <a:chExt cx="895502" cy="1105420"/>
          </a:xfrm>
        </p:grpSpPr>
        <p:pic>
          <p:nvPicPr>
            <p:cNvPr id="2054" name="Picture 6" descr="Pediculus humanus var capitis female2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79240" y="4187190"/>
              <a:ext cx="628277" cy="923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014603" y="4005064"/>
              <a:ext cx="89550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Veš dětská</a:t>
              </a:r>
              <a:endParaRPr lang="cs-CZ" sz="12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356283" y="3576808"/>
            <a:ext cx="1894146" cy="1948462"/>
            <a:chOff x="5389386" y="3930288"/>
            <a:chExt cx="1573213" cy="1524000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9386" y="3930288"/>
              <a:ext cx="1573213" cy="1524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600482" y="4454167"/>
              <a:ext cx="1151023" cy="4573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  </a:t>
              </a:r>
              <a:r>
                <a:rPr lang="cs-CZ" sz="3200" b="1" dirty="0" smtClean="0">
                  <a:solidFill>
                    <a:schemeClr val="accent6">
                      <a:lumMod val="75000"/>
                    </a:schemeClr>
                  </a:solidFill>
                </a:rPr>
                <a:t>V E Š</a:t>
              </a:r>
              <a:endParaRPr lang="cs-CZ" sz="32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28784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360" accel="50000">
                                          <p:stCondLst>
                                            <p:cond delay="36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644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6">
                                          <p:stCondLst>
                                            <p:cond delay="364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28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60" accel="50000">
                                          <p:stCondLst>
                                            <p:cond delay="36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52">
                                          <p:stCondLst>
                                            <p:cond delay="12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332" decel="50000">
                                          <p:stCondLst>
                                            <p:cond delay="12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45024"/>
            <a:ext cx="4633913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620688"/>
            <a:ext cx="7488832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Krade všechno lesklé. Říká se o ní, že je  zlodějka!</a:t>
            </a:r>
            <a:endParaRPr lang="cs-CZ" sz="4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5154430" y="3671710"/>
            <a:ext cx="1868948" cy="1843654"/>
            <a:chOff x="5220072" y="3789040"/>
            <a:chExt cx="1749425" cy="169545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3789040"/>
              <a:ext cx="1749425" cy="1695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 rot="4783537">
              <a:off x="6074746" y="4647620"/>
              <a:ext cx="3305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 rot="20817312">
              <a:off x="5624068" y="4359588"/>
              <a:ext cx="3930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O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 rot="20163887">
              <a:off x="6240016" y="4102914"/>
              <a:ext cx="4036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J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 rot="10328287" flipV="1">
              <a:off x="5820596" y="4863060"/>
              <a:ext cx="2741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K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 rot="1549752">
              <a:off x="5829780" y="4115144"/>
              <a:ext cx="4687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675940" y="4134484"/>
            <a:ext cx="1322207" cy="1114263"/>
            <a:chOff x="539552" y="5085184"/>
            <a:chExt cx="1322207" cy="1114263"/>
          </a:xfrm>
        </p:grpSpPr>
        <p:pic>
          <p:nvPicPr>
            <p:cNvPr id="1026" name="Picture 2" descr="http://upload.wikimedia.org/wikipedia/commons/3/33/Pica_pica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5301208"/>
              <a:ext cx="1322207" cy="8982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39552" y="5085184"/>
              <a:ext cx="1063112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STRAKA OBECNÁ</a:t>
              </a:r>
              <a:endParaRPr lang="cs-CZ" sz="10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619664" y="3888439"/>
            <a:ext cx="1494346" cy="1702332"/>
            <a:chOff x="3741323" y="3919830"/>
            <a:chExt cx="1243013" cy="1585201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1323" y="3919830"/>
              <a:ext cx="1243013" cy="157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2391466">
              <a:off x="3905493" y="4462954"/>
              <a:ext cx="3305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S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 rot="970447">
              <a:off x="4401418" y="4077714"/>
              <a:ext cx="316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rgbClr val="0070C0"/>
                  </a:solidFill>
                </a:rPr>
                <a:t>T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401418" y="5043366"/>
              <a:ext cx="3577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R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070763" y="4195888"/>
              <a:ext cx="21320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A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 rot="19104730">
              <a:off x="4142577" y="4728920"/>
              <a:ext cx="4462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K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 rot="19584959">
              <a:off x="4532224" y="4544254"/>
              <a:ext cx="3706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A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1259632" y="6093296"/>
            <a:ext cx="5200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/>
              </a:rPr>
              <a:t>http://www.strakadomaci.cz/pece_o_mlade.php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2780928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/>
              </a:rPr>
              <a:t>           http://www.priroda.cz/poznavacka.php?detail=1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329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5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31305"/>
            <a:ext cx="4633913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476672"/>
            <a:ext cx="7416824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Na zahrádce a na louce dělá kupky země, požírá žížaly a ponravy.</a:t>
            </a:r>
            <a:endParaRPr lang="cs-CZ" sz="48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592812" y="3541534"/>
            <a:ext cx="1749425" cy="1695450"/>
            <a:chOff x="5592812" y="3678161"/>
            <a:chExt cx="1749425" cy="1695450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2812" y="3678161"/>
              <a:ext cx="1749425" cy="1695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0800000">
              <a:off x="5796136" y="4369012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6">
                      <a:lumMod val="75000"/>
                    </a:schemeClr>
                  </a:solidFill>
                </a:rPr>
                <a:t>JEŽEK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966853" y="4055671"/>
            <a:ext cx="1269687" cy="865032"/>
            <a:chOff x="1715172" y="3163520"/>
            <a:chExt cx="1412490" cy="1032482"/>
          </a:xfrm>
        </p:grpSpPr>
        <p:pic>
          <p:nvPicPr>
            <p:cNvPr id="2050" name="Picture 2" descr="Soubor:Talpa europaea MHNT Tete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5172" y="3398153"/>
              <a:ext cx="1342453" cy="7978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812425" y="3163520"/>
              <a:ext cx="131523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KRTEK OBECNÝ</a:t>
              </a:r>
              <a:endParaRPr lang="cs-CZ" sz="1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966853" y="3736104"/>
            <a:ext cx="1243013" cy="1579563"/>
            <a:chOff x="742721" y="4643202"/>
            <a:chExt cx="1243013" cy="1579563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721" y="4643202"/>
              <a:ext cx="1243013" cy="1579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10800000">
              <a:off x="820752" y="5164453"/>
              <a:ext cx="10869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3">
                      <a:lumMod val="75000"/>
                    </a:schemeClr>
                  </a:solidFill>
                </a:rPr>
                <a:t>KRTEK</a:t>
              </a:r>
              <a:endParaRPr lang="cs-CZ" sz="2400" b="1" dirty="0">
                <a:solidFill>
                  <a:schemeClr val="accent3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827584" y="6165304"/>
            <a:ext cx="4038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7"/>
              </a:rPr>
              <a:t>http://pohadky.6noci.cz/krtek-a-kalhotky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394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62489"/>
            <a:ext cx="4447741" cy="2099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607227" y="4104165"/>
            <a:ext cx="1172686" cy="981019"/>
            <a:chOff x="1248497" y="3260099"/>
            <a:chExt cx="1368152" cy="1102340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48497" y="3448513"/>
              <a:ext cx="1368152" cy="913926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1249175" y="3260099"/>
              <a:ext cx="883575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LÍPA SRDČITÁ</a:t>
              </a:r>
              <a:endParaRPr lang="cs-CZ" sz="1000" dirty="0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547664" y="472638"/>
            <a:ext cx="59046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 to náš</a:t>
            </a:r>
          </a:p>
          <a:p>
            <a:pPr lvl="0" algn="ctr"/>
            <a:r>
              <a:rPr lang="cs-CZ" sz="48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NÁRODNÍ STROM.</a:t>
            </a:r>
          </a:p>
          <a:p>
            <a:pPr lvl="0" algn="ctr"/>
            <a:r>
              <a:rPr lang="cs-CZ" sz="4800" b="1" dirty="0" smtClean="0">
                <a:ln w="19050">
                  <a:solidFill>
                    <a:srgbClr val="1F497D">
                      <a:tint val="1000"/>
                    </a:srgbClr>
                  </a:solidFill>
                  <a:prstDash val="solid"/>
                </a:ln>
                <a:solidFill>
                  <a:srgbClr val="9BBB59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Jeho květy jsou léčivé.</a:t>
            </a:r>
            <a:endParaRPr lang="cs-CZ" sz="48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9BBB59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602699" y="3907289"/>
            <a:ext cx="1291089" cy="1542448"/>
            <a:chOff x="3851920" y="3587004"/>
            <a:chExt cx="1191848" cy="1514545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587004"/>
              <a:ext cx="1191848" cy="15145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Srdce 8"/>
            <p:cNvSpPr/>
            <p:nvPr/>
          </p:nvSpPr>
          <p:spPr>
            <a:xfrm>
              <a:off x="3887063" y="3867550"/>
              <a:ext cx="1053124" cy="1002475"/>
            </a:xfrm>
            <a:prstGeom prst="hear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L Í P</a:t>
              </a:r>
              <a:r>
                <a:rPr lang="cs-CZ" b="1" dirty="0" smtClean="0">
                  <a:solidFill>
                    <a:srgbClr val="FF0000"/>
                  </a:solidFill>
                </a:rPr>
                <a:t>   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A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283968" y="3789040"/>
            <a:ext cx="1656184" cy="1608151"/>
            <a:chOff x="8100392" y="2714576"/>
            <a:chExt cx="1573574" cy="1525025"/>
          </a:xfrm>
        </p:grpSpPr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0392" y="2714576"/>
              <a:ext cx="1573574" cy="1525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Mrak 10"/>
            <p:cNvSpPr/>
            <p:nvPr/>
          </p:nvSpPr>
          <p:spPr>
            <a:xfrm>
              <a:off x="8429979" y="3105289"/>
              <a:ext cx="914400" cy="914400"/>
            </a:xfrm>
            <a:prstGeom prst="cloud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00B050"/>
                  </a:solidFill>
                </a:rPr>
                <a:t>DUB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827584" y="6093296"/>
            <a:ext cx="5348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6"/>
              </a:rPr>
              <a:t>http://www.omalovanky-online.cz/obrazky/pan_vcelka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455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5">
                                          <p:stCondLst>
                                            <p:cond delay="45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0" accel="50000">
                                          <p:stCondLst>
                                            <p:cond delay="45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5">
                                          <p:stCondLst>
                                            <p:cond delay="15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5" decel="50000">
                                          <p:stCondLst>
                                            <p:cond delay="161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2" y="733461"/>
            <a:ext cx="79128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://upload.wikimedia.org/wikipedia/commons/5/51/Apis_mellifera_bi.jpg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64793" y="1163287"/>
            <a:ext cx="533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http://cs.wikipedia.org/wiki/Soubor:Fire_ants02.jpg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3622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cs.wikipedia.org/wiki/Soubor:Pediculus_humanus_var_capitis_female2.jpg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1" y="2708920"/>
            <a:ext cx="7906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http://cs.wikipedia.org/wiki/Soubor:Biella-Tacchino_presso_Piverone.jpg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5229200"/>
            <a:ext cx="4389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Ostatní fotografie: vlastní fotogalerie autorky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4793" y="3172326"/>
            <a:ext cx="6199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cs.wikipedia.org/wiki/Soubor:House_mouse.jpg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2" y="4187958"/>
            <a:ext cx="5220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http://cs.wikipedia.org/wiki/Soubor:Pica_pica.jpg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71601" y="3789040"/>
            <a:ext cx="50817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</a:t>
            </a:r>
            <a:r>
              <a:rPr lang="cs-CZ" dirty="0" smtClean="0"/>
              <a:t>://</a:t>
            </a:r>
            <a:r>
              <a:rPr lang="cs-CZ" dirty="0"/>
              <a:t>cs.wikipedia.org/wiki/Soubor:Landsvale.jpg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2" y="4725144"/>
            <a:ext cx="6830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http://cs.wikipedia.org/wiki/Soubor:Talpa_europaea_MHNT_Tete.jpg</a:t>
            </a:r>
          </a:p>
        </p:txBody>
      </p:sp>
    </p:spTree>
    <p:extLst>
      <p:ext uri="{BB962C8B-B14F-4D97-AF65-F5344CB8AC3E}">
        <p14:creationId xmlns:p14="http://schemas.microsoft.com/office/powerpoint/2010/main" val="381399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696</TotalTime>
  <Words>471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Cesta</vt:lpstr>
      <vt:lpstr>1_Cesta</vt:lpstr>
      <vt:lpstr>Motiv systému Office</vt:lpstr>
      <vt:lpstr>Prezentace aplikace PowerPoint</vt:lpstr>
      <vt:lpstr>A N O T A C E</vt:lpstr>
      <vt:lpstr>Malý prázdninový testíček.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pc</cp:lastModifiedBy>
  <cp:revision>81</cp:revision>
  <dcterms:created xsi:type="dcterms:W3CDTF">2013-05-27T16:36:46Z</dcterms:created>
  <dcterms:modified xsi:type="dcterms:W3CDTF">2013-10-17T12:39:27Z</dcterms:modified>
</cp:coreProperties>
</file>