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63" r:id="rId5"/>
    <p:sldId id="258" r:id="rId6"/>
    <p:sldId id="260" r:id="rId7"/>
    <p:sldId id="259" r:id="rId8"/>
    <p:sldId id="261" r:id="rId9"/>
    <p:sldId id="268" r:id="rId10"/>
    <p:sldId id="262" r:id="rId11"/>
    <p:sldId id="265" r:id="rId12"/>
    <p:sldId id="267" r:id="rId13"/>
    <p:sldId id="266" r:id="rId14"/>
    <p:sldId id="264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800080"/>
    <a:srgbClr val="008000"/>
    <a:srgbClr val="FF0000"/>
    <a:srgbClr val="FFCC00"/>
    <a:srgbClr val="CC6600"/>
    <a:srgbClr val="990000"/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D5FA0D-4532-4FB7-9F9C-82637F39F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28F90-EA4F-45B0-831A-0ACBB7B90E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D70545-0B96-4164-BA6D-E604DE76B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6434F7-90B8-49EE-A39C-B1012ED3C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0C6F71-D8F6-4B0E-A350-F218DCF72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A71B59-D9BC-4E87-A059-AE92FC6BE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6B4566-8B47-4466-ACBB-E1A75301FF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9E766A-2CF9-4849-A186-FC18AA1E2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72D81A-14D4-494E-A5A2-AF9E6DF4B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38924C-382D-4F2A-B539-C0011FCF7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78DA6-7A3D-4C2E-90F8-65FCE574C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4D4BED-4BCB-4FDE-851D-E94ECC087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137352-5A81-4A39-A04E-75DBDE9BD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0C460-D63C-40B7-AEFC-7DEDE38CE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89649-F218-446C-9C11-5EC843E4C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80126-F5D9-4D2D-ABF1-9E4C535B0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E7C7D-294C-43A6-B10C-1C1258ECA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A10F1-500E-4F6D-9CAB-1AB5C98F2F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E245A-78F0-430B-9EE5-D626E7CDC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601C4-E887-48CD-B850-3E7FB7C8E5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E8485-6275-4884-BF85-F5B2A483E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D2BD5-1E04-46E3-A441-834C2F5C8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AAC151A-2A0B-4492-B4C0-4399D1569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78" r:id="rId2"/>
    <p:sldLayoutId id="2147483677" r:id="rId3"/>
    <p:sldLayoutId id="2147483676" r:id="rId4"/>
    <p:sldLayoutId id="2147483675" r:id="rId5"/>
    <p:sldLayoutId id="2147483674" r:id="rId6"/>
    <p:sldLayoutId id="2147483673" r:id="rId7"/>
    <p:sldLayoutId id="2147483672" r:id="rId8"/>
    <p:sldLayoutId id="2147483671" r:id="rId9"/>
    <p:sldLayoutId id="2147483670" r:id="rId10"/>
    <p:sldLayoutId id="21474836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317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294F7A8-03D6-4847-A784-DD578EC00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2" r:id="rId4"/>
    <p:sldLayoutId id="2147483686" r:id="rId5"/>
    <p:sldLayoutId id="2147483681" r:id="rId6"/>
    <p:sldLayoutId id="2147483687" r:id="rId7"/>
    <p:sldLayoutId id="2147483688" r:id="rId8"/>
    <p:sldLayoutId id="2147483689" r:id="rId9"/>
    <p:sldLayoutId id="2147483680" r:id="rId10"/>
    <p:sldLayoutId id="214748369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4.jpeg"/><Relationship Id="rId7" Type="http://schemas.openxmlformats.org/officeDocument/2006/relationships/hyperlink" Target="http://cs.wikipedia.org/wiki/Soubor:Chameau_de_bactriane.JPG" TargetMode="External"/><Relationship Id="rId12" Type="http://schemas.openxmlformats.org/officeDocument/2006/relationships/image" Target="../media/image19.jpeg"/><Relationship Id="rId2" Type="http://schemas.openxmlformats.org/officeDocument/2006/relationships/hyperlink" Target="http://cs.wikipedia.org/wiki/Soubor:Meerkat_(Suricata_suricatta)_(2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11" Type="http://schemas.openxmlformats.org/officeDocument/2006/relationships/hyperlink" Target="http://cs.wikipedia.org/wiki/Soubor:Dromedary.02.jpg" TargetMode="External"/><Relationship Id="rId5" Type="http://schemas.openxmlformats.org/officeDocument/2006/relationships/hyperlink" Target="http://cs.wikipedia.org/wiki/Soubor:Desert_-_Inner_Mongolia_edit.jpg" TargetMode="External"/><Relationship Id="rId10" Type="http://schemas.openxmlformats.org/officeDocument/2006/relationships/image" Target="../media/image18.jpeg"/><Relationship Id="rId4" Type="http://schemas.openxmlformats.org/officeDocument/2006/relationships/image" Target="../media/image15.gif"/><Relationship Id="rId9" Type="http://schemas.openxmlformats.org/officeDocument/2006/relationships/hyperlink" Target="http://cs.wikipedia.org/wiki/Soubor:Wild_wild_cacti_02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io_Madre_de_Dios,_Peru.JPG" TargetMode="External"/><Relationship Id="rId7" Type="http://schemas.openxmlformats.org/officeDocument/2006/relationships/image" Target="../media/image23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://cs.wikipedia.org/wiki/Soubor:Rainforest_Fatu_Hiva.jpg" TargetMode="Externa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86500-prirodni-spolecenstva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bloud" TargetMode="External"/><Relationship Id="rId2" Type="http://schemas.openxmlformats.org/officeDocument/2006/relationships/hyperlink" Target="http://cs.wikipedia.org/wiki/Pou%C5%A1%C5%A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ropick%C3%BD_de%C5%A1tn%C3%BD_les" TargetMode="External"/><Relationship Id="rId5" Type="http://schemas.openxmlformats.org/officeDocument/2006/relationships/hyperlink" Target="http://cs.wikipedia.org/wiki/Surikata" TargetMode="External"/><Relationship Id="rId4" Type="http://schemas.openxmlformats.org/officeDocument/2006/relationships/hyperlink" Target="http://cs.wikipedia.org/wiki/Opunt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87450" y="2708275"/>
            <a:ext cx="6913563" cy="3600450"/>
          </a:xfrm>
        </p:spPr>
        <p:txBody>
          <a:bodyPr/>
          <a:lstStyle/>
          <a:p>
            <a:pPr eaLnBrk="1" hangingPunct="1"/>
            <a:r>
              <a:rPr lang="cs-CZ" sz="2000" b="1" i="1" smtClean="0"/>
              <a:t>NÁZEV ŠKOLY: Základní škola a mateřská škola Doudleby, okres České Budějovice</a:t>
            </a:r>
          </a:p>
          <a:p>
            <a:pPr eaLnBrk="1" hangingPunct="1"/>
            <a:r>
              <a:rPr lang="cs-CZ" sz="2000" b="1" i="1" smtClean="0"/>
              <a:t>AUTOR:  Mgr. Jaromíra Stropková</a:t>
            </a:r>
          </a:p>
          <a:p>
            <a:pPr eaLnBrk="1" hangingPunct="1"/>
            <a:r>
              <a:rPr lang="cs-CZ" sz="2000" b="1" i="1" smtClean="0"/>
              <a:t>NÁZEV:	VY_32_INOVACE_18_Životní podmínky rostlin a živočichů</a:t>
            </a:r>
          </a:p>
          <a:p>
            <a:pPr eaLnBrk="1" hangingPunct="1"/>
            <a:r>
              <a:rPr lang="cs-CZ" sz="2000" b="1" i="1" smtClean="0"/>
              <a:t>TÉMA: Člověk a jeho svět, Rozmanitost přírody, Životní podmínky rostlin a živočichů, 4. ročník</a:t>
            </a:r>
          </a:p>
          <a:p>
            <a:pPr eaLnBrk="1" hangingPunct="1"/>
            <a:r>
              <a:rPr lang="cs-CZ" sz="2000" b="1" i="1" smtClean="0"/>
              <a:t>Datum tvorby: 10. září 2013</a:t>
            </a:r>
          </a:p>
          <a:p>
            <a:pPr eaLnBrk="1" hangingPunct="1"/>
            <a:r>
              <a:rPr lang="cs-CZ" sz="2000" b="1" i="1" smtClean="0"/>
              <a:t>Číslo projektu:      CZ.1.07/1.4.00/21.3424</a:t>
            </a:r>
          </a:p>
        </p:txBody>
      </p:sp>
      <p:pic>
        <p:nvPicPr>
          <p:cNvPr id="25602" name="Picture 4"/>
          <p:cNvPicPr>
            <a:picLocks noGrp="1" noChangeAspect="1" noChangeArrowheads="1"/>
          </p:cNvPicPr>
          <p:nvPr>
            <p:ph type="ctrTitle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836613"/>
            <a:ext cx="8137525" cy="17859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844675"/>
            <a:ext cx="8229600" cy="4525963"/>
          </a:xfrm>
        </p:spPr>
        <p:txBody>
          <a:bodyPr/>
          <a:lstStyle/>
          <a:p>
            <a:pPr eaLnBrk="1" hangingPunct="1"/>
            <a:r>
              <a:rPr lang="cs-CZ" sz="2400" smtClean="0"/>
              <a:t>Digitální učební materiál doplňuje výklad učitele o Životních podmínkách rostlin a živočichů. Žáci pracují na svých PC stanovištích a plní jednotlivé úkoly. </a:t>
            </a:r>
          </a:p>
          <a:p>
            <a:pPr eaLnBrk="1" hangingPunct="1"/>
            <a:r>
              <a:rPr lang="cs-CZ" sz="2400" smtClean="0"/>
              <a:t>Na závěr si ověří své výsledky na interaktivní tabuli. </a:t>
            </a:r>
          </a:p>
          <a:p>
            <a:pPr eaLnBrk="1" hangingPunct="1"/>
            <a:r>
              <a:rPr lang="cs-CZ" sz="2400" smtClean="0"/>
              <a:t>V tomto digitálním materiálu je využit i DUM paní Lenky Schmalzové. Test z tohoto materiálu je možné použít jako vytištěn pracovní list pro opakování látky-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Přírodní společenstva</a:t>
            </a:r>
            <a:br>
              <a:rPr lang="cs-CZ" dirty="0" smtClean="0"/>
            </a:br>
            <a:r>
              <a:rPr lang="cs-CZ" dirty="0" smtClean="0"/>
              <a:t>EKOSYSTÉMY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eaLnBrk="1" hangingPunct="1"/>
            <a:r>
              <a:rPr lang="cs-CZ" sz="2400" smtClean="0"/>
              <a:t>Vytváří stejné životní podmínky pro určitou skupinu rostlin a živočichů – např. les, louka, potok, ale i poušť, severská krajina.</a:t>
            </a:r>
          </a:p>
          <a:p>
            <a:pPr eaLnBrk="1" hangingPunct="1"/>
            <a:r>
              <a:rPr lang="cs-CZ" sz="2400" smtClean="0"/>
              <a:t>Vyjmenujte další  přírodní společenstva.</a:t>
            </a:r>
          </a:p>
          <a:p>
            <a:pPr eaLnBrk="1" hangingPunct="1"/>
            <a:r>
              <a:rPr lang="cs-CZ" sz="2400" smtClean="0"/>
              <a:t>Živé organismy zde žijí ve vzájemných vztazích, především potravních.</a:t>
            </a:r>
          </a:p>
          <a:p>
            <a:pPr eaLnBrk="1" hangingPunct="1"/>
            <a:r>
              <a:rPr lang="cs-CZ" sz="2400" smtClean="0"/>
              <a:t>Naruší-li se rovnováha přírodního společenstva a některá jeho část zmizí nebo je poškozená, ovlivní to i ostatní jeho části.</a:t>
            </a:r>
          </a:p>
          <a:p>
            <a:pPr eaLnBrk="1" hangingPunct="1"/>
            <a:endParaRPr lang="cs-CZ" sz="2400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48" descr="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55081" y="1792288"/>
            <a:ext cx="3906161" cy="2504386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147050" cy="922337"/>
          </a:xfrm>
        </p:spPr>
        <p:txBody>
          <a:bodyPr/>
          <a:lstStyle/>
          <a:p>
            <a:pPr eaLnBrk="1" hangingPunct="1"/>
            <a:r>
              <a:rPr lang="cs-CZ" sz="3600" b="1" smtClean="0">
                <a:solidFill>
                  <a:schemeClr val="folHlink"/>
                </a:solidFill>
              </a:rPr>
              <a:t>Přírodní společenstva</a:t>
            </a:r>
          </a:p>
        </p:txBody>
      </p:sp>
      <p:sp>
        <p:nvSpPr>
          <p:cNvPr id="28676" name="Line 8"/>
          <p:cNvSpPr>
            <a:spLocks noChangeShapeType="1"/>
          </p:cNvSpPr>
          <p:nvPr/>
        </p:nvSpPr>
        <p:spPr bwMode="auto">
          <a:xfrm flipH="1">
            <a:off x="2051050" y="4221163"/>
            <a:ext cx="1296988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77" name="Line 10"/>
          <p:cNvSpPr>
            <a:spLocks noChangeShapeType="1"/>
          </p:cNvSpPr>
          <p:nvPr/>
        </p:nvSpPr>
        <p:spPr bwMode="auto">
          <a:xfrm>
            <a:off x="5795963" y="4221163"/>
            <a:ext cx="1223962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78" name="Line 11"/>
          <p:cNvSpPr>
            <a:spLocks noChangeShapeType="1"/>
          </p:cNvSpPr>
          <p:nvPr/>
        </p:nvSpPr>
        <p:spPr bwMode="auto">
          <a:xfrm flipV="1">
            <a:off x="6011863" y="1989138"/>
            <a:ext cx="1081087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79" name="Line 12"/>
          <p:cNvSpPr>
            <a:spLocks noChangeShapeType="1"/>
          </p:cNvSpPr>
          <p:nvPr/>
        </p:nvSpPr>
        <p:spPr bwMode="auto">
          <a:xfrm flipH="1" flipV="1">
            <a:off x="1979613" y="2781300"/>
            <a:ext cx="5762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80" name="Line 13"/>
          <p:cNvSpPr>
            <a:spLocks noChangeShapeType="1"/>
          </p:cNvSpPr>
          <p:nvPr/>
        </p:nvSpPr>
        <p:spPr bwMode="auto">
          <a:xfrm flipH="1" flipV="1">
            <a:off x="2051050" y="1916113"/>
            <a:ext cx="1008063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81" name="Line 17"/>
          <p:cNvSpPr>
            <a:spLocks noChangeShapeType="1"/>
          </p:cNvSpPr>
          <p:nvPr/>
        </p:nvSpPr>
        <p:spPr bwMode="auto">
          <a:xfrm>
            <a:off x="6443663" y="3357563"/>
            <a:ext cx="792162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82" name="Line 18"/>
          <p:cNvSpPr>
            <a:spLocks noChangeShapeType="1"/>
          </p:cNvSpPr>
          <p:nvPr/>
        </p:nvSpPr>
        <p:spPr bwMode="auto">
          <a:xfrm flipH="1">
            <a:off x="1979613" y="3429000"/>
            <a:ext cx="576262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83" name="Text Box 19"/>
          <p:cNvSpPr txBox="1">
            <a:spLocks noChangeArrowheads="1"/>
          </p:cNvSpPr>
          <p:nvPr/>
        </p:nvSpPr>
        <p:spPr bwMode="auto">
          <a:xfrm>
            <a:off x="0" y="1700213"/>
            <a:ext cx="27717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      ---------------------</a:t>
            </a:r>
          </a:p>
        </p:txBody>
      </p:sp>
      <p:sp>
        <p:nvSpPr>
          <p:cNvPr id="28684" name="Text Box 20"/>
          <p:cNvSpPr txBox="1">
            <a:spLocks noChangeArrowheads="1"/>
          </p:cNvSpPr>
          <p:nvPr/>
        </p:nvSpPr>
        <p:spPr bwMode="auto">
          <a:xfrm>
            <a:off x="447675" y="258445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8685" name="Text Box 21"/>
          <p:cNvSpPr txBox="1">
            <a:spLocks noChangeArrowheads="1"/>
          </p:cNvSpPr>
          <p:nvPr/>
        </p:nvSpPr>
        <p:spPr bwMode="auto">
          <a:xfrm>
            <a:off x="323850" y="3500438"/>
            <a:ext cx="186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----------------------</a:t>
            </a:r>
          </a:p>
        </p:txBody>
      </p:sp>
      <p:sp>
        <p:nvSpPr>
          <p:cNvPr id="28686" name="Text Box 22"/>
          <p:cNvSpPr txBox="1">
            <a:spLocks noChangeArrowheads="1"/>
          </p:cNvSpPr>
          <p:nvPr/>
        </p:nvSpPr>
        <p:spPr bwMode="auto">
          <a:xfrm>
            <a:off x="6927850" y="1792288"/>
            <a:ext cx="1784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</a:t>
            </a:r>
          </a:p>
        </p:txBody>
      </p:sp>
      <p:sp>
        <p:nvSpPr>
          <p:cNvPr id="28687" name="Text Box 24"/>
          <p:cNvSpPr txBox="1">
            <a:spLocks noChangeArrowheads="1"/>
          </p:cNvSpPr>
          <p:nvPr/>
        </p:nvSpPr>
        <p:spPr bwMode="auto">
          <a:xfrm>
            <a:off x="7143750" y="3665538"/>
            <a:ext cx="1631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</a:t>
            </a:r>
          </a:p>
        </p:txBody>
      </p:sp>
      <p:sp>
        <p:nvSpPr>
          <p:cNvPr id="28688" name="Text Box 26"/>
          <p:cNvSpPr txBox="1">
            <a:spLocks noChangeArrowheads="1"/>
          </p:cNvSpPr>
          <p:nvPr/>
        </p:nvSpPr>
        <p:spPr bwMode="auto">
          <a:xfrm>
            <a:off x="447675" y="5032375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8689" name="Line 28"/>
          <p:cNvSpPr>
            <a:spLocks noChangeShapeType="1"/>
          </p:cNvSpPr>
          <p:nvPr/>
        </p:nvSpPr>
        <p:spPr bwMode="auto">
          <a:xfrm flipV="1">
            <a:off x="6443663" y="2636838"/>
            <a:ext cx="6492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690" name="Text Box 29"/>
          <p:cNvSpPr txBox="1">
            <a:spLocks noChangeArrowheads="1"/>
          </p:cNvSpPr>
          <p:nvPr/>
        </p:nvSpPr>
        <p:spPr bwMode="auto">
          <a:xfrm>
            <a:off x="7000875" y="2439988"/>
            <a:ext cx="170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8691" name="Text Box 31"/>
          <p:cNvSpPr txBox="1">
            <a:spLocks noChangeArrowheads="1"/>
          </p:cNvSpPr>
          <p:nvPr/>
        </p:nvSpPr>
        <p:spPr bwMode="auto">
          <a:xfrm>
            <a:off x="7000875" y="488950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8692" name="Text Box 32"/>
          <p:cNvSpPr txBox="1">
            <a:spLocks noChangeArrowheads="1"/>
          </p:cNvSpPr>
          <p:nvPr/>
        </p:nvSpPr>
        <p:spPr bwMode="auto">
          <a:xfrm>
            <a:off x="663575" y="1341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800"/>
          </a:p>
        </p:txBody>
      </p:sp>
      <p:sp>
        <p:nvSpPr>
          <p:cNvPr id="28693" name="Text Box 33"/>
          <p:cNvSpPr txBox="1">
            <a:spLocks noChangeArrowheads="1"/>
          </p:cNvSpPr>
          <p:nvPr/>
        </p:nvSpPr>
        <p:spPr bwMode="auto">
          <a:xfrm>
            <a:off x="950913" y="1000125"/>
            <a:ext cx="7562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Z nabídky pod obrázkem vyberte, co patří do lesa a přetáhněte na řádek.</a:t>
            </a:r>
          </a:p>
        </p:txBody>
      </p:sp>
      <p:sp>
        <p:nvSpPr>
          <p:cNvPr id="28694" name="Text Box 34"/>
          <p:cNvSpPr txBox="1">
            <a:spLocks noChangeArrowheads="1"/>
          </p:cNvSpPr>
          <p:nvPr/>
        </p:nvSpPr>
        <p:spPr bwMode="auto">
          <a:xfrm>
            <a:off x="2824163" y="5176838"/>
            <a:ext cx="679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smrk</a:t>
            </a:r>
          </a:p>
        </p:txBody>
      </p:sp>
      <p:sp>
        <p:nvSpPr>
          <p:cNvPr id="28695" name="Text Box 35"/>
          <p:cNvSpPr txBox="1">
            <a:spLocks noChangeArrowheads="1"/>
          </p:cNvSpPr>
          <p:nvPr/>
        </p:nvSpPr>
        <p:spPr bwMode="auto">
          <a:xfrm>
            <a:off x="4732338" y="5761038"/>
            <a:ext cx="10239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srna</a:t>
            </a:r>
          </a:p>
        </p:txBody>
      </p:sp>
      <p:sp>
        <p:nvSpPr>
          <p:cNvPr id="28696" name="Text Box 36"/>
          <p:cNvSpPr txBox="1">
            <a:spLocks noChangeArrowheads="1"/>
          </p:cNvSpPr>
          <p:nvPr/>
        </p:nvSpPr>
        <p:spPr bwMode="auto">
          <a:xfrm>
            <a:off x="5775325" y="4889500"/>
            <a:ext cx="781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kozák</a:t>
            </a:r>
          </a:p>
        </p:txBody>
      </p:sp>
      <p:sp>
        <p:nvSpPr>
          <p:cNvPr id="28697" name="Text Box 37"/>
          <p:cNvSpPr txBox="1">
            <a:spLocks noChangeArrowheads="1"/>
          </p:cNvSpPr>
          <p:nvPr/>
        </p:nvSpPr>
        <p:spPr bwMode="auto">
          <a:xfrm>
            <a:off x="376238" y="6040438"/>
            <a:ext cx="615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buk </a:t>
            </a:r>
          </a:p>
        </p:txBody>
      </p:sp>
      <p:sp>
        <p:nvSpPr>
          <p:cNvPr id="28698" name="Text Box 38"/>
          <p:cNvSpPr txBox="1">
            <a:spLocks noChangeArrowheads="1"/>
          </p:cNvSpPr>
          <p:nvPr/>
        </p:nvSpPr>
        <p:spPr bwMode="auto">
          <a:xfrm>
            <a:off x="6300788" y="5576888"/>
            <a:ext cx="23034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borůvka</a:t>
            </a:r>
          </a:p>
        </p:txBody>
      </p:sp>
      <p:sp>
        <p:nvSpPr>
          <p:cNvPr id="28699" name="Text Box 39"/>
          <p:cNvSpPr txBox="1">
            <a:spLocks noChangeArrowheads="1"/>
          </p:cNvSpPr>
          <p:nvPr/>
        </p:nvSpPr>
        <p:spPr bwMode="auto">
          <a:xfrm>
            <a:off x="3111500" y="5824538"/>
            <a:ext cx="641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liška</a:t>
            </a:r>
          </a:p>
        </p:txBody>
      </p:sp>
      <p:sp>
        <p:nvSpPr>
          <p:cNvPr id="28700" name="Text Box 40"/>
          <p:cNvSpPr txBox="1">
            <a:spLocks noChangeArrowheads="1"/>
          </p:cNvSpPr>
          <p:nvPr/>
        </p:nvSpPr>
        <p:spPr bwMode="auto">
          <a:xfrm>
            <a:off x="3759200" y="4529138"/>
            <a:ext cx="984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veverka</a:t>
            </a:r>
          </a:p>
        </p:txBody>
      </p:sp>
      <p:sp>
        <p:nvSpPr>
          <p:cNvPr id="28701" name="Text Box 41"/>
          <p:cNvSpPr txBox="1">
            <a:spLocks noChangeArrowheads="1"/>
          </p:cNvSpPr>
          <p:nvPr/>
        </p:nvSpPr>
        <p:spPr bwMode="auto">
          <a:xfrm>
            <a:off x="1527175" y="5824538"/>
            <a:ext cx="1098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lýkožrout</a:t>
            </a:r>
          </a:p>
        </p:txBody>
      </p:sp>
      <p:sp>
        <p:nvSpPr>
          <p:cNvPr id="28702" name="Text Box 42"/>
          <p:cNvSpPr txBox="1">
            <a:spLocks noChangeArrowheads="1"/>
          </p:cNvSpPr>
          <p:nvPr/>
        </p:nvSpPr>
        <p:spPr bwMode="auto">
          <a:xfrm>
            <a:off x="3975100" y="5105400"/>
            <a:ext cx="539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žito</a:t>
            </a:r>
          </a:p>
        </p:txBody>
      </p:sp>
      <p:sp>
        <p:nvSpPr>
          <p:cNvPr id="28703" name="Text Box 44"/>
          <p:cNvSpPr txBox="1">
            <a:spLocks noChangeArrowheads="1"/>
          </p:cNvSpPr>
          <p:nvPr/>
        </p:nvSpPr>
        <p:spPr bwMode="auto">
          <a:xfrm>
            <a:off x="7524750" y="5392738"/>
            <a:ext cx="863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štika</a:t>
            </a:r>
          </a:p>
        </p:txBody>
      </p:sp>
      <p:sp>
        <p:nvSpPr>
          <p:cNvPr id="28704" name="Text Box 45"/>
          <p:cNvSpPr txBox="1">
            <a:spLocks noChangeArrowheads="1"/>
          </p:cNvSpPr>
          <p:nvPr/>
        </p:nvSpPr>
        <p:spPr bwMode="auto">
          <a:xfrm>
            <a:off x="808038" y="5392738"/>
            <a:ext cx="857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tulipán</a:t>
            </a:r>
          </a:p>
        </p:txBody>
      </p:sp>
      <p:sp>
        <p:nvSpPr>
          <p:cNvPr id="28705" name="Text Box 46"/>
          <p:cNvSpPr txBox="1">
            <a:spLocks noChangeArrowheads="1"/>
          </p:cNvSpPr>
          <p:nvPr/>
        </p:nvSpPr>
        <p:spPr bwMode="auto">
          <a:xfrm>
            <a:off x="5056188" y="5248275"/>
            <a:ext cx="1339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pampeliška</a:t>
            </a:r>
          </a:p>
        </p:txBody>
      </p:sp>
      <p:sp>
        <p:nvSpPr>
          <p:cNvPr id="28706" name="Text Box 47"/>
          <p:cNvSpPr txBox="1">
            <a:spLocks noChangeArrowheads="1"/>
          </p:cNvSpPr>
          <p:nvPr/>
        </p:nvSpPr>
        <p:spPr bwMode="auto">
          <a:xfrm>
            <a:off x="1023938" y="6113463"/>
            <a:ext cx="7489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>
                <a:solidFill>
                  <a:srgbClr val="FF0000"/>
                </a:solidFill>
              </a:rPr>
              <a:t>Do kterých přírodních společenstev patří ostatní rostliny a živočichové?</a:t>
            </a:r>
          </a:p>
        </p:txBody>
      </p:sp>
      <p:sp>
        <p:nvSpPr>
          <p:cNvPr id="28707" name="Text Box 52"/>
          <p:cNvSpPr txBox="1">
            <a:spLocks noChangeArrowheads="1"/>
          </p:cNvSpPr>
          <p:nvPr/>
        </p:nvSpPr>
        <p:spPr bwMode="auto">
          <a:xfrm>
            <a:off x="3503613" y="3187700"/>
            <a:ext cx="214788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990000"/>
                </a:solidFill>
              </a:rPr>
              <a:t>L E 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Oval 28"/>
          <p:cNvSpPr>
            <a:spLocks noChangeArrowheads="1"/>
          </p:cNvSpPr>
          <p:nvPr/>
        </p:nvSpPr>
        <p:spPr bwMode="auto">
          <a:xfrm>
            <a:off x="2555875" y="1798638"/>
            <a:ext cx="3889375" cy="273685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6000" b="1">
                <a:solidFill>
                  <a:srgbClr val="CC6600"/>
                </a:solidFill>
              </a:rPr>
              <a:t>POLE</a:t>
            </a:r>
          </a:p>
        </p:txBody>
      </p:sp>
      <p:pic>
        <p:nvPicPr>
          <p:cNvPr id="6182" name="Picture 38" descr="C:\Documents and Settings\Standard\Plocha\Pole řepk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67744" y="1757590"/>
            <a:ext cx="4284662" cy="2764008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sp>
        <p:nvSpPr>
          <p:cNvPr id="29699" name="Text Box 4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mtClean="0"/>
              <a:t>         </a:t>
            </a:r>
          </a:p>
        </p:txBody>
      </p:sp>
      <p:sp>
        <p:nvSpPr>
          <p:cNvPr id="29700" name="Rectangle 27"/>
          <p:cNvSpPr>
            <a:spLocks noChangeArrowheads="1"/>
          </p:cNvSpPr>
          <p:nvPr/>
        </p:nvSpPr>
        <p:spPr bwMode="auto">
          <a:xfrm>
            <a:off x="457200" y="274638"/>
            <a:ext cx="81470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 b="1">
                <a:solidFill>
                  <a:schemeClr val="folHlink"/>
                </a:solidFill>
              </a:rPr>
              <a:t>Přírodní společenstva</a:t>
            </a:r>
          </a:p>
        </p:txBody>
      </p:sp>
      <p:sp>
        <p:nvSpPr>
          <p:cNvPr id="29701" name="Line 29"/>
          <p:cNvSpPr>
            <a:spLocks noChangeShapeType="1"/>
          </p:cNvSpPr>
          <p:nvPr/>
        </p:nvSpPr>
        <p:spPr bwMode="auto">
          <a:xfrm flipH="1">
            <a:off x="2051050" y="4246563"/>
            <a:ext cx="1296988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02" name="Line 30"/>
          <p:cNvSpPr>
            <a:spLocks noChangeShapeType="1"/>
          </p:cNvSpPr>
          <p:nvPr/>
        </p:nvSpPr>
        <p:spPr bwMode="auto">
          <a:xfrm>
            <a:off x="5795963" y="4246563"/>
            <a:ext cx="1223962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03" name="Line 31"/>
          <p:cNvSpPr>
            <a:spLocks noChangeShapeType="1"/>
          </p:cNvSpPr>
          <p:nvPr/>
        </p:nvSpPr>
        <p:spPr bwMode="auto">
          <a:xfrm flipV="1">
            <a:off x="6011863" y="2014538"/>
            <a:ext cx="1081087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04" name="Line 32"/>
          <p:cNvSpPr>
            <a:spLocks noChangeShapeType="1"/>
          </p:cNvSpPr>
          <p:nvPr/>
        </p:nvSpPr>
        <p:spPr bwMode="auto">
          <a:xfrm flipH="1" flipV="1">
            <a:off x="1979613" y="2806700"/>
            <a:ext cx="5762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05" name="Line 33"/>
          <p:cNvSpPr>
            <a:spLocks noChangeShapeType="1"/>
          </p:cNvSpPr>
          <p:nvPr/>
        </p:nvSpPr>
        <p:spPr bwMode="auto">
          <a:xfrm flipH="1" flipV="1">
            <a:off x="2051050" y="1941513"/>
            <a:ext cx="1008063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06" name="Line 34"/>
          <p:cNvSpPr>
            <a:spLocks noChangeShapeType="1"/>
          </p:cNvSpPr>
          <p:nvPr/>
        </p:nvSpPr>
        <p:spPr bwMode="auto">
          <a:xfrm>
            <a:off x="6443663" y="3382963"/>
            <a:ext cx="792162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07" name="Line 35"/>
          <p:cNvSpPr>
            <a:spLocks noChangeShapeType="1"/>
          </p:cNvSpPr>
          <p:nvPr/>
        </p:nvSpPr>
        <p:spPr bwMode="auto">
          <a:xfrm flipH="1">
            <a:off x="1979613" y="3454400"/>
            <a:ext cx="576262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08" name="Text Box 36"/>
          <p:cNvSpPr txBox="1">
            <a:spLocks noChangeArrowheads="1"/>
          </p:cNvSpPr>
          <p:nvPr/>
        </p:nvSpPr>
        <p:spPr bwMode="auto">
          <a:xfrm>
            <a:off x="0" y="1725613"/>
            <a:ext cx="27717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      ---------------------</a:t>
            </a:r>
          </a:p>
        </p:txBody>
      </p:sp>
      <p:sp>
        <p:nvSpPr>
          <p:cNvPr id="29709" name="Text Box 37"/>
          <p:cNvSpPr txBox="1">
            <a:spLocks noChangeArrowheads="1"/>
          </p:cNvSpPr>
          <p:nvPr/>
        </p:nvSpPr>
        <p:spPr bwMode="auto">
          <a:xfrm>
            <a:off x="447675" y="260985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9710" name="Text Box 38"/>
          <p:cNvSpPr txBox="1">
            <a:spLocks noChangeArrowheads="1"/>
          </p:cNvSpPr>
          <p:nvPr/>
        </p:nvSpPr>
        <p:spPr bwMode="auto">
          <a:xfrm>
            <a:off x="323850" y="3525838"/>
            <a:ext cx="186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----------------------</a:t>
            </a:r>
          </a:p>
        </p:txBody>
      </p:sp>
      <p:sp>
        <p:nvSpPr>
          <p:cNvPr id="29711" name="Text Box 39"/>
          <p:cNvSpPr txBox="1">
            <a:spLocks noChangeArrowheads="1"/>
          </p:cNvSpPr>
          <p:nvPr/>
        </p:nvSpPr>
        <p:spPr bwMode="auto">
          <a:xfrm>
            <a:off x="6927850" y="1817688"/>
            <a:ext cx="1784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</a:t>
            </a:r>
          </a:p>
        </p:txBody>
      </p:sp>
      <p:sp>
        <p:nvSpPr>
          <p:cNvPr id="29712" name="Text Box 40"/>
          <p:cNvSpPr txBox="1">
            <a:spLocks noChangeArrowheads="1"/>
          </p:cNvSpPr>
          <p:nvPr/>
        </p:nvSpPr>
        <p:spPr bwMode="auto">
          <a:xfrm>
            <a:off x="7143750" y="3690938"/>
            <a:ext cx="1631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</a:t>
            </a:r>
          </a:p>
        </p:txBody>
      </p:sp>
      <p:sp>
        <p:nvSpPr>
          <p:cNvPr id="29713" name="Text Box 41"/>
          <p:cNvSpPr txBox="1">
            <a:spLocks noChangeArrowheads="1"/>
          </p:cNvSpPr>
          <p:nvPr/>
        </p:nvSpPr>
        <p:spPr bwMode="auto">
          <a:xfrm>
            <a:off x="447675" y="5057775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9714" name="Line 42"/>
          <p:cNvSpPr>
            <a:spLocks noChangeShapeType="1"/>
          </p:cNvSpPr>
          <p:nvPr/>
        </p:nvSpPr>
        <p:spPr bwMode="auto">
          <a:xfrm flipV="1">
            <a:off x="6443663" y="2662238"/>
            <a:ext cx="6492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715" name="Text Box 43"/>
          <p:cNvSpPr txBox="1">
            <a:spLocks noChangeArrowheads="1"/>
          </p:cNvSpPr>
          <p:nvPr/>
        </p:nvSpPr>
        <p:spPr bwMode="auto">
          <a:xfrm>
            <a:off x="7000875" y="2465388"/>
            <a:ext cx="170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9716" name="Text Box 44"/>
          <p:cNvSpPr txBox="1">
            <a:spLocks noChangeArrowheads="1"/>
          </p:cNvSpPr>
          <p:nvPr/>
        </p:nvSpPr>
        <p:spPr bwMode="auto">
          <a:xfrm>
            <a:off x="7000875" y="491490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29717" name="Text Box 45"/>
          <p:cNvSpPr txBox="1">
            <a:spLocks noChangeArrowheads="1"/>
          </p:cNvSpPr>
          <p:nvPr/>
        </p:nvSpPr>
        <p:spPr bwMode="auto">
          <a:xfrm>
            <a:off x="179388" y="1023938"/>
            <a:ext cx="92884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Z nabídky pod obrázkem vyberte, co patří do společenstva pole a přetáhněte na řádek</a:t>
            </a:r>
            <a:r>
              <a:rPr lang="cs-CZ"/>
              <a:t>.</a:t>
            </a:r>
          </a:p>
        </p:txBody>
      </p:sp>
      <p:sp>
        <p:nvSpPr>
          <p:cNvPr id="29718" name="Text Box 46"/>
          <p:cNvSpPr txBox="1">
            <a:spLocks noChangeArrowheads="1"/>
          </p:cNvSpPr>
          <p:nvPr/>
        </p:nvSpPr>
        <p:spPr bwMode="auto">
          <a:xfrm>
            <a:off x="1023938" y="6138863"/>
            <a:ext cx="738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solidFill>
                  <a:srgbClr val="FF0000"/>
                </a:solidFill>
              </a:rPr>
              <a:t>Do kterých přírodních společenstev patří ostatní rostliny a živočichové?</a:t>
            </a:r>
          </a:p>
        </p:txBody>
      </p:sp>
      <p:sp>
        <p:nvSpPr>
          <p:cNvPr id="29719" name="Text Box 47"/>
          <p:cNvSpPr txBox="1">
            <a:spLocks noChangeArrowheads="1"/>
          </p:cNvSpPr>
          <p:nvPr/>
        </p:nvSpPr>
        <p:spPr bwMode="auto">
          <a:xfrm>
            <a:off x="2895600" y="5464175"/>
            <a:ext cx="1014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chrpa</a:t>
            </a:r>
          </a:p>
        </p:txBody>
      </p:sp>
      <p:sp>
        <p:nvSpPr>
          <p:cNvPr id="29720" name="Text Box 48"/>
          <p:cNvSpPr txBox="1">
            <a:spLocks noChangeArrowheads="1"/>
          </p:cNvSpPr>
          <p:nvPr/>
        </p:nvSpPr>
        <p:spPr bwMode="auto">
          <a:xfrm>
            <a:off x="4984750" y="4672013"/>
            <a:ext cx="1438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kukuřice</a:t>
            </a:r>
          </a:p>
        </p:txBody>
      </p:sp>
      <p:sp>
        <p:nvSpPr>
          <p:cNvPr id="29721" name="Text Box 49"/>
          <p:cNvSpPr txBox="1">
            <a:spLocks noChangeArrowheads="1"/>
          </p:cNvSpPr>
          <p:nvPr/>
        </p:nvSpPr>
        <p:spPr bwMode="auto">
          <a:xfrm>
            <a:off x="879475" y="5464175"/>
            <a:ext cx="13192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pšenice</a:t>
            </a:r>
          </a:p>
        </p:txBody>
      </p:sp>
      <p:sp>
        <p:nvSpPr>
          <p:cNvPr id="29722" name="Text Box 50"/>
          <p:cNvSpPr txBox="1">
            <a:spLocks noChangeArrowheads="1"/>
          </p:cNvSpPr>
          <p:nvPr/>
        </p:nvSpPr>
        <p:spPr bwMode="auto">
          <a:xfrm>
            <a:off x="5364163" y="5248275"/>
            <a:ext cx="440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mandelinka bramborová</a:t>
            </a:r>
          </a:p>
        </p:txBody>
      </p:sp>
      <p:sp>
        <p:nvSpPr>
          <p:cNvPr id="29723" name="Text Box 51"/>
          <p:cNvSpPr txBox="1">
            <a:spLocks noChangeArrowheads="1"/>
          </p:cNvSpPr>
          <p:nvPr/>
        </p:nvSpPr>
        <p:spPr bwMode="auto">
          <a:xfrm>
            <a:off x="7575550" y="5464175"/>
            <a:ext cx="14906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mák setý</a:t>
            </a:r>
          </a:p>
        </p:txBody>
      </p:sp>
      <p:sp>
        <p:nvSpPr>
          <p:cNvPr id="29724" name="Text Box 52"/>
          <p:cNvSpPr txBox="1">
            <a:spLocks noChangeArrowheads="1"/>
          </p:cNvSpPr>
          <p:nvPr/>
        </p:nvSpPr>
        <p:spPr bwMode="auto">
          <a:xfrm>
            <a:off x="3184525" y="4383088"/>
            <a:ext cx="708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žito</a:t>
            </a:r>
          </a:p>
        </p:txBody>
      </p:sp>
      <p:sp>
        <p:nvSpPr>
          <p:cNvPr id="29725" name="Text Box 54"/>
          <p:cNvSpPr txBox="1">
            <a:spLocks noChangeArrowheads="1"/>
          </p:cNvSpPr>
          <p:nvPr/>
        </p:nvSpPr>
        <p:spPr bwMode="auto">
          <a:xfrm>
            <a:off x="4048125" y="5608638"/>
            <a:ext cx="1758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slunečnice</a:t>
            </a:r>
          </a:p>
        </p:txBody>
      </p:sp>
      <p:sp>
        <p:nvSpPr>
          <p:cNvPr id="29726" name="Text Box 55"/>
          <p:cNvSpPr txBox="1">
            <a:spLocks noChangeArrowheads="1"/>
          </p:cNvSpPr>
          <p:nvPr/>
        </p:nvSpPr>
        <p:spPr bwMode="auto">
          <a:xfrm>
            <a:off x="3687763" y="4672013"/>
            <a:ext cx="879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oves</a:t>
            </a:r>
          </a:p>
        </p:txBody>
      </p:sp>
      <p:sp>
        <p:nvSpPr>
          <p:cNvPr id="29727" name="Text Box 56"/>
          <p:cNvSpPr txBox="1">
            <a:spLocks noChangeArrowheads="1"/>
          </p:cNvSpPr>
          <p:nvPr/>
        </p:nvSpPr>
        <p:spPr bwMode="auto">
          <a:xfrm>
            <a:off x="2392363" y="4887913"/>
            <a:ext cx="1389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sasanka</a:t>
            </a:r>
          </a:p>
        </p:txBody>
      </p:sp>
      <p:sp>
        <p:nvSpPr>
          <p:cNvPr id="29728" name="Text Box 57"/>
          <p:cNvSpPr txBox="1">
            <a:spLocks noChangeArrowheads="1"/>
          </p:cNvSpPr>
          <p:nvPr/>
        </p:nvSpPr>
        <p:spPr bwMode="auto">
          <a:xfrm>
            <a:off x="4624388" y="5103813"/>
            <a:ext cx="8112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růže</a:t>
            </a:r>
          </a:p>
        </p:txBody>
      </p:sp>
      <p:sp>
        <p:nvSpPr>
          <p:cNvPr id="29729" name="Text Box 58"/>
          <p:cNvSpPr txBox="1">
            <a:spLocks noChangeArrowheads="1"/>
          </p:cNvSpPr>
          <p:nvPr/>
        </p:nvSpPr>
        <p:spPr bwMode="auto">
          <a:xfrm>
            <a:off x="5848350" y="5608638"/>
            <a:ext cx="1095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 holub</a:t>
            </a:r>
          </a:p>
        </p:txBody>
      </p:sp>
      <p:sp>
        <p:nvSpPr>
          <p:cNvPr id="29730" name="Text Box 59"/>
          <p:cNvSpPr txBox="1">
            <a:spLocks noChangeArrowheads="1"/>
          </p:cNvSpPr>
          <p:nvPr/>
        </p:nvSpPr>
        <p:spPr bwMode="auto">
          <a:xfrm>
            <a:off x="4264025" y="4383088"/>
            <a:ext cx="6429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rak</a:t>
            </a:r>
          </a:p>
        </p:txBody>
      </p:sp>
      <p:sp>
        <p:nvSpPr>
          <p:cNvPr id="29731" name="Text Box 60"/>
          <p:cNvSpPr txBox="1">
            <a:spLocks noChangeArrowheads="1"/>
          </p:cNvSpPr>
          <p:nvPr/>
        </p:nvSpPr>
        <p:spPr bwMode="auto">
          <a:xfrm>
            <a:off x="1816100" y="5680075"/>
            <a:ext cx="91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astra</a:t>
            </a:r>
          </a:p>
        </p:txBody>
      </p:sp>
      <p:sp>
        <p:nvSpPr>
          <p:cNvPr id="29732" name="Text Box 61"/>
          <p:cNvSpPr txBox="1">
            <a:spLocks noChangeArrowheads="1"/>
          </p:cNvSpPr>
          <p:nvPr/>
        </p:nvSpPr>
        <p:spPr bwMode="auto">
          <a:xfrm>
            <a:off x="6711950" y="5824538"/>
            <a:ext cx="1438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rosnička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84525" y="2662238"/>
            <a:ext cx="2173288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 O L 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46" descr="lou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484438" y="1557338"/>
            <a:ext cx="4067968" cy="2935935"/>
          </a:xfrm>
          <a:prstGeom prst="ellipse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</p:pic>
      <p:sp>
        <p:nvSpPr>
          <p:cNvPr id="30722" name="Rectangle 8"/>
          <p:cNvSpPr>
            <a:spLocks noChangeArrowheads="1"/>
          </p:cNvSpPr>
          <p:nvPr/>
        </p:nvSpPr>
        <p:spPr bwMode="auto">
          <a:xfrm>
            <a:off x="457200" y="274638"/>
            <a:ext cx="81470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 b="1">
                <a:solidFill>
                  <a:schemeClr val="folHlink"/>
                </a:solidFill>
              </a:rPr>
              <a:t>Přírodní společenstva</a:t>
            </a:r>
          </a:p>
        </p:txBody>
      </p:sp>
      <p:sp>
        <p:nvSpPr>
          <p:cNvPr id="30723" name="Line 10"/>
          <p:cNvSpPr>
            <a:spLocks noChangeShapeType="1"/>
          </p:cNvSpPr>
          <p:nvPr/>
        </p:nvSpPr>
        <p:spPr bwMode="auto">
          <a:xfrm flipH="1">
            <a:off x="2051050" y="4246563"/>
            <a:ext cx="1296988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4" name="Line 11"/>
          <p:cNvSpPr>
            <a:spLocks noChangeShapeType="1"/>
          </p:cNvSpPr>
          <p:nvPr/>
        </p:nvSpPr>
        <p:spPr bwMode="auto">
          <a:xfrm>
            <a:off x="5795963" y="4246563"/>
            <a:ext cx="1296987" cy="838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5" name="Line 12"/>
          <p:cNvSpPr>
            <a:spLocks noChangeShapeType="1"/>
          </p:cNvSpPr>
          <p:nvPr/>
        </p:nvSpPr>
        <p:spPr bwMode="auto">
          <a:xfrm flipV="1">
            <a:off x="6011863" y="2014538"/>
            <a:ext cx="1081087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6" name="Line 13"/>
          <p:cNvSpPr>
            <a:spLocks noChangeShapeType="1"/>
          </p:cNvSpPr>
          <p:nvPr/>
        </p:nvSpPr>
        <p:spPr bwMode="auto">
          <a:xfrm flipH="1" flipV="1">
            <a:off x="1979613" y="2806700"/>
            <a:ext cx="5762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7" name="Line 14"/>
          <p:cNvSpPr>
            <a:spLocks noChangeShapeType="1"/>
          </p:cNvSpPr>
          <p:nvPr/>
        </p:nvSpPr>
        <p:spPr bwMode="auto">
          <a:xfrm flipH="1" flipV="1">
            <a:off x="2051050" y="1941513"/>
            <a:ext cx="1008063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8" name="Line 15"/>
          <p:cNvSpPr>
            <a:spLocks noChangeShapeType="1"/>
          </p:cNvSpPr>
          <p:nvPr/>
        </p:nvSpPr>
        <p:spPr bwMode="auto">
          <a:xfrm>
            <a:off x="6443663" y="3382963"/>
            <a:ext cx="792162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9" name="Line 16"/>
          <p:cNvSpPr>
            <a:spLocks noChangeShapeType="1"/>
          </p:cNvSpPr>
          <p:nvPr/>
        </p:nvSpPr>
        <p:spPr bwMode="auto">
          <a:xfrm flipH="1">
            <a:off x="1979613" y="3454400"/>
            <a:ext cx="576262" cy="2619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30" name="Text Box 17"/>
          <p:cNvSpPr txBox="1">
            <a:spLocks noChangeArrowheads="1"/>
          </p:cNvSpPr>
          <p:nvPr/>
        </p:nvSpPr>
        <p:spPr bwMode="auto">
          <a:xfrm>
            <a:off x="0" y="1725613"/>
            <a:ext cx="27717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      ---------------------</a:t>
            </a:r>
          </a:p>
        </p:txBody>
      </p:sp>
      <p:sp>
        <p:nvSpPr>
          <p:cNvPr id="30731" name="Text Box 18"/>
          <p:cNvSpPr txBox="1">
            <a:spLocks noChangeArrowheads="1"/>
          </p:cNvSpPr>
          <p:nvPr/>
        </p:nvSpPr>
        <p:spPr bwMode="auto">
          <a:xfrm>
            <a:off x="447675" y="260985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0732" name="Text Box 19"/>
          <p:cNvSpPr txBox="1">
            <a:spLocks noChangeArrowheads="1"/>
          </p:cNvSpPr>
          <p:nvPr/>
        </p:nvSpPr>
        <p:spPr bwMode="auto">
          <a:xfrm>
            <a:off x="323850" y="3525838"/>
            <a:ext cx="186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----------------------</a:t>
            </a:r>
          </a:p>
        </p:txBody>
      </p:sp>
      <p:sp>
        <p:nvSpPr>
          <p:cNvPr id="30733" name="Text Box 20"/>
          <p:cNvSpPr txBox="1">
            <a:spLocks noChangeArrowheads="1"/>
          </p:cNvSpPr>
          <p:nvPr/>
        </p:nvSpPr>
        <p:spPr bwMode="auto">
          <a:xfrm>
            <a:off x="6927850" y="1817688"/>
            <a:ext cx="1784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</a:t>
            </a:r>
          </a:p>
        </p:txBody>
      </p:sp>
      <p:sp>
        <p:nvSpPr>
          <p:cNvPr id="30734" name="Text Box 21"/>
          <p:cNvSpPr txBox="1">
            <a:spLocks noChangeArrowheads="1"/>
          </p:cNvSpPr>
          <p:nvPr/>
        </p:nvSpPr>
        <p:spPr bwMode="auto">
          <a:xfrm>
            <a:off x="7143750" y="3690938"/>
            <a:ext cx="1631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</a:t>
            </a:r>
          </a:p>
        </p:txBody>
      </p:sp>
      <p:sp>
        <p:nvSpPr>
          <p:cNvPr id="30735" name="Text Box 22"/>
          <p:cNvSpPr txBox="1">
            <a:spLocks noChangeArrowheads="1"/>
          </p:cNvSpPr>
          <p:nvPr/>
        </p:nvSpPr>
        <p:spPr bwMode="auto">
          <a:xfrm>
            <a:off x="447675" y="5057775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0736" name="Line 23"/>
          <p:cNvSpPr>
            <a:spLocks noChangeShapeType="1"/>
          </p:cNvSpPr>
          <p:nvPr/>
        </p:nvSpPr>
        <p:spPr bwMode="auto">
          <a:xfrm flipV="1">
            <a:off x="6443663" y="2662238"/>
            <a:ext cx="6492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37" name="Text Box 24"/>
          <p:cNvSpPr txBox="1">
            <a:spLocks noChangeArrowheads="1"/>
          </p:cNvSpPr>
          <p:nvPr/>
        </p:nvSpPr>
        <p:spPr bwMode="auto">
          <a:xfrm>
            <a:off x="7000875" y="2465388"/>
            <a:ext cx="170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0738" name="Text Box 25"/>
          <p:cNvSpPr txBox="1">
            <a:spLocks noChangeArrowheads="1"/>
          </p:cNvSpPr>
          <p:nvPr/>
        </p:nvSpPr>
        <p:spPr bwMode="auto">
          <a:xfrm>
            <a:off x="7000875" y="491490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0739" name="Text Box 26"/>
          <p:cNvSpPr txBox="1">
            <a:spLocks noChangeArrowheads="1"/>
          </p:cNvSpPr>
          <p:nvPr/>
        </p:nvSpPr>
        <p:spPr bwMode="auto">
          <a:xfrm>
            <a:off x="950913" y="1000125"/>
            <a:ext cx="803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1">
                <a:solidFill>
                  <a:srgbClr val="FF0000"/>
                </a:solidFill>
              </a:rPr>
              <a:t>Z nabídky pod obrázkem vyberte, co patří do lesa a přetáhněte na řádek.</a:t>
            </a:r>
          </a:p>
        </p:txBody>
      </p:sp>
      <p:sp>
        <p:nvSpPr>
          <p:cNvPr id="30740" name="Text Box 27"/>
          <p:cNvSpPr txBox="1">
            <a:spLocks noChangeArrowheads="1"/>
          </p:cNvSpPr>
          <p:nvPr/>
        </p:nvSpPr>
        <p:spPr bwMode="auto">
          <a:xfrm>
            <a:off x="1023938" y="6138863"/>
            <a:ext cx="738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solidFill>
                  <a:srgbClr val="FF0000"/>
                </a:solidFill>
              </a:rPr>
              <a:t>Do kterých přírodních společenstev patří ostatní rostliny a živočichové?</a:t>
            </a:r>
          </a:p>
        </p:txBody>
      </p:sp>
      <p:sp>
        <p:nvSpPr>
          <p:cNvPr id="30741" name="Text Box 29"/>
          <p:cNvSpPr txBox="1">
            <a:spLocks noChangeArrowheads="1"/>
          </p:cNvSpPr>
          <p:nvPr/>
        </p:nvSpPr>
        <p:spPr bwMode="auto">
          <a:xfrm>
            <a:off x="2679700" y="5103813"/>
            <a:ext cx="1217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zvonek</a:t>
            </a:r>
          </a:p>
        </p:txBody>
      </p:sp>
      <p:sp>
        <p:nvSpPr>
          <p:cNvPr id="30742" name="Text Box 30"/>
          <p:cNvSpPr txBox="1">
            <a:spLocks noChangeArrowheads="1"/>
          </p:cNvSpPr>
          <p:nvPr/>
        </p:nvSpPr>
        <p:spPr bwMode="auto">
          <a:xfrm>
            <a:off x="5056188" y="5464175"/>
            <a:ext cx="1420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babočka</a:t>
            </a:r>
          </a:p>
        </p:txBody>
      </p:sp>
      <p:sp>
        <p:nvSpPr>
          <p:cNvPr id="30743" name="Text Box 31"/>
          <p:cNvSpPr txBox="1">
            <a:spLocks noChangeArrowheads="1"/>
          </p:cNvSpPr>
          <p:nvPr/>
        </p:nvSpPr>
        <p:spPr bwMode="auto">
          <a:xfrm>
            <a:off x="2771775" y="4652963"/>
            <a:ext cx="1358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včela</a:t>
            </a:r>
          </a:p>
        </p:txBody>
      </p:sp>
      <p:sp>
        <p:nvSpPr>
          <p:cNvPr id="30744" name="Text Box 32"/>
          <p:cNvSpPr txBox="1">
            <a:spLocks noChangeArrowheads="1"/>
          </p:cNvSpPr>
          <p:nvPr/>
        </p:nvSpPr>
        <p:spPr bwMode="auto">
          <a:xfrm>
            <a:off x="5848350" y="4672013"/>
            <a:ext cx="1555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kopretina</a:t>
            </a:r>
          </a:p>
        </p:txBody>
      </p:sp>
      <p:sp>
        <p:nvSpPr>
          <p:cNvPr id="30745" name="Text Box 33"/>
          <p:cNvSpPr txBox="1">
            <a:spLocks noChangeArrowheads="1"/>
          </p:cNvSpPr>
          <p:nvPr/>
        </p:nvSpPr>
        <p:spPr bwMode="auto">
          <a:xfrm>
            <a:off x="3616325" y="5392738"/>
            <a:ext cx="11096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šťovík</a:t>
            </a:r>
          </a:p>
        </p:txBody>
      </p:sp>
      <p:sp>
        <p:nvSpPr>
          <p:cNvPr id="30746" name="Text Box 34"/>
          <p:cNvSpPr txBox="1">
            <a:spLocks noChangeArrowheads="1"/>
          </p:cNvSpPr>
          <p:nvPr/>
        </p:nvSpPr>
        <p:spPr bwMode="auto">
          <a:xfrm>
            <a:off x="4624388" y="4600575"/>
            <a:ext cx="1219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čmelák</a:t>
            </a:r>
          </a:p>
        </p:txBody>
      </p:sp>
      <p:sp>
        <p:nvSpPr>
          <p:cNvPr id="30747" name="Text Box 35"/>
          <p:cNvSpPr txBox="1">
            <a:spLocks noChangeArrowheads="1"/>
          </p:cNvSpPr>
          <p:nvPr/>
        </p:nvSpPr>
        <p:spPr bwMode="auto">
          <a:xfrm>
            <a:off x="735013" y="5535613"/>
            <a:ext cx="828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srha</a:t>
            </a:r>
          </a:p>
        </p:txBody>
      </p:sp>
      <p:sp>
        <p:nvSpPr>
          <p:cNvPr id="30748" name="Text Box 36"/>
          <p:cNvSpPr txBox="1">
            <a:spLocks noChangeArrowheads="1"/>
          </p:cNvSpPr>
          <p:nvPr/>
        </p:nvSpPr>
        <p:spPr bwMode="auto">
          <a:xfrm>
            <a:off x="6948488" y="5805488"/>
            <a:ext cx="21605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          kobylka</a:t>
            </a:r>
          </a:p>
        </p:txBody>
      </p:sp>
      <p:sp>
        <p:nvSpPr>
          <p:cNvPr id="30749" name="Text Box 37"/>
          <p:cNvSpPr txBox="1">
            <a:spLocks noChangeArrowheads="1"/>
          </p:cNvSpPr>
          <p:nvPr/>
        </p:nvSpPr>
        <p:spPr bwMode="auto">
          <a:xfrm>
            <a:off x="2103438" y="5464175"/>
            <a:ext cx="895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kuna</a:t>
            </a:r>
          </a:p>
        </p:txBody>
      </p:sp>
      <p:sp>
        <p:nvSpPr>
          <p:cNvPr id="30750" name="Text Box 38"/>
          <p:cNvSpPr txBox="1">
            <a:spLocks noChangeArrowheads="1"/>
          </p:cNvSpPr>
          <p:nvPr/>
        </p:nvSpPr>
        <p:spPr bwMode="auto">
          <a:xfrm>
            <a:off x="7432675" y="5103813"/>
            <a:ext cx="1217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slepice</a:t>
            </a:r>
          </a:p>
        </p:txBody>
      </p:sp>
      <p:sp>
        <p:nvSpPr>
          <p:cNvPr id="30751" name="Text Box 39"/>
          <p:cNvSpPr txBox="1">
            <a:spLocks noChangeArrowheads="1"/>
          </p:cNvSpPr>
          <p:nvPr/>
        </p:nvSpPr>
        <p:spPr bwMode="auto">
          <a:xfrm>
            <a:off x="2895600" y="5680075"/>
            <a:ext cx="1336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medvěd</a:t>
            </a:r>
          </a:p>
        </p:txBody>
      </p:sp>
      <p:sp>
        <p:nvSpPr>
          <p:cNvPr id="30752" name="Text Box 40"/>
          <p:cNvSpPr txBox="1">
            <a:spLocks noChangeArrowheads="1"/>
          </p:cNvSpPr>
          <p:nvPr/>
        </p:nvSpPr>
        <p:spPr bwMode="auto">
          <a:xfrm>
            <a:off x="7092950" y="5535613"/>
            <a:ext cx="14398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rajče</a:t>
            </a:r>
          </a:p>
        </p:txBody>
      </p:sp>
      <p:sp>
        <p:nvSpPr>
          <p:cNvPr id="30753" name="Text Box 41"/>
          <p:cNvSpPr txBox="1">
            <a:spLocks noChangeArrowheads="1"/>
          </p:cNvSpPr>
          <p:nvPr/>
        </p:nvSpPr>
        <p:spPr bwMode="auto">
          <a:xfrm>
            <a:off x="1527175" y="5751513"/>
            <a:ext cx="116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vrabec</a:t>
            </a:r>
          </a:p>
        </p:txBody>
      </p:sp>
      <p:sp>
        <p:nvSpPr>
          <p:cNvPr id="30754" name="Text Box 42"/>
          <p:cNvSpPr txBox="1">
            <a:spLocks noChangeArrowheads="1"/>
          </p:cNvSpPr>
          <p:nvPr/>
        </p:nvSpPr>
        <p:spPr bwMode="auto">
          <a:xfrm>
            <a:off x="6208713" y="5824538"/>
            <a:ext cx="8112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růže</a:t>
            </a:r>
          </a:p>
        </p:txBody>
      </p:sp>
      <p:pic>
        <p:nvPicPr>
          <p:cNvPr id="30755" name="Picture 4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43425" y="3409950"/>
            <a:ext cx="57150" cy="3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6" name="Picture 4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43425" y="3409950"/>
            <a:ext cx="57150" cy="3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7" name="Picture 4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57713" y="3414713"/>
            <a:ext cx="28575" cy="2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8" name="Text Box 48"/>
          <p:cNvSpPr txBox="1">
            <a:spLocks noChangeArrowheads="1"/>
          </p:cNvSpPr>
          <p:nvPr/>
        </p:nvSpPr>
        <p:spPr bwMode="auto">
          <a:xfrm>
            <a:off x="3482975" y="3338513"/>
            <a:ext cx="2852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3300"/>
                </a:solidFill>
              </a:rPr>
              <a:t>L O U K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32" descr="P110051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973138" y="7938"/>
            <a:ext cx="13754101" cy="687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Rectangle 4"/>
          <p:cNvSpPr>
            <a:spLocks noChangeArrowheads="1"/>
          </p:cNvSpPr>
          <p:nvPr/>
        </p:nvSpPr>
        <p:spPr bwMode="auto">
          <a:xfrm>
            <a:off x="457200" y="274638"/>
            <a:ext cx="81470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 b="1">
                <a:solidFill>
                  <a:schemeClr val="folHlink"/>
                </a:solidFill>
              </a:rPr>
              <a:t>Přírodní společenstva</a:t>
            </a:r>
          </a:p>
        </p:txBody>
      </p:sp>
      <p:sp>
        <p:nvSpPr>
          <p:cNvPr id="31747" name="Oval 5"/>
          <p:cNvSpPr>
            <a:spLocks noChangeArrowheads="1"/>
          </p:cNvSpPr>
          <p:nvPr/>
        </p:nvSpPr>
        <p:spPr bwMode="auto">
          <a:xfrm>
            <a:off x="2555875" y="1798638"/>
            <a:ext cx="3889375" cy="27368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6000" b="1">
                <a:solidFill>
                  <a:srgbClr val="CC6600"/>
                </a:solidFill>
              </a:rPr>
              <a:t>RYBNÍK</a:t>
            </a:r>
          </a:p>
        </p:txBody>
      </p:sp>
      <p:sp>
        <p:nvSpPr>
          <p:cNvPr id="31748" name="Line 6"/>
          <p:cNvSpPr>
            <a:spLocks noChangeShapeType="1"/>
          </p:cNvSpPr>
          <p:nvPr/>
        </p:nvSpPr>
        <p:spPr bwMode="auto">
          <a:xfrm flipH="1">
            <a:off x="2051050" y="4246563"/>
            <a:ext cx="1296988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49" name="Line 7"/>
          <p:cNvSpPr>
            <a:spLocks noChangeShapeType="1"/>
          </p:cNvSpPr>
          <p:nvPr/>
        </p:nvSpPr>
        <p:spPr bwMode="auto">
          <a:xfrm>
            <a:off x="5795963" y="4246563"/>
            <a:ext cx="1223962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0" name="Line 8"/>
          <p:cNvSpPr>
            <a:spLocks noChangeShapeType="1"/>
          </p:cNvSpPr>
          <p:nvPr/>
        </p:nvSpPr>
        <p:spPr bwMode="auto">
          <a:xfrm flipV="1">
            <a:off x="6011863" y="2014538"/>
            <a:ext cx="1081087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1" name="Line 9"/>
          <p:cNvSpPr>
            <a:spLocks noChangeShapeType="1"/>
          </p:cNvSpPr>
          <p:nvPr/>
        </p:nvSpPr>
        <p:spPr bwMode="auto">
          <a:xfrm flipH="1" flipV="1">
            <a:off x="1979613" y="2806700"/>
            <a:ext cx="5762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2" name="Line 10"/>
          <p:cNvSpPr>
            <a:spLocks noChangeShapeType="1"/>
          </p:cNvSpPr>
          <p:nvPr/>
        </p:nvSpPr>
        <p:spPr bwMode="auto">
          <a:xfrm flipH="1" flipV="1">
            <a:off x="2051050" y="1941513"/>
            <a:ext cx="1008063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3" name="Line 11"/>
          <p:cNvSpPr>
            <a:spLocks noChangeShapeType="1"/>
          </p:cNvSpPr>
          <p:nvPr/>
        </p:nvSpPr>
        <p:spPr bwMode="auto">
          <a:xfrm>
            <a:off x="6443663" y="3382963"/>
            <a:ext cx="792162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4" name="Line 12"/>
          <p:cNvSpPr>
            <a:spLocks noChangeShapeType="1"/>
          </p:cNvSpPr>
          <p:nvPr/>
        </p:nvSpPr>
        <p:spPr bwMode="auto">
          <a:xfrm flipH="1">
            <a:off x="1979613" y="3454400"/>
            <a:ext cx="576262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5" name="Text Box 13"/>
          <p:cNvSpPr txBox="1">
            <a:spLocks noChangeArrowheads="1"/>
          </p:cNvSpPr>
          <p:nvPr/>
        </p:nvSpPr>
        <p:spPr bwMode="auto">
          <a:xfrm>
            <a:off x="0" y="1725613"/>
            <a:ext cx="27717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      ---------------------</a:t>
            </a:r>
          </a:p>
        </p:txBody>
      </p:sp>
      <p:sp>
        <p:nvSpPr>
          <p:cNvPr id="31756" name="Text Box 14"/>
          <p:cNvSpPr txBox="1">
            <a:spLocks noChangeArrowheads="1"/>
          </p:cNvSpPr>
          <p:nvPr/>
        </p:nvSpPr>
        <p:spPr bwMode="auto">
          <a:xfrm>
            <a:off x="447675" y="260985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1757" name="Text Box 15"/>
          <p:cNvSpPr txBox="1">
            <a:spLocks noChangeArrowheads="1"/>
          </p:cNvSpPr>
          <p:nvPr/>
        </p:nvSpPr>
        <p:spPr bwMode="auto">
          <a:xfrm>
            <a:off x="323850" y="3525838"/>
            <a:ext cx="1784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</a:t>
            </a:r>
          </a:p>
        </p:txBody>
      </p:sp>
      <p:sp>
        <p:nvSpPr>
          <p:cNvPr id="31758" name="Text Box 16"/>
          <p:cNvSpPr txBox="1">
            <a:spLocks noChangeArrowheads="1"/>
          </p:cNvSpPr>
          <p:nvPr/>
        </p:nvSpPr>
        <p:spPr bwMode="auto">
          <a:xfrm>
            <a:off x="6927850" y="1817688"/>
            <a:ext cx="1784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---------------------</a:t>
            </a:r>
          </a:p>
        </p:txBody>
      </p:sp>
      <p:sp>
        <p:nvSpPr>
          <p:cNvPr id="31759" name="Text Box 17"/>
          <p:cNvSpPr txBox="1">
            <a:spLocks noChangeArrowheads="1"/>
          </p:cNvSpPr>
          <p:nvPr/>
        </p:nvSpPr>
        <p:spPr bwMode="auto">
          <a:xfrm>
            <a:off x="7143750" y="3690938"/>
            <a:ext cx="1631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</a:t>
            </a:r>
          </a:p>
        </p:txBody>
      </p:sp>
      <p:sp>
        <p:nvSpPr>
          <p:cNvPr id="31760" name="Text Box 18"/>
          <p:cNvSpPr txBox="1">
            <a:spLocks noChangeArrowheads="1"/>
          </p:cNvSpPr>
          <p:nvPr/>
        </p:nvSpPr>
        <p:spPr bwMode="auto">
          <a:xfrm>
            <a:off x="447675" y="5057775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1761" name="Line 19"/>
          <p:cNvSpPr>
            <a:spLocks noChangeShapeType="1"/>
          </p:cNvSpPr>
          <p:nvPr/>
        </p:nvSpPr>
        <p:spPr bwMode="auto">
          <a:xfrm flipV="1">
            <a:off x="6443663" y="2662238"/>
            <a:ext cx="6492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62" name="Text Box 20"/>
          <p:cNvSpPr txBox="1">
            <a:spLocks noChangeArrowheads="1"/>
          </p:cNvSpPr>
          <p:nvPr/>
        </p:nvSpPr>
        <p:spPr bwMode="auto">
          <a:xfrm>
            <a:off x="7000875" y="2465388"/>
            <a:ext cx="170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1763" name="Text Box 21"/>
          <p:cNvSpPr txBox="1">
            <a:spLocks noChangeArrowheads="1"/>
          </p:cNvSpPr>
          <p:nvPr/>
        </p:nvSpPr>
        <p:spPr bwMode="auto">
          <a:xfrm>
            <a:off x="7000875" y="4914900"/>
            <a:ext cx="170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--------------------</a:t>
            </a:r>
          </a:p>
        </p:txBody>
      </p:sp>
      <p:sp>
        <p:nvSpPr>
          <p:cNvPr id="31764" name="Text Box 22"/>
          <p:cNvSpPr txBox="1">
            <a:spLocks noChangeArrowheads="1"/>
          </p:cNvSpPr>
          <p:nvPr/>
        </p:nvSpPr>
        <p:spPr bwMode="auto">
          <a:xfrm>
            <a:off x="950913" y="974725"/>
            <a:ext cx="88931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/>
              <a:t>Z nabídky pod obrázkem vyberte, co patří do lesa a přetáhněte na řádek</a:t>
            </a:r>
            <a:r>
              <a:rPr lang="cs-CZ" sz="1800"/>
              <a:t>.</a:t>
            </a:r>
          </a:p>
        </p:txBody>
      </p:sp>
      <p:sp>
        <p:nvSpPr>
          <p:cNvPr id="31765" name="Text Box 23"/>
          <p:cNvSpPr txBox="1">
            <a:spLocks noChangeArrowheads="1"/>
          </p:cNvSpPr>
          <p:nvPr/>
        </p:nvSpPr>
        <p:spPr bwMode="auto">
          <a:xfrm>
            <a:off x="1023938" y="6138863"/>
            <a:ext cx="738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solidFill>
                  <a:srgbClr val="FF0000"/>
                </a:solidFill>
              </a:rPr>
              <a:t>Do kterých přírodních společenstev patří ostatní rostliny a živočichové?</a:t>
            </a:r>
          </a:p>
        </p:txBody>
      </p:sp>
      <p:sp>
        <p:nvSpPr>
          <p:cNvPr id="31766" name="Text Box 24"/>
          <p:cNvSpPr txBox="1">
            <a:spLocks noChangeArrowheads="1"/>
          </p:cNvSpPr>
          <p:nvPr/>
        </p:nvSpPr>
        <p:spPr bwMode="auto">
          <a:xfrm>
            <a:off x="2824163" y="4600575"/>
            <a:ext cx="1133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škeble</a:t>
            </a:r>
          </a:p>
        </p:txBody>
      </p:sp>
      <p:sp>
        <p:nvSpPr>
          <p:cNvPr id="31767" name="Text Box 25"/>
          <p:cNvSpPr txBox="1">
            <a:spLocks noChangeArrowheads="1"/>
          </p:cNvSpPr>
          <p:nvPr/>
        </p:nvSpPr>
        <p:spPr bwMode="auto">
          <a:xfrm>
            <a:off x="4408488" y="5248275"/>
            <a:ext cx="1470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orobinec</a:t>
            </a:r>
          </a:p>
        </p:txBody>
      </p:sp>
      <p:sp>
        <p:nvSpPr>
          <p:cNvPr id="31768" name="Text Box 26"/>
          <p:cNvSpPr txBox="1">
            <a:spLocks noChangeArrowheads="1"/>
          </p:cNvSpPr>
          <p:nvPr/>
        </p:nvSpPr>
        <p:spPr bwMode="auto">
          <a:xfrm>
            <a:off x="7359650" y="5319713"/>
            <a:ext cx="1317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čáp bílý</a:t>
            </a:r>
          </a:p>
        </p:txBody>
      </p:sp>
      <p:sp>
        <p:nvSpPr>
          <p:cNvPr id="31769" name="Text Box 27"/>
          <p:cNvSpPr txBox="1">
            <a:spLocks noChangeArrowheads="1"/>
          </p:cNvSpPr>
          <p:nvPr/>
        </p:nvSpPr>
        <p:spPr bwMode="auto">
          <a:xfrm>
            <a:off x="2679700" y="5392738"/>
            <a:ext cx="1217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užovka</a:t>
            </a:r>
          </a:p>
        </p:txBody>
      </p:sp>
      <p:sp>
        <p:nvSpPr>
          <p:cNvPr id="31770" name="Text Box 28"/>
          <p:cNvSpPr txBox="1">
            <a:spLocks noChangeArrowheads="1"/>
          </p:cNvSpPr>
          <p:nvPr/>
        </p:nvSpPr>
        <p:spPr bwMode="auto">
          <a:xfrm>
            <a:off x="447675" y="5464175"/>
            <a:ext cx="879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štika</a:t>
            </a:r>
          </a:p>
        </p:txBody>
      </p:sp>
      <p:sp>
        <p:nvSpPr>
          <p:cNvPr id="31771" name="Text Box 29"/>
          <p:cNvSpPr txBox="1">
            <a:spLocks noChangeArrowheads="1"/>
          </p:cNvSpPr>
          <p:nvPr/>
        </p:nvSpPr>
        <p:spPr bwMode="auto">
          <a:xfrm>
            <a:off x="4984750" y="4456113"/>
            <a:ext cx="13192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kachna </a:t>
            </a:r>
          </a:p>
        </p:txBody>
      </p:sp>
      <p:sp>
        <p:nvSpPr>
          <p:cNvPr id="31772" name="Text Box 30"/>
          <p:cNvSpPr txBox="1">
            <a:spLocks noChangeArrowheads="1"/>
          </p:cNvSpPr>
          <p:nvPr/>
        </p:nvSpPr>
        <p:spPr bwMode="auto">
          <a:xfrm>
            <a:off x="5919788" y="5535613"/>
            <a:ext cx="998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rákos</a:t>
            </a:r>
          </a:p>
        </p:txBody>
      </p:sp>
      <p:sp>
        <p:nvSpPr>
          <p:cNvPr id="31773" name="Text Box 31"/>
          <p:cNvSpPr txBox="1">
            <a:spLocks noChangeArrowheads="1"/>
          </p:cNvSpPr>
          <p:nvPr/>
        </p:nvSpPr>
        <p:spPr bwMode="auto">
          <a:xfrm>
            <a:off x="4048125" y="4816475"/>
            <a:ext cx="14525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potápník</a:t>
            </a:r>
          </a:p>
        </p:txBody>
      </p:sp>
      <p:sp>
        <p:nvSpPr>
          <p:cNvPr id="31774" name="Text Box 33"/>
          <p:cNvSpPr txBox="1">
            <a:spLocks noChangeArrowheads="1"/>
          </p:cNvSpPr>
          <p:nvPr/>
        </p:nvSpPr>
        <p:spPr bwMode="auto">
          <a:xfrm>
            <a:off x="-344488" y="4287838"/>
            <a:ext cx="622301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/>
              <a:t>kos</a:t>
            </a:r>
          </a:p>
        </p:txBody>
      </p:sp>
      <p:sp>
        <p:nvSpPr>
          <p:cNvPr id="31775" name="Text Box 34"/>
          <p:cNvSpPr txBox="1">
            <a:spLocks noChangeArrowheads="1"/>
          </p:cNvSpPr>
          <p:nvPr/>
        </p:nvSpPr>
        <p:spPr bwMode="auto">
          <a:xfrm>
            <a:off x="8728075" y="5943600"/>
            <a:ext cx="8604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/>
              <a:t>žížala</a:t>
            </a:r>
          </a:p>
        </p:txBody>
      </p:sp>
      <p:sp>
        <p:nvSpPr>
          <p:cNvPr id="31776" name="Text Box 35"/>
          <p:cNvSpPr txBox="1">
            <a:spLocks noChangeArrowheads="1"/>
          </p:cNvSpPr>
          <p:nvPr/>
        </p:nvSpPr>
        <p:spPr bwMode="auto">
          <a:xfrm>
            <a:off x="3903663" y="5656263"/>
            <a:ext cx="762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/>
              <a:t>jedle</a:t>
            </a:r>
          </a:p>
        </p:txBody>
      </p:sp>
      <p:sp>
        <p:nvSpPr>
          <p:cNvPr id="31777" name="Text Box 36"/>
          <p:cNvSpPr txBox="1">
            <a:spLocks noChangeArrowheads="1"/>
          </p:cNvSpPr>
          <p:nvPr/>
        </p:nvSpPr>
        <p:spPr bwMode="auto">
          <a:xfrm>
            <a:off x="8872538" y="4287838"/>
            <a:ext cx="7762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/>
              <a:t>rajče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Znáte další přírodní společenstva?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2098675" cy="1108075"/>
          </a:xfrm>
        </p:spPr>
        <p:txBody>
          <a:bodyPr/>
          <a:lstStyle/>
          <a:p>
            <a:pPr eaLnBrk="1" hangingPunct="1"/>
            <a:r>
              <a:rPr lang="cs-CZ" b="1" smtClean="0"/>
              <a:t>OPOKT</a:t>
            </a:r>
          </a:p>
        </p:txBody>
      </p:sp>
      <p:pic>
        <p:nvPicPr>
          <p:cNvPr id="32771" name="Picture 7" descr="poto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196975"/>
            <a:ext cx="3311525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2" name="Text Box 10"/>
          <p:cNvSpPr txBox="1">
            <a:spLocks noChangeArrowheads="1"/>
          </p:cNvSpPr>
          <p:nvPr/>
        </p:nvSpPr>
        <p:spPr bwMode="auto">
          <a:xfrm>
            <a:off x="158750" y="6424613"/>
            <a:ext cx="71945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                       Pro kontrolu se podívejte pod obrázek. Ale pozor! Je to dobře?!</a:t>
            </a:r>
          </a:p>
        </p:txBody>
      </p:sp>
      <p:sp>
        <p:nvSpPr>
          <p:cNvPr id="32773" name="Text Box 12"/>
          <p:cNvSpPr txBox="1">
            <a:spLocks noChangeArrowheads="1"/>
          </p:cNvSpPr>
          <p:nvPr/>
        </p:nvSpPr>
        <p:spPr bwMode="auto">
          <a:xfrm>
            <a:off x="6135688" y="1863725"/>
            <a:ext cx="860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MOL</a:t>
            </a:r>
          </a:p>
        </p:txBody>
      </p:sp>
      <p:sp>
        <p:nvSpPr>
          <p:cNvPr id="32774" name="Text Box 13"/>
          <p:cNvSpPr txBox="1">
            <a:spLocks noChangeArrowheads="1"/>
          </p:cNvSpPr>
          <p:nvPr/>
        </p:nvSpPr>
        <p:spPr bwMode="auto">
          <a:xfrm>
            <a:off x="1671638" y="4743450"/>
            <a:ext cx="10493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KAŘE</a:t>
            </a:r>
          </a:p>
        </p:txBody>
      </p:sp>
      <p:sp>
        <p:nvSpPr>
          <p:cNvPr id="32775" name="Text Box 14"/>
          <p:cNvSpPr txBox="1">
            <a:spLocks noChangeArrowheads="1"/>
          </p:cNvSpPr>
          <p:nvPr/>
        </p:nvSpPr>
        <p:spPr bwMode="auto">
          <a:xfrm>
            <a:off x="5703888" y="4743450"/>
            <a:ext cx="10652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YHRO</a:t>
            </a:r>
          </a:p>
        </p:txBody>
      </p:sp>
      <p:pic>
        <p:nvPicPr>
          <p:cNvPr id="32776" name="Picture 8" descr="řek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860800"/>
            <a:ext cx="3311525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Picture 6" descr="lom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268413"/>
            <a:ext cx="3744912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8" name="Picture 9" descr="Hor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3933825"/>
            <a:ext cx="3673475" cy="245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15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3357563"/>
            <a:ext cx="2143125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Rectangle 17"/>
          <p:cNvSpPr>
            <a:spLocks noChangeArrowheads="1"/>
          </p:cNvSpPr>
          <p:nvPr/>
        </p:nvSpPr>
        <p:spPr bwMode="auto">
          <a:xfrm>
            <a:off x="3995738" y="4292600"/>
            <a:ext cx="158432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kaktus</a:t>
            </a:r>
          </a:p>
          <a:p>
            <a:endParaRPr lang="cs-CZ"/>
          </a:p>
          <a:p>
            <a:r>
              <a:rPr lang="cs-CZ"/>
              <a:t>´T (ť)</a:t>
            </a:r>
          </a:p>
        </p:txBody>
      </p:sp>
      <p:sp>
        <p:nvSpPr>
          <p:cNvPr id="33795" name="Text Box 20"/>
          <p:cNvSpPr txBox="1">
            <a:spLocks noChangeArrowheads="1"/>
          </p:cNvSpPr>
          <p:nvPr/>
        </p:nvSpPr>
        <p:spPr bwMode="auto">
          <a:xfrm>
            <a:off x="5127625" y="1816100"/>
            <a:ext cx="18303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velbloud dvouhrbý</a:t>
            </a:r>
          </a:p>
          <a:p>
            <a:r>
              <a:rPr lang="cs-CZ" sz="2400" b="1"/>
              <a:t>Š</a:t>
            </a:r>
          </a:p>
        </p:txBody>
      </p:sp>
      <p:sp>
        <p:nvSpPr>
          <p:cNvPr id="33796" name="Text Box 19"/>
          <p:cNvSpPr txBox="1">
            <a:spLocks noChangeArrowheads="1"/>
          </p:cNvSpPr>
          <p:nvPr/>
        </p:nvSpPr>
        <p:spPr bwMode="auto">
          <a:xfrm>
            <a:off x="2124075" y="1816100"/>
            <a:ext cx="22161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písečné přesypy-</a:t>
            </a:r>
          </a:p>
          <a:p>
            <a:r>
              <a:rPr lang="cs-CZ"/>
              <a:t>duny           </a:t>
            </a:r>
            <a:r>
              <a:rPr lang="cs-CZ" sz="2400" b="1"/>
              <a:t>O</a:t>
            </a:r>
            <a:r>
              <a:rPr lang="cs-CZ"/>
              <a:t>    </a:t>
            </a:r>
          </a:p>
        </p:txBody>
      </p:sp>
      <p:sp>
        <p:nvSpPr>
          <p:cNvPr id="33797" name="Rectangle 4"/>
          <p:cNvSpPr>
            <a:spLocks noGrp="1" noChangeArrowheads="1"/>
          </p:cNvSpPr>
          <p:nvPr>
            <p:ph type="title"/>
          </p:nvPr>
        </p:nvSpPr>
        <p:spPr>
          <a:xfrm>
            <a:off x="1547813" y="274638"/>
            <a:ext cx="7138987" cy="1143000"/>
          </a:xfrm>
        </p:spPr>
        <p:txBody>
          <a:bodyPr/>
          <a:lstStyle/>
          <a:p>
            <a:pPr eaLnBrk="1" hangingPunct="1"/>
            <a:r>
              <a:rPr lang="cs-CZ" sz="2400" smtClean="0"/>
              <a:t>Na Zemi jsou různé podmínky pro život rostlin a živočichů</a:t>
            </a:r>
          </a:p>
        </p:txBody>
      </p:sp>
      <p:pic>
        <p:nvPicPr>
          <p:cNvPr id="33798" name="Picture 5" descr="MM900234689[1]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76250"/>
            <a:ext cx="12573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Picture 7" descr="220px-Desert_-_Inner_Mongolia_edit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92275" y="1557338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0" name="Picture 11" descr="220px-Chameau_de_bactriane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32363" y="1268413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1" name="Picture 13" descr="Opuncie">
            <a:hlinkClick r:id="rId9" tooltip="Opuncie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987675" y="3933825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02" name="Text Box 16"/>
          <p:cNvSpPr txBox="1">
            <a:spLocks noChangeArrowheads="1"/>
          </p:cNvSpPr>
          <p:nvPr/>
        </p:nvSpPr>
        <p:spPr bwMode="auto">
          <a:xfrm>
            <a:off x="250825" y="5921375"/>
            <a:ext cx="569118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Obrázky zastupují přírodní společenstvo:……………………</a:t>
            </a:r>
          </a:p>
          <a:p>
            <a:r>
              <a:rPr lang="cs-CZ"/>
              <a:t>Nápověda: pod každým obrázkem je ukryto jedno velké písmeno, složte z nich slovo</a:t>
            </a:r>
          </a:p>
        </p:txBody>
      </p:sp>
      <p:sp>
        <p:nvSpPr>
          <p:cNvPr id="33803" name="Text Box 18"/>
          <p:cNvSpPr txBox="1">
            <a:spLocks noChangeArrowheads="1"/>
          </p:cNvSpPr>
          <p:nvPr/>
        </p:nvSpPr>
        <p:spPr bwMode="auto">
          <a:xfrm>
            <a:off x="950913" y="4192588"/>
            <a:ext cx="10541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dromedár</a:t>
            </a:r>
          </a:p>
          <a:p>
            <a:r>
              <a:rPr lang="cs-CZ" sz="2400"/>
              <a:t>       P</a:t>
            </a:r>
          </a:p>
        </p:txBody>
      </p:sp>
      <p:pic>
        <p:nvPicPr>
          <p:cNvPr id="33804" name="Picture 9" descr="Dromedár">
            <a:hlinkClick r:id="rId11" tooltip="Dromedár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50825" y="3789363"/>
            <a:ext cx="245745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05" name="Text Box 21"/>
          <p:cNvSpPr txBox="1">
            <a:spLocks noChangeArrowheads="1"/>
          </p:cNvSpPr>
          <p:nvPr/>
        </p:nvSpPr>
        <p:spPr bwMode="auto">
          <a:xfrm>
            <a:off x="6927850" y="4048125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surikata</a:t>
            </a:r>
          </a:p>
          <a:p>
            <a:r>
              <a:rPr lang="cs-CZ" sz="2400" b="1"/>
              <a:t>   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>
                <a:solidFill>
                  <a:schemeClr val="hlink"/>
                </a:solidFill>
              </a:rPr>
              <a:t>DALŠÍ PŘÍRODNÍ SPOLEČENSTVO NAJDETE V TOMTO RÉBUSU</a:t>
            </a:r>
            <a:r>
              <a:rPr lang="cs-CZ" sz="4000" b="1" smtClean="0">
                <a:solidFill>
                  <a:schemeClr val="hlink"/>
                </a:solidFill>
              </a:rPr>
              <a:t>: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147050" cy="44259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      </a:t>
            </a:r>
            <a:endParaRPr lang="cs-CZ" sz="4000" smtClean="0"/>
          </a:p>
          <a:p>
            <a:pPr eaLnBrk="1" hangingPunct="1">
              <a:buFontTx/>
              <a:buNone/>
            </a:pPr>
            <a:r>
              <a:rPr lang="cs-CZ" sz="4000" smtClean="0"/>
              <a:t>         </a:t>
            </a:r>
            <a:endParaRPr lang="cs-CZ" smtClean="0"/>
          </a:p>
        </p:txBody>
      </p:sp>
      <p:pic>
        <p:nvPicPr>
          <p:cNvPr id="34819" name="Picture 4" descr="j029382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484313"/>
            <a:ext cx="1744662" cy="1836737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34820" name="Text Box 6"/>
          <p:cNvSpPr txBox="1">
            <a:spLocks noChangeArrowheads="1"/>
          </p:cNvSpPr>
          <p:nvPr/>
        </p:nvSpPr>
        <p:spPr bwMode="auto">
          <a:xfrm>
            <a:off x="1887538" y="1600200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4821" name="Line 9"/>
          <p:cNvSpPr>
            <a:spLocks noChangeShapeType="1"/>
          </p:cNvSpPr>
          <p:nvPr/>
        </p:nvSpPr>
        <p:spPr bwMode="auto">
          <a:xfrm flipH="1">
            <a:off x="1331913" y="1196975"/>
            <a:ext cx="215900" cy="215900"/>
          </a:xfrm>
          <a:prstGeom prst="line">
            <a:avLst/>
          </a:prstGeom>
          <a:noFill/>
          <a:ln w="38100">
            <a:solidFill>
              <a:srgbClr val="99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4822" name="Line 10"/>
          <p:cNvSpPr>
            <a:spLocks noChangeShapeType="1"/>
          </p:cNvSpPr>
          <p:nvPr/>
        </p:nvSpPr>
        <p:spPr bwMode="auto">
          <a:xfrm flipH="1">
            <a:off x="1547813" y="1341438"/>
            <a:ext cx="0" cy="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4823" name="Text Box 11"/>
          <p:cNvSpPr txBox="1">
            <a:spLocks noChangeArrowheads="1"/>
          </p:cNvSpPr>
          <p:nvPr/>
        </p:nvSpPr>
        <p:spPr bwMode="auto">
          <a:xfrm>
            <a:off x="2843213" y="1844675"/>
            <a:ext cx="15446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/>
              <a:t>N Ý</a:t>
            </a:r>
            <a:r>
              <a:rPr lang="cs-CZ"/>
              <a:t>  </a:t>
            </a:r>
          </a:p>
        </p:txBody>
      </p:sp>
      <p:sp>
        <p:nvSpPr>
          <p:cNvPr id="34824" name="Text Box 12"/>
          <p:cNvSpPr txBox="1">
            <a:spLocks noChangeArrowheads="1"/>
          </p:cNvSpPr>
          <p:nvPr/>
        </p:nvSpPr>
        <p:spPr bwMode="auto">
          <a:xfrm>
            <a:off x="4500563" y="1773238"/>
            <a:ext cx="20161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/>
              <a:t> P R A</a:t>
            </a:r>
            <a:r>
              <a:rPr lang="cs-CZ"/>
              <a:t>   </a:t>
            </a:r>
          </a:p>
        </p:txBody>
      </p:sp>
      <p:sp>
        <p:nvSpPr>
          <p:cNvPr id="20490" name="Tree"/>
          <p:cNvSpPr>
            <a:spLocks noEditPoints="1" noChangeArrowheads="1"/>
          </p:cNvSpPr>
          <p:nvPr/>
        </p:nvSpPr>
        <p:spPr bwMode="auto">
          <a:xfrm>
            <a:off x="5867400" y="1268413"/>
            <a:ext cx="1809750" cy="180975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lnTo>
                  <a:pt x="0" y="189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491" name="Tree"/>
          <p:cNvSpPr>
            <a:spLocks noEditPoints="1" noChangeArrowheads="1"/>
          </p:cNvSpPr>
          <p:nvPr/>
        </p:nvSpPr>
        <p:spPr bwMode="auto">
          <a:xfrm>
            <a:off x="6516688" y="1844675"/>
            <a:ext cx="1809750" cy="180975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lnTo>
                  <a:pt x="0" y="189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34827" name="Group 19"/>
          <p:cNvGrpSpPr>
            <a:grpSpLocks/>
          </p:cNvGrpSpPr>
          <p:nvPr/>
        </p:nvGrpSpPr>
        <p:grpSpPr bwMode="auto">
          <a:xfrm>
            <a:off x="5749925" y="1412875"/>
            <a:ext cx="3394075" cy="2097088"/>
            <a:chOff x="3470" y="890"/>
            <a:chExt cx="2138" cy="1321"/>
          </a:xfrm>
        </p:grpSpPr>
        <p:sp>
          <p:nvSpPr>
            <p:cNvPr id="20501" name="Tree"/>
            <p:cNvSpPr>
              <a:spLocks noEditPoints="1" noChangeArrowheads="1"/>
            </p:cNvSpPr>
            <p:nvPr/>
          </p:nvSpPr>
          <p:spPr bwMode="auto">
            <a:xfrm>
              <a:off x="3470" y="1071"/>
              <a:ext cx="1140" cy="114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58 w 21600"/>
                <a:gd name="T22" fmla="*/ 22453 h 21600"/>
                <a:gd name="T23" fmla="*/ 21069 w 21600"/>
                <a:gd name="T24" fmla="*/ 28288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lnTo>
                    <a:pt x="0" y="189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502" name="Tree"/>
            <p:cNvSpPr>
              <a:spLocks noEditPoints="1" noChangeArrowheads="1"/>
            </p:cNvSpPr>
            <p:nvPr/>
          </p:nvSpPr>
          <p:spPr bwMode="auto">
            <a:xfrm>
              <a:off x="4468" y="890"/>
              <a:ext cx="1140" cy="114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58 w 21600"/>
                <a:gd name="T22" fmla="*/ 22453 h 21600"/>
                <a:gd name="T23" fmla="*/ 21069 w 21600"/>
                <a:gd name="T24" fmla="*/ 28288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lnTo>
                    <a:pt x="0" y="189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pic>
        <p:nvPicPr>
          <p:cNvPr id="34828" name="Picture 18" descr="250px-Rio_Madre_de_Dios%2C_Peru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3860800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9" name="Text Box 20"/>
          <p:cNvSpPr txBox="1">
            <a:spLocks noChangeArrowheads="1"/>
          </p:cNvSpPr>
          <p:nvPr/>
        </p:nvSpPr>
        <p:spPr bwMode="auto">
          <a:xfrm>
            <a:off x="468313" y="5805488"/>
            <a:ext cx="2016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C6600"/>
                </a:solidFill>
              </a:rPr>
              <a:t>Amazonka</a:t>
            </a:r>
          </a:p>
        </p:txBody>
      </p:sp>
      <p:pic>
        <p:nvPicPr>
          <p:cNvPr id="34830" name="Picture 23" descr="250px-Rainforest_Fatu_Hiva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88125" y="3644900"/>
            <a:ext cx="238125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31" name="Text Box 24"/>
          <p:cNvSpPr txBox="1">
            <a:spLocks noChangeArrowheads="1"/>
          </p:cNvSpPr>
          <p:nvPr/>
        </p:nvSpPr>
        <p:spPr bwMode="auto">
          <a:xfrm>
            <a:off x="6588125" y="5445125"/>
            <a:ext cx="3095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                                                                        </a:t>
            </a:r>
            <a:r>
              <a:rPr lang="cs-CZ" sz="2400" b="1">
                <a:solidFill>
                  <a:srgbClr val="CC6600"/>
                </a:solidFill>
              </a:rPr>
              <a:t>Fatu Hiva</a:t>
            </a:r>
          </a:p>
        </p:txBody>
      </p:sp>
      <p:pic>
        <p:nvPicPr>
          <p:cNvPr id="34832" name="Picture 25" descr="P1100345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16238" y="3654425"/>
            <a:ext cx="3527425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33" name="Text Box 26"/>
          <p:cNvSpPr txBox="1">
            <a:spLocks noChangeArrowheads="1"/>
          </p:cNvSpPr>
          <p:nvPr/>
        </p:nvSpPr>
        <p:spPr bwMode="auto">
          <a:xfrm>
            <a:off x="3924300" y="5751513"/>
            <a:ext cx="14398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?  ?   ?</a:t>
            </a:r>
          </a:p>
          <a:p>
            <a:endParaRPr lang="cs-CZ" sz="2400" b="1"/>
          </a:p>
        </p:txBody>
      </p:sp>
      <p:sp>
        <p:nvSpPr>
          <p:cNvPr id="34834" name="Line 27"/>
          <p:cNvSpPr>
            <a:spLocks noChangeShapeType="1"/>
          </p:cNvSpPr>
          <p:nvPr/>
        </p:nvSpPr>
        <p:spPr bwMode="auto">
          <a:xfrm>
            <a:off x="1331913" y="1196975"/>
            <a:ext cx="1444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4835" name="Text Box 28"/>
          <p:cNvSpPr txBox="1">
            <a:spLocks noChangeArrowheads="1"/>
          </p:cNvSpPr>
          <p:nvPr/>
        </p:nvSpPr>
        <p:spPr bwMode="auto">
          <a:xfrm>
            <a:off x="2895600" y="5967413"/>
            <a:ext cx="33972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800080"/>
                </a:solidFill>
              </a:rPr>
              <a:t>Poznáte tuto rostlinu?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ext Box 16"/>
          <p:cNvSpPr txBox="1">
            <a:spLocks noChangeArrowheads="1"/>
          </p:cNvSpPr>
          <p:nvPr/>
        </p:nvSpPr>
        <p:spPr bwMode="auto">
          <a:xfrm>
            <a:off x="2463800" y="5416550"/>
            <a:ext cx="129063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Ořešák</a:t>
            </a:r>
          </a:p>
          <a:p>
            <a:r>
              <a:rPr lang="cs-CZ"/>
              <a:t>Střední Asie</a:t>
            </a: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33375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800080"/>
                </a:solidFill>
              </a:rPr>
              <a:t>Z cizích krajů pochází různé plody. Poznáte tyto plody?</a:t>
            </a:r>
            <a:br>
              <a:rPr lang="cs-CZ" sz="3200" b="1" smtClean="0">
                <a:solidFill>
                  <a:srgbClr val="800080"/>
                </a:solidFill>
              </a:rPr>
            </a:br>
            <a:r>
              <a:rPr lang="cs-CZ" sz="3200" b="1" smtClean="0">
                <a:solidFill>
                  <a:srgbClr val="800080"/>
                </a:solidFill>
              </a:rPr>
              <a:t>Víte odkud pochází?</a:t>
            </a:r>
            <a:br>
              <a:rPr lang="cs-CZ" sz="3200" b="1" smtClean="0">
                <a:solidFill>
                  <a:srgbClr val="800080"/>
                </a:solidFill>
              </a:rPr>
            </a:br>
            <a:r>
              <a:rPr lang="cs-CZ" sz="3200" b="1" smtClean="0">
                <a:solidFill>
                  <a:srgbClr val="800080"/>
                </a:solidFill>
              </a:rPr>
              <a:t>(</a:t>
            </a:r>
            <a:r>
              <a:rPr lang="cs-CZ" sz="1800" b="1" smtClean="0">
                <a:solidFill>
                  <a:srgbClr val="800080"/>
                </a:solidFill>
              </a:rPr>
              <a:t>Odpovědi pod obrázky</a:t>
            </a:r>
            <a:r>
              <a:rPr lang="cs-CZ" sz="3200" b="1" smtClean="0">
                <a:solidFill>
                  <a:srgbClr val="800080"/>
                </a:solidFill>
              </a:rPr>
              <a:t>)</a:t>
            </a:r>
          </a:p>
        </p:txBody>
      </p:sp>
      <p:sp>
        <p:nvSpPr>
          <p:cNvPr id="35843" name="Text Box 4"/>
          <p:cNvSpPr txBox="1">
            <a:spLocks noChangeArrowheads="1"/>
          </p:cNvSpPr>
          <p:nvPr/>
        </p:nvSpPr>
        <p:spPr bwMode="auto">
          <a:xfrm>
            <a:off x="1455738" y="3328988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5844" name="Text Box 13"/>
          <p:cNvSpPr txBox="1">
            <a:spLocks noChangeArrowheads="1"/>
          </p:cNvSpPr>
          <p:nvPr/>
        </p:nvSpPr>
        <p:spPr bwMode="auto">
          <a:xfrm>
            <a:off x="3903663" y="2032000"/>
            <a:ext cx="146050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Rajče –</a:t>
            </a:r>
          </a:p>
          <a:p>
            <a:r>
              <a:rPr lang="cs-CZ"/>
              <a:t> Jižní Amerika</a:t>
            </a:r>
          </a:p>
          <a:p>
            <a:endParaRPr lang="cs-CZ"/>
          </a:p>
        </p:txBody>
      </p:sp>
      <p:pic>
        <p:nvPicPr>
          <p:cNvPr id="35845" name="Picture 9" descr="rajč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2028825"/>
            <a:ext cx="3097213" cy="206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6" name="Text Box 14"/>
          <p:cNvSpPr txBox="1">
            <a:spLocks noChangeArrowheads="1"/>
          </p:cNvSpPr>
          <p:nvPr/>
        </p:nvSpPr>
        <p:spPr bwMode="auto">
          <a:xfrm>
            <a:off x="735013" y="4552950"/>
            <a:ext cx="140335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Paprika-</a:t>
            </a:r>
          </a:p>
          <a:p>
            <a:r>
              <a:rPr lang="cs-CZ"/>
              <a:t>Jižní Amerika</a:t>
            </a:r>
          </a:p>
        </p:txBody>
      </p:sp>
      <p:pic>
        <p:nvPicPr>
          <p:cNvPr id="35847" name="Picture 8" descr="PAPRIK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3213100"/>
            <a:ext cx="2130425" cy="318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8" name="Picture 15" descr="vlašá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11413" y="4651375"/>
            <a:ext cx="3097212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9" name="Text Box 20"/>
          <p:cNvSpPr txBox="1">
            <a:spLocks noChangeArrowheads="1"/>
          </p:cNvSpPr>
          <p:nvPr/>
        </p:nvSpPr>
        <p:spPr bwMode="auto">
          <a:xfrm>
            <a:off x="5148263" y="3976688"/>
            <a:ext cx="2160587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Brambory –</a:t>
            </a:r>
          </a:p>
          <a:p>
            <a:r>
              <a:rPr lang="cs-CZ"/>
              <a:t>Jižní Amerika</a:t>
            </a:r>
          </a:p>
          <a:p>
            <a:endParaRPr lang="cs-CZ"/>
          </a:p>
        </p:txBody>
      </p:sp>
      <p:sp>
        <p:nvSpPr>
          <p:cNvPr id="35850" name="Text Box 21"/>
          <p:cNvSpPr txBox="1">
            <a:spLocks noChangeArrowheads="1"/>
          </p:cNvSpPr>
          <p:nvPr/>
        </p:nvSpPr>
        <p:spPr bwMode="auto">
          <a:xfrm>
            <a:off x="950913" y="1528763"/>
            <a:ext cx="13811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Vinná réva – </a:t>
            </a:r>
          </a:p>
          <a:p>
            <a:r>
              <a:rPr lang="cs-CZ"/>
              <a:t>Střední Asie</a:t>
            </a:r>
          </a:p>
        </p:txBody>
      </p:sp>
      <p:pic>
        <p:nvPicPr>
          <p:cNvPr id="35851" name="Picture 19" descr="Brambor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3665538"/>
            <a:ext cx="3455988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52" name="TextovéPole 1"/>
          <p:cNvSpPr txBox="1">
            <a:spLocks noChangeArrowheads="1"/>
          </p:cNvSpPr>
          <p:nvPr/>
        </p:nvSpPr>
        <p:spPr bwMode="auto">
          <a:xfrm>
            <a:off x="7380288" y="2032000"/>
            <a:ext cx="12112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Kukuřice – </a:t>
            </a:r>
          </a:p>
          <a:p>
            <a:r>
              <a:rPr lang="cs-CZ"/>
              <a:t>Mexiko</a:t>
            </a:r>
          </a:p>
        </p:txBody>
      </p:sp>
      <p:pic>
        <p:nvPicPr>
          <p:cNvPr id="35853" name="Picture 2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70675" y="1412875"/>
            <a:ext cx="2306638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4" name="Picture 15" descr="C:\Documents and Settings\Standard\Plocha\Nová složka\Hr. víno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85738" y="1155700"/>
            <a:ext cx="2540000" cy="190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990000"/>
                </a:solidFill>
              </a:rPr>
              <a:t>A teď si zopakujte, co už umíte.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http://</a:t>
            </a:r>
            <a:r>
              <a:rPr lang="cs-CZ" smtClean="0">
                <a:hlinkClick r:id="rId2"/>
              </a:rPr>
              <a:t>dumy.cz/material/86500-prirodni-spolecenstva</a:t>
            </a:r>
            <a:endParaRPr lang="cs-CZ" smtClean="0"/>
          </a:p>
        </p:txBody>
      </p:sp>
      <p:sp>
        <p:nvSpPr>
          <p:cNvPr id="36867" name="Rectangle 5"/>
          <p:cNvSpPr>
            <a:spLocks noChangeArrowheads="1"/>
          </p:cNvSpPr>
          <p:nvPr/>
        </p:nvSpPr>
        <p:spPr bwMode="auto">
          <a:xfrm>
            <a:off x="2617788" y="3260725"/>
            <a:ext cx="39100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2"/>
              </a:rPr>
              <a:t>DUMY.CZ Materiál Přírodní společenstva</a:t>
            </a:r>
            <a:endParaRPr lang="cs-CZ"/>
          </a:p>
        </p:txBody>
      </p:sp>
      <p:sp>
        <p:nvSpPr>
          <p:cNvPr id="36868" name="Text Box 6"/>
          <p:cNvSpPr txBox="1">
            <a:spLocks noChangeArrowheads="1"/>
          </p:cNvSpPr>
          <p:nvPr/>
        </p:nvSpPr>
        <p:spPr bwMode="auto">
          <a:xfrm>
            <a:off x="555625" y="8469313"/>
            <a:ext cx="344488" cy="6986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hlinkClick r:id="rId2"/>
              </a:rPr>
              <a:t>MY.CZ Materiál Přírodní společenstva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1800" smtClean="0"/>
              <a:t>Přírodní společenstva. </a:t>
            </a:r>
            <a:r>
              <a:rPr lang="cs-CZ" sz="1800" i="1" smtClean="0"/>
              <a:t>www.dumy.cz</a:t>
            </a:r>
            <a:r>
              <a:rPr lang="cs-CZ" sz="1800" smtClean="0"/>
              <a:t> [online]. 14.6.2013, [cit. 11.9.2013]. Dostupný pod licencí Creative Commons CC-BY-NC-SA z WWW: &lt;http://dumy.cz/material/86500-prirodni-spolecenstva&gt;. </a:t>
            </a:r>
          </a:p>
          <a:p>
            <a:pPr eaLnBrk="1" hangingPunct="1"/>
            <a:endParaRPr lang="cs-CZ" sz="1800" smtClean="0"/>
          </a:p>
        </p:txBody>
      </p:sp>
      <p:sp>
        <p:nvSpPr>
          <p:cNvPr id="37891" name="Rectangle 4"/>
          <p:cNvSpPr>
            <a:spLocks noChangeArrowheads="1"/>
          </p:cNvSpPr>
          <p:nvPr/>
        </p:nvSpPr>
        <p:spPr bwMode="auto">
          <a:xfrm>
            <a:off x="611188" y="2708275"/>
            <a:ext cx="6303962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2"/>
              </a:rPr>
              <a:t>http://cs.wikipedia.org/wiki/Pou%C5%A1%C5%A5</a:t>
            </a:r>
            <a:endParaRPr lang="cs-CZ"/>
          </a:p>
          <a:p>
            <a:r>
              <a:rPr lang="cs-CZ">
                <a:hlinkClick r:id="rId3"/>
              </a:rPr>
              <a:t>http://cs.wikipedia.org/wiki/Velbloud</a:t>
            </a:r>
            <a:endParaRPr lang="cs-CZ"/>
          </a:p>
          <a:p>
            <a:r>
              <a:rPr lang="cs-CZ">
                <a:hlinkClick r:id="rId4"/>
              </a:rPr>
              <a:t>http://cs.wikipedia.org/wiki/Opuntia</a:t>
            </a:r>
            <a:endParaRPr lang="cs-CZ"/>
          </a:p>
          <a:p>
            <a:r>
              <a:rPr lang="cs-CZ">
                <a:hlinkClick r:id="rId5"/>
              </a:rPr>
              <a:t>http://cs.wikipedia.org/wiki/Surikata</a:t>
            </a:r>
            <a:endParaRPr lang="cs-CZ"/>
          </a:p>
          <a:p>
            <a:r>
              <a:rPr lang="cs-CZ">
                <a:hlinkClick r:id="rId6"/>
              </a:rPr>
              <a:t>http://cs.wikipedia.org/wiki/Tropick%C3%BD_de%C5%A1tn%C3%BD_les</a:t>
            </a:r>
            <a:endParaRPr lang="cs-CZ"/>
          </a:p>
          <a:p>
            <a:endParaRPr lang="cs-CZ"/>
          </a:p>
          <a:p>
            <a:r>
              <a:rPr lang="cs-CZ"/>
              <a:t>Ostatní fotografie – vlastní fotogalerie autorky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Kolektiv autorů, Přírodověda pro 4. ročník základní školy, Praha: SPN, 2010. ISBN </a:t>
            </a:r>
          </a:p>
          <a:p>
            <a:r>
              <a:rPr lang="cs-CZ"/>
              <a:t>    978-80-7235-466-5</a:t>
            </a:r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490</Words>
  <Application>Microsoft Office PowerPoint</Application>
  <PresentationFormat>On-screen Show (4:3)</PresentationFormat>
  <Paragraphs>175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Arial</vt:lpstr>
      <vt:lpstr>Calibri</vt:lpstr>
      <vt:lpstr>Franklin Gothic Medium</vt:lpstr>
      <vt:lpstr>Franklin Gothic Book</vt:lpstr>
      <vt:lpstr>Wingdings 2</vt:lpstr>
      <vt:lpstr>Výchozí návrh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ANOTACE</vt:lpstr>
      <vt:lpstr>Snímek 3</vt:lpstr>
      <vt:lpstr>Přírodní společenstva</vt:lpstr>
      <vt:lpstr>Snímek 5</vt:lpstr>
      <vt:lpstr>Snímek 6</vt:lpstr>
      <vt:lpstr>Snímek 7</vt:lpstr>
      <vt:lpstr>Znáte další přírodní společenstva?</vt:lpstr>
      <vt:lpstr>Na Zemi jsou různé podmínky pro život rostlin a živočichů</vt:lpstr>
      <vt:lpstr>DALŠÍ PŘÍRODNÍ SPOLEČENSTVO NAJDETE V TOMTO RÉBUSU:</vt:lpstr>
      <vt:lpstr>Z cizích krajů pochází různé plody. Poznáte tyto plody? Víte odkud pochází? (Odpovědi pod obrázky)</vt:lpstr>
      <vt:lpstr>A teď si zopakujte, co už umíte.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DUM</cp:lastModifiedBy>
  <cp:revision>27</cp:revision>
  <dcterms:created xsi:type="dcterms:W3CDTF">2013-09-10T10:45:59Z</dcterms:created>
  <dcterms:modified xsi:type="dcterms:W3CDTF">2013-10-17T14:31:40Z</dcterms:modified>
</cp:coreProperties>
</file>