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Override3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84" r:id="rId3"/>
  </p:sldMasterIdLst>
  <p:notesMasterIdLst>
    <p:notesMasterId r:id="rId19"/>
  </p:notesMasterIdLst>
  <p:sldIdLst>
    <p:sldId id="256" r:id="rId4"/>
    <p:sldId id="257" r:id="rId5"/>
    <p:sldId id="258" r:id="rId6"/>
    <p:sldId id="265" r:id="rId7"/>
    <p:sldId id="259" r:id="rId8"/>
    <p:sldId id="266" r:id="rId9"/>
    <p:sldId id="267" r:id="rId10"/>
    <p:sldId id="261" r:id="rId11"/>
    <p:sldId id="260" r:id="rId12"/>
    <p:sldId id="263" r:id="rId13"/>
    <p:sldId id="268" r:id="rId14"/>
    <p:sldId id="270" r:id="rId15"/>
    <p:sldId id="269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B9BC3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7BDA340-3DFA-465C-AEDE-381E36EFB868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794DBC8-C0A8-4267-93A3-ADB728808E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Použij výrazy : kořen, list, vyvíjející se plod, květ</a:t>
            </a:r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5AE8AE7-9AD5-4669-8DC8-5ED78306B0C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A větev,  B kmen,  C kořeny (pod zemí),  D koruna</a:t>
            </a:r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0A483A8-BCB3-4C2A-814A-16D732B24E0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Pod obrázky najdeš, které rostlině kořen patří.</a:t>
            </a:r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D72D041-F3AA-4628-9122-A72E4CC283A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Přetáhni listy do správné části .</a:t>
            </a:r>
          </a:p>
        </p:txBody>
      </p:sp>
      <p:sp>
        <p:nvSpPr>
          <p:cNvPr id="512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3006EC-BDBC-48BE-814D-84EED0A9FB6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Obrazec u obrázku přetáhni ke správnému názvu stonku. O správnosti se ujisti pod obrázkem.</a:t>
            </a:r>
          </a:p>
        </p:txBody>
      </p:sp>
      <p:sp>
        <p:nvSpPr>
          <p:cNvPr id="532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A7CDF38-B178-40C9-AAB3-8309C603ADD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67B0C-46BA-4B18-9F79-F4B9EEA961B0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2CF2C3-6C2C-4FEB-B6F2-F5504096A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74B50-B8D9-450B-9E47-687D8BF0179A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2E1B1-326B-4BBB-8534-5EF159B5CE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FEFCE-D034-4759-8B1B-5BB7E06E8205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96F0E-F049-48AC-8BF5-F6056D1DC2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70D23-8582-48EC-821B-868E97DE7A12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7A2B7-2F67-42BC-AAF1-BA62EB25B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A9A96-FA3B-4059-B709-92CEB2BFA1D0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67101-EE4A-4920-BC83-97FF7362C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A40E2-97F2-41B7-B550-7C78C134550A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03DD8-1072-4A55-930E-6A82C9160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07D7B-019A-413C-9E52-085E0B094A33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E99226-E24F-4CBD-BD04-B6907D60CB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1E7BBE-E2E6-4CBB-8203-11B901958CA5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054A2-394B-4B7E-97EF-298799AFF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46CE8-8BA8-48FB-A516-F09750E1A86C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7538A-65ED-4ECA-A66D-6E65873E00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F7CDF-CD03-4C89-9343-F80AFC18AE64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DF07-A321-4B14-A353-FDE2C63A5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56ED3-6201-4C46-B4CF-EC006B8E2828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F6EB3-B45D-46CB-AFAB-D5BC72167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DDE89060-248D-4E3B-809B-8C809E1FF116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65B2A006-667A-4F44-AFF5-1A433F32AE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3B43E-F0C4-4CF7-B790-8F3DFFA9490E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E1C8E-1B59-4237-81F6-049ED1402E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12BC1-17B7-425F-9A3E-10E574220EF6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A4F27-0D5A-443E-B4C3-84A5655587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863CE-4308-49CD-A461-C71CC2A63087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F168D-4EB5-4F51-9937-2F6D7FF1EE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B6FF82-0D98-408D-B96C-5DB9951BC3E3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A325E-5033-48BD-A215-01B4F1331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C0A6B-EFF6-45CD-A959-0DD29E619377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AF848-AB91-47CD-AE4D-5626A174CD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C7AFC-3545-473A-8F8B-CF5A68F1A23F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7F177-5D6B-4C9F-AE63-4EAC176A5B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7314A-85A7-4E7B-B038-C001A956B794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E23EC-0E3F-4F39-A1A0-7D14EE2D8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05BCE-30A1-4487-805B-E8BF06E940E6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CB2FD-4731-4E69-97E8-307FCF7CDA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365E0-83BA-4712-A914-B2CA76049165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C87414-EED1-48CE-94D2-9E682EF70D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317C33-B41E-471C-9BD4-478C93E6FDFA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92CA1-5F54-4BCF-9AC7-9D78FED8A5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33D37-4FE6-4350-A831-FA2DE7504A94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B81F0F-99C6-4F47-B436-994C6DE739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1FF767-D65D-4D91-B5A7-9C40455D75C6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976BC8-2269-47FF-9466-00BBF7C338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86314-8A06-4493-B80A-C26C6D5639FF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5722F-8741-4BA9-B483-7FF822229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9FD81-9981-42B6-B519-9E6520853507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7EFED-D4D2-44AB-9278-98D9FC55A0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3B0BB-1F91-4791-864C-BADC9F82D321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E9C098-3149-4A34-9EA7-57DF6C000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A9B42-BBC7-435C-A3F4-9076DB544982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6421D-0DE4-4E3F-9C93-3E32509646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766B6-0F48-41CA-936F-0167E1673161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31BEB-5E71-4ED0-A40C-64F796A91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66591-29B4-4A97-B639-1455971D539B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0B151-0DC3-43E9-B000-0C52116E63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AB319-2D87-47F6-9173-54F52D6B102C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98028-A1B1-4957-82BF-778D09F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E82B3-10D7-4C4E-AE1C-8CDD16657B2D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36369-F172-4EED-B207-67042CFDF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9258-373D-40B8-A17F-ED228759B1A1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C93B0-84AB-4C5C-ACB3-C0488A2B07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C29BC1-9663-453E-A5DE-E32837669DA5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ED5CA5-EA03-45B9-B4BA-CB32D06E3C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5" r:id="rId2"/>
    <p:sldLayoutId id="2147483704" r:id="rId3"/>
    <p:sldLayoutId id="2147483703" r:id="rId4"/>
    <p:sldLayoutId id="2147483702" r:id="rId5"/>
    <p:sldLayoutId id="2147483701" r:id="rId6"/>
    <p:sldLayoutId id="2147483700" r:id="rId7"/>
    <p:sldLayoutId id="2147483699" r:id="rId8"/>
    <p:sldLayoutId id="2147483698" r:id="rId9"/>
    <p:sldLayoutId id="2147483697" r:id="rId10"/>
    <p:sldLayoutId id="214748369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3323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3346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3347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3348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318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331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6489D0-003A-47AD-B7EB-244424BF0232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1AB918-347D-481B-8622-C1B482E53C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4" r:id="rId2"/>
    <p:sldLayoutId id="2147483713" r:id="rId3"/>
    <p:sldLayoutId id="2147483712" r:id="rId4"/>
    <p:sldLayoutId id="2147483711" r:id="rId5"/>
    <p:sldLayoutId id="2147483710" r:id="rId6"/>
    <p:sldLayoutId id="2147483709" r:id="rId7"/>
    <p:sldLayoutId id="2147483719" r:id="rId8"/>
    <p:sldLayoutId id="2147483720" r:id="rId9"/>
    <p:sldLayoutId id="2147483708" r:id="rId10"/>
    <p:sldLayoutId id="214748370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5605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3D7B75-AAE5-4B23-98ED-769749C47CAC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29A2AE-F7A0-4A94-85CA-92A88ADE8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17" r:id="rId4"/>
    <p:sldLayoutId id="2147483724" r:id="rId5"/>
    <p:sldLayoutId id="2147483716" r:id="rId6"/>
    <p:sldLayoutId id="2147483725" r:id="rId7"/>
    <p:sldLayoutId id="2147483726" r:id="rId8"/>
    <p:sldLayoutId id="2147483727" r:id="rId9"/>
    <p:sldLayoutId id="2147483715" r:id="rId10"/>
    <p:sldLayoutId id="214748372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25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1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4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NÁZEV ŠKOLY: Základní škola a mateřská škola Doudleby, okres České Budějovice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Jaromíra </a:t>
            </a:r>
            <a:r>
              <a:rPr lang="cs-CZ" dirty="0" err="1" smtClean="0"/>
              <a:t>Stropková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NÁZEV:	VY_32_INOVACE_19_ Kořen, stonek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TÉMA: Člověk a jeho svět, Rozmanitost přírody, Stavba rostlin , 4. ročník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Datum tvorby: 16. září 2013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Číslo projektu:      CZ.1.07/1.4.00/21.3424</a:t>
            </a:r>
            <a:endParaRPr lang="cs-CZ" dirty="0"/>
          </a:p>
        </p:txBody>
      </p:sp>
      <p:pic>
        <p:nvPicPr>
          <p:cNvPr id="389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916113"/>
            <a:ext cx="8497887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Digitální učební materiál je doplňkem výkladu učitele v hodině přírodopisu.</a:t>
            </a:r>
          </a:p>
          <a:p>
            <a:r>
              <a:rPr lang="cs-CZ" sz="2400" smtClean="0"/>
              <a:t>Nenáročnou formou vede k zopakování zjištěných skutečností</a:t>
            </a:r>
          </a:p>
          <a:p>
            <a:r>
              <a:rPr lang="cs-CZ" sz="2400" smtClean="0"/>
              <a:t>o kořenu a stonku rostlin.</a:t>
            </a:r>
          </a:p>
          <a:p>
            <a:r>
              <a:rPr lang="cs-CZ" sz="2400" smtClean="0"/>
              <a:t>Žáci mohou pracovat samostatně na svých PC stanovištích nebo s učitelem přímo na IT.</a:t>
            </a:r>
          </a:p>
          <a:p>
            <a:r>
              <a:rPr lang="cs-CZ" sz="2400" smtClean="0"/>
              <a:t>Pro kontrolu odpovědí slouží jejich umístění pod obrázky nebo</a:t>
            </a:r>
          </a:p>
          <a:p>
            <a:r>
              <a:rPr lang="cs-CZ" sz="2400" smtClean="0"/>
              <a:t>v poznámkách.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7504" y="-531440"/>
            <a:ext cx="8640960" cy="1584176"/>
          </a:xfrm>
        </p:spPr>
        <p:txBody>
          <a:bodyPr rtlCol="0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ln/>
                <a:solidFill>
                  <a:schemeClr val="accent3"/>
                </a:solidFill>
              </a:rPr>
              <a:t>     S T A V B A   R O S T L I N</a:t>
            </a:r>
            <a:endParaRPr lang="cs-CZ" sz="4800" b="1" dirty="0">
              <a:ln/>
              <a:solidFill>
                <a:schemeClr val="accent3"/>
              </a:solidFill>
            </a:endParaRPr>
          </a:p>
        </p:txBody>
      </p:sp>
      <p:pic>
        <p:nvPicPr>
          <p:cNvPr id="40962" name="Picture 44" descr="I:\Rostliny-květen\LUPIN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1654175"/>
            <a:ext cx="3168650" cy="474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nice se šipkou 10"/>
          <p:cNvCxnSpPr/>
          <p:nvPr/>
        </p:nvCxnSpPr>
        <p:spPr>
          <a:xfrm flipV="1">
            <a:off x="2987675" y="2276475"/>
            <a:ext cx="3130550" cy="792163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987675" y="3970338"/>
            <a:ext cx="3529013" cy="93503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771775" y="6021388"/>
            <a:ext cx="1079500" cy="2778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833688" y="5640388"/>
            <a:ext cx="3611562" cy="63023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195513" y="3860800"/>
            <a:ext cx="936625" cy="1095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979613" y="3068638"/>
            <a:ext cx="4537075" cy="79216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771775" y="3970338"/>
            <a:ext cx="3816350" cy="2508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70" name="TextovéPole 26"/>
          <p:cNvSpPr txBox="1">
            <a:spLocks noChangeArrowheads="1"/>
          </p:cNvSpPr>
          <p:nvPr/>
        </p:nvSpPr>
        <p:spPr bwMode="auto">
          <a:xfrm>
            <a:off x="684213" y="1052513"/>
            <a:ext cx="6840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rgbClr val="7030A0"/>
                </a:solidFill>
                <a:latin typeface="Century Gothic" pitchFamily="34" charset="0"/>
              </a:rPr>
              <a:t>Popište základní části kvetoucích rostlin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6952618" cy="93610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POPIŠTE ČÁSTI STROMU</a:t>
            </a:r>
            <a:endParaRPr lang="cs-CZ" b="1" dirty="0"/>
          </a:p>
        </p:txBody>
      </p:sp>
      <p:pic>
        <p:nvPicPr>
          <p:cNvPr id="43010" name="Picture 3" descr="C:\Documents and Settings\Standard\Plocha\Stro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36638" y="1844675"/>
            <a:ext cx="3313112" cy="441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nice se šipkou 25"/>
          <p:cNvCxnSpPr/>
          <p:nvPr/>
        </p:nvCxnSpPr>
        <p:spPr>
          <a:xfrm>
            <a:off x="3924300" y="2636838"/>
            <a:ext cx="2322513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771775" y="5732463"/>
            <a:ext cx="324008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>
            <a:off x="2771775" y="5949950"/>
            <a:ext cx="3960813" cy="14287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3" name="Přímá spojnice 1032"/>
          <p:cNvCxnSpPr/>
          <p:nvPr/>
        </p:nvCxnSpPr>
        <p:spPr>
          <a:xfrm>
            <a:off x="4392613" y="1844675"/>
            <a:ext cx="37084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/>
          <p:nvPr/>
        </p:nvCxnSpPr>
        <p:spPr>
          <a:xfrm>
            <a:off x="8101013" y="1844675"/>
            <a:ext cx="71437" cy="367188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1038"/>
          <p:cNvCxnSpPr/>
          <p:nvPr/>
        </p:nvCxnSpPr>
        <p:spPr>
          <a:xfrm>
            <a:off x="2987675" y="5408613"/>
            <a:ext cx="5184775" cy="7302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7" name="TextovéPole 1043"/>
          <p:cNvSpPr txBox="1">
            <a:spLocks noChangeArrowheads="1"/>
          </p:cNvSpPr>
          <p:nvPr/>
        </p:nvSpPr>
        <p:spPr bwMode="auto">
          <a:xfrm>
            <a:off x="8027988" y="3681413"/>
            <a:ext cx="1257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--D--------------</a:t>
            </a:r>
          </a:p>
        </p:txBody>
      </p:sp>
      <p:sp>
        <p:nvSpPr>
          <p:cNvPr id="43018" name="TextovéPole 1044"/>
          <p:cNvSpPr txBox="1">
            <a:spLocks noChangeArrowheads="1"/>
          </p:cNvSpPr>
          <p:nvPr/>
        </p:nvSpPr>
        <p:spPr bwMode="auto">
          <a:xfrm>
            <a:off x="6443663" y="2636838"/>
            <a:ext cx="14144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-A------------------</a:t>
            </a:r>
          </a:p>
        </p:txBody>
      </p:sp>
      <p:sp>
        <p:nvSpPr>
          <p:cNvPr id="43019" name="TextovéPole 1048"/>
          <p:cNvSpPr txBox="1">
            <a:spLocks noChangeArrowheads="1"/>
          </p:cNvSpPr>
          <p:nvPr/>
        </p:nvSpPr>
        <p:spPr bwMode="auto">
          <a:xfrm>
            <a:off x="6238875" y="5548313"/>
            <a:ext cx="2112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-B------------------------------</a:t>
            </a:r>
          </a:p>
        </p:txBody>
      </p:sp>
      <p:sp>
        <p:nvSpPr>
          <p:cNvPr id="43020" name="TextovéPole 1049"/>
          <p:cNvSpPr txBox="1">
            <a:spLocks noChangeArrowheads="1"/>
          </p:cNvSpPr>
          <p:nvPr/>
        </p:nvSpPr>
        <p:spPr bwMode="auto">
          <a:xfrm>
            <a:off x="6238875" y="6381750"/>
            <a:ext cx="1990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-C----------------------------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875" y="3644900"/>
            <a:ext cx="489585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Různé tvary kořenů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5059" name="TextovéPole 2"/>
          <p:cNvSpPr txBox="1">
            <a:spLocks noChangeArrowheads="1"/>
          </p:cNvSpPr>
          <p:nvPr/>
        </p:nvSpPr>
        <p:spPr bwMode="auto">
          <a:xfrm>
            <a:off x="900113" y="1484313"/>
            <a:ext cx="15271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Pampeliška</a:t>
            </a:r>
          </a:p>
          <a:p>
            <a:r>
              <a:rPr lang="cs-CZ">
                <a:latin typeface="Calibri" pitchFamily="34" charset="0"/>
              </a:rPr>
              <a:t>Kořen kůlovitý</a:t>
            </a:r>
          </a:p>
        </p:txBody>
      </p:sp>
      <p:sp>
        <p:nvSpPr>
          <p:cNvPr id="45060" name="TextovéPole 3"/>
          <p:cNvSpPr txBox="1">
            <a:spLocks noChangeArrowheads="1"/>
          </p:cNvSpPr>
          <p:nvPr/>
        </p:nvSpPr>
        <p:spPr bwMode="auto">
          <a:xfrm>
            <a:off x="5435600" y="1557338"/>
            <a:ext cx="122396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Sněženka</a:t>
            </a:r>
          </a:p>
          <a:p>
            <a:r>
              <a:rPr lang="cs-CZ">
                <a:latin typeface="Calibri" pitchFamily="34" charset="0"/>
              </a:rPr>
              <a:t>Kořínky na </a:t>
            </a:r>
          </a:p>
          <a:p>
            <a:r>
              <a:rPr lang="cs-CZ">
                <a:latin typeface="Calibri" pitchFamily="34" charset="0"/>
              </a:rPr>
              <a:t>cibuli</a:t>
            </a:r>
          </a:p>
        </p:txBody>
      </p:sp>
      <p:sp>
        <p:nvSpPr>
          <p:cNvPr id="45061" name="TextovéPole 4"/>
          <p:cNvSpPr txBox="1">
            <a:spLocks noChangeArrowheads="1"/>
          </p:cNvSpPr>
          <p:nvPr/>
        </p:nvSpPr>
        <p:spPr bwMode="auto">
          <a:xfrm>
            <a:off x="7451725" y="1557338"/>
            <a:ext cx="9890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Křen –</a:t>
            </a:r>
          </a:p>
          <a:p>
            <a:r>
              <a:rPr lang="cs-CZ">
                <a:latin typeface="Calibri" pitchFamily="34" charset="0"/>
              </a:rPr>
              <a:t>Kůlovitý </a:t>
            </a:r>
          </a:p>
          <a:p>
            <a:r>
              <a:rPr lang="cs-CZ">
                <a:latin typeface="Calibri" pitchFamily="34" charset="0"/>
              </a:rPr>
              <a:t>kořen</a:t>
            </a:r>
          </a:p>
        </p:txBody>
      </p:sp>
      <p:sp>
        <p:nvSpPr>
          <p:cNvPr id="45062" name="TextovéPole 5"/>
          <p:cNvSpPr txBox="1">
            <a:spLocks noChangeArrowheads="1"/>
          </p:cNvSpPr>
          <p:nvPr/>
        </p:nvSpPr>
        <p:spPr bwMode="auto">
          <a:xfrm>
            <a:off x="4284663" y="5229225"/>
            <a:ext cx="18335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Sasanka – drobné</a:t>
            </a:r>
          </a:p>
          <a:p>
            <a:r>
              <a:rPr lang="cs-CZ">
                <a:latin typeface="Calibri" pitchFamily="34" charset="0"/>
              </a:rPr>
              <a:t>kořeny rostou z </a:t>
            </a:r>
          </a:p>
          <a:p>
            <a:r>
              <a:rPr lang="cs-CZ">
                <a:latin typeface="Calibri" pitchFamily="34" charset="0"/>
              </a:rPr>
              <a:t>oddenku</a:t>
            </a:r>
          </a:p>
        </p:txBody>
      </p:sp>
      <p:pic>
        <p:nvPicPr>
          <p:cNvPr id="45063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7938" y="4035425"/>
            <a:ext cx="2571750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4" name="TextovéPole 7"/>
          <p:cNvSpPr txBox="1">
            <a:spLocks noChangeArrowheads="1"/>
          </p:cNvSpPr>
          <p:nvPr/>
        </p:nvSpPr>
        <p:spPr bwMode="auto">
          <a:xfrm>
            <a:off x="1403350" y="5013325"/>
            <a:ext cx="1000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Borovice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52813" y="-76200"/>
            <a:ext cx="3783012" cy="922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K O Ř E N</a:t>
            </a:r>
            <a:endParaRPr lang="cs-CZ" sz="54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1" name="Picture 3" descr="C:\Documents and Settings\Standard\Plocha\listy\kořen pampelišk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3237" y="577845"/>
            <a:ext cx="2329904" cy="3106539"/>
          </a:xfrm>
          <a:prstGeom prst="rect">
            <a:avLst/>
          </a:prstGeom>
          <a:noFill/>
          <a:ln w="57150">
            <a:solidFill>
              <a:schemeClr val="accent6">
                <a:lumMod val="60000"/>
                <a:lumOff val="40000"/>
              </a:schemeClr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pic>
        <p:nvPicPr>
          <p:cNvPr id="2050" name="Picture 2" descr="C:\Documents and Settings\Standard\Plocha\Nová složka\Kořen borovic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3237" y="4509120"/>
            <a:ext cx="2736304" cy="2052228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pic>
        <p:nvPicPr>
          <p:cNvPr id="45068" name="Picture 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13325" y="993775"/>
            <a:ext cx="1922463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9" name="TextovéPole 9"/>
          <p:cNvSpPr txBox="1">
            <a:spLocks noChangeArrowheads="1"/>
          </p:cNvSpPr>
          <p:nvPr/>
        </p:nvSpPr>
        <p:spPr bwMode="auto">
          <a:xfrm>
            <a:off x="6986588" y="4797425"/>
            <a:ext cx="15382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Pšenice –</a:t>
            </a:r>
          </a:p>
          <a:p>
            <a:r>
              <a:rPr lang="cs-CZ">
                <a:latin typeface="Calibri" pitchFamily="34" charset="0"/>
              </a:rPr>
              <a:t> kořen svazčitý</a:t>
            </a:r>
          </a:p>
        </p:txBody>
      </p:sp>
      <p:pic>
        <p:nvPicPr>
          <p:cNvPr id="2059" name="Picture 11" descr="C:\Documents and Settings\Standard\Plocha\listy\pšwnice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/>
            </a:extLst>
          </a:blip>
          <a:srcRect l="27500" r="27500"/>
          <a:stretch/>
        </p:blipFill>
        <p:spPr bwMode="auto">
          <a:xfrm>
            <a:off x="6936445" y="4229799"/>
            <a:ext cx="1451979" cy="2419965"/>
          </a:xfrm>
          <a:prstGeom prst="rect">
            <a:avLst/>
          </a:prstGeom>
          <a:noFill/>
          <a:ln w="57150">
            <a:solidFill>
              <a:schemeClr val="accent6">
                <a:lumMod val="40000"/>
                <a:lumOff val="60000"/>
              </a:schemeClr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pic>
        <p:nvPicPr>
          <p:cNvPr id="2054" name="Picture 6" descr="C:\Documents and Settings\Standard\Plocha\listy\křen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/>
            </a:extLst>
          </a:blip>
          <a:srcRect l="23333" t="5556" r="23333" b="5556"/>
          <a:stretch/>
        </p:blipFill>
        <p:spPr bwMode="auto">
          <a:xfrm>
            <a:off x="7083442" y="994077"/>
            <a:ext cx="1725718" cy="2157148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sp>
        <p:nvSpPr>
          <p:cNvPr id="45072" name="TextovéPole 10"/>
          <p:cNvSpPr txBox="1">
            <a:spLocks noChangeArrowheads="1"/>
          </p:cNvSpPr>
          <p:nvPr/>
        </p:nvSpPr>
        <p:spPr bwMode="auto">
          <a:xfrm>
            <a:off x="3844925" y="1484313"/>
            <a:ext cx="11588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Kořen</a:t>
            </a:r>
          </a:p>
          <a:p>
            <a:r>
              <a:rPr lang="cs-CZ">
                <a:latin typeface="Calibri" pitchFamily="34" charset="0"/>
              </a:rPr>
              <a:t>Hlavní a kořeny</a:t>
            </a:r>
          </a:p>
          <a:p>
            <a:r>
              <a:rPr lang="cs-CZ">
                <a:latin typeface="Calibri" pitchFamily="34" charset="0"/>
              </a:rPr>
              <a:t>vedlejší</a:t>
            </a:r>
          </a:p>
        </p:txBody>
      </p:sp>
      <p:pic>
        <p:nvPicPr>
          <p:cNvPr id="2053" name="Picture 5" descr="C:\Documents and Settings\Standard\Plocha\listy\kořen neznámé r.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/>
            </a:extLst>
          </a:blip>
          <a:srcRect l="10000" r="10000"/>
          <a:stretch/>
        </p:blipFill>
        <p:spPr bwMode="auto">
          <a:xfrm>
            <a:off x="3245221" y="846585"/>
            <a:ext cx="1728192" cy="2733212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Který z těchto kořenů je kořen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kůlovitý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1989138"/>
            <a:ext cx="2646363" cy="341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92750" y="2149475"/>
            <a:ext cx="1841500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Veselý obličej 2"/>
          <p:cNvSpPr/>
          <p:nvPr/>
        </p:nvSpPr>
        <p:spPr>
          <a:xfrm>
            <a:off x="2700338" y="5732463"/>
            <a:ext cx="914400" cy="91440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24300" y="5949950"/>
            <a:ext cx="3187700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Přidej k němu </a:t>
            </a:r>
            <a:r>
              <a:rPr lang="cs-CZ" sz="2400" dirty="0" err="1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smajlíka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Ovál 5"/>
          <p:cNvSpPr/>
          <p:nvPr/>
        </p:nvSpPr>
        <p:spPr>
          <a:xfrm>
            <a:off x="468313" y="2149475"/>
            <a:ext cx="914400" cy="914400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793038" y="1989138"/>
            <a:ext cx="914400" cy="914400"/>
          </a:xfrm>
          <a:prstGeom prst="ellipse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NA KTERÉM OBRÁZKU: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8131" name="TextovéPole 3"/>
          <p:cNvSpPr txBox="1">
            <a:spLocks noChangeArrowheads="1"/>
          </p:cNvSpPr>
          <p:nvPr/>
        </p:nvSpPr>
        <p:spPr bwMode="auto">
          <a:xfrm>
            <a:off x="900113" y="1844675"/>
            <a:ext cx="6397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C000"/>
                </a:solidFill>
                <a:latin typeface="Calibri" pitchFamily="34" charset="0"/>
              </a:rPr>
              <a:t>     ODDENEK</a:t>
            </a:r>
          </a:p>
        </p:txBody>
      </p:sp>
      <p:sp>
        <p:nvSpPr>
          <p:cNvPr id="48132" name="TextovéPole 4"/>
          <p:cNvSpPr txBox="1">
            <a:spLocks noChangeArrowheads="1"/>
          </p:cNvSpPr>
          <p:nvPr/>
        </p:nvSpPr>
        <p:spPr bwMode="auto">
          <a:xfrm>
            <a:off x="5003800" y="1916113"/>
            <a:ext cx="21431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     </a:t>
            </a:r>
            <a:r>
              <a:rPr lang="cs-CZ" sz="3200" b="1">
                <a:solidFill>
                  <a:srgbClr val="FFC000"/>
                </a:solidFill>
                <a:latin typeface="Calibri" pitchFamily="34" charset="0"/>
              </a:rPr>
              <a:t>CIBULE</a:t>
            </a:r>
          </a:p>
        </p:txBody>
      </p:sp>
      <p:sp>
        <p:nvSpPr>
          <p:cNvPr id="48133" name="TextovéPole 2"/>
          <p:cNvSpPr txBox="1">
            <a:spLocks noChangeArrowheads="1"/>
          </p:cNvSpPr>
          <p:nvPr/>
        </p:nvSpPr>
        <p:spPr bwMode="auto">
          <a:xfrm>
            <a:off x="2843213" y="3860800"/>
            <a:ext cx="1008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oddenek</a:t>
            </a:r>
          </a:p>
        </p:txBody>
      </p:sp>
      <p:sp>
        <p:nvSpPr>
          <p:cNvPr id="48134" name="TextovéPole 5"/>
          <p:cNvSpPr txBox="1">
            <a:spLocks noChangeArrowheads="1"/>
          </p:cNvSpPr>
          <p:nvPr/>
        </p:nvSpPr>
        <p:spPr bwMode="auto">
          <a:xfrm>
            <a:off x="4859338" y="4724400"/>
            <a:ext cx="7477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cibule</a:t>
            </a:r>
          </a:p>
        </p:txBody>
      </p:sp>
      <p:pic>
        <p:nvPicPr>
          <p:cNvPr id="481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3000" y="2371725"/>
            <a:ext cx="2573338" cy="299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0050" y="3579813"/>
            <a:ext cx="2378075" cy="266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láček 6"/>
          <p:cNvSpPr/>
          <p:nvPr/>
        </p:nvSpPr>
        <p:spPr>
          <a:xfrm>
            <a:off x="3752850" y="1484313"/>
            <a:ext cx="1481138" cy="1065212"/>
          </a:xfrm>
          <a:prstGeom prst="cloud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-----------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6383338" y="3068638"/>
            <a:ext cx="1644650" cy="1162050"/>
          </a:xfrm>
          <a:prstGeom prst="cloudCallout">
            <a:avLst>
              <a:gd name="adj1" fmla="val -70833"/>
              <a:gd name="adj2" fmla="val 6783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…………….</a:t>
            </a:r>
            <a:endParaRPr lang="cs-CZ" dirty="0"/>
          </a:p>
        </p:txBody>
      </p:sp>
      <p:sp>
        <p:nvSpPr>
          <p:cNvPr id="48139" name="TextovéPole 8"/>
          <p:cNvSpPr txBox="1">
            <a:spLocks noChangeArrowheads="1"/>
          </p:cNvSpPr>
          <p:nvPr/>
        </p:nvSpPr>
        <p:spPr bwMode="auto">
          <a:xfrm>
            <a:off x="722313" y="6254750"/>
            <a:ext cx="4511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Dopiš do bubliny a pak se podívej pod obrázky.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188" y="549275"/>
            <a:ext cx="7413625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VÝZNAM KOŘENŮ – doplň slova  </a:t>
            </a:r>
            <a:endParaRPr lang="cs-CZ" sz="3600" b="1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4213" y="1484313"/>
            <a:ext cx="8280400" cy="3416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Kořen je část rostliny ukrytá v ………………………………… .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+mn-lt"/>
                <a:cs typeface="+mn-cs"/>
              </a:rPr>
              <a:t>Odtud přijímá </a:t>
            </a: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v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+mn-lt"/>
                <a:cs typeface="+mn-cs"/>
              </a:rPr>
              <a:t>……………… a zásobní látky = </a:t>
            </a: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ž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+mn-lt"/>
                <a:cs typeface="+mn-cs"/>
              </a:rPr>
              <a:t>……….......,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+mn-lt"/>
                <a:cs typeface="+mn-cs"/>
              </a:rPr>
              <a:t>které jsou v ní rozpuštěné .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Kořeny rostlinu  v půdě </a:t>
            </a: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u</a:t>
            </a: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……………………………… .</a:t>
            </a:r>
            <a:r>
              <a:rPr lang="cs-CZ" sz="2400" b="1" dirty="0">
                <a:solidFill>
                  <a:srgbClr val="7030A0"/>
                </a:solidFill>
                <a:latin typeface="+mn-lt"/>
                <a:cs typeface="+mn-cs"/>
              </a:rPr>
              <a:t>Mají různý</a:t>
            </a: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 t</a:t>
            </a:r>
            <a:r>
              <a:rPr lang="cs-CZ" sz="2400" b="1" dirty="0">
                <a:solidFill>
                  <a:srgbClr val="7030A0"/>
                </a:solidFill>
                <a:latin typeface="+mn-lt"/>
                <a:cs typeface="+mn-cs"/>
              </a:rPr>
              <a:t>…………… (např. </a:t>
            </a:r>
            <a:r>
              <a:rPr lang="cs-CZ" sz="2400" b="1" dirty="0" err="1">
                <a:solidFill>
                  <a:srgbClr val="7030A0"/>
                </a:solidFill>
                <a:latin typeface="+mn-lt"/>
                <a:cs typeface="+mn-cs"/>
              </a:rPr>
              <a:t>kůlovité</a:t>
            </a:r>
            <a:r>
              <a:rPr lang="cs-CZ" sz="2400" b="1" dirty="0">
                <a:solidFill>
                  <a:srgbClr val="7030A0"/>
                </a:solidFill>
                <a:latin typeface="+mn-lt"/>
                <a:cs typeface="+mn-cs"/>
              </a:rPr>
              <a:t>,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400" b="1" dirty="0">
                <a:solidFill>
                  <a:srgbClr val="7030A0"/>
                </a:solidFill>
                <a:latin typeface="+mn-lt"/>
                <a:cs typeface="+mn-cs"/>
              </a:rPr>
              <a:t>svazčité) a velikost.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B9BC32"/>
                </a:solidFill>
                <a:latin typeface="+mn-lt"/>
                <a:cs typeface="+mn-cs"/>
              </a:rPr>
              <a:t>Některé kořeny jsou </a:t>
            </a:r>
            <a:r>
              <a:rPr lang="cs-CZ" sz="2400" b="1" dirty="0" err="1">
                <a:solidFill>
                  <a:srgbClr val="B9BC32"/>
                </a:solidFill>
                <a:latin typeface="+mn-lt"/>
                <a:cs typeface="+mn-cs"/>
              </a:rPr>
              <a:t>ztlustlé</a:t>
            </a:r>
            <a:r>
              <a:rPr lang="cs-CZ" sz="2400" b="1" dirty="0">
                <a:solidFill>
                  <a:srgbClr val="B9BC32"/>
                </a:solidFill>
                <a:latin typeface="+mn-lt"/>
                <a:cs typeface="+mn-cs"/>
              </a:rPr>
              <a:t>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B9BC32"/>
                </a:solidFill>
                <a:latin typeface="+mn-lt"/>
                <a:cs typeface="+mn-cs"/>
              </a:rPr>
              <a:t>a vytváří bulvu, která je jedlá.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>
                <a:solidFill>
                  <a:srgbClr val="B9BC32"/>
                </a:solidFill>
                <a:latin typeface="+mn-lt"/>
                <a:cs typeface="+mn-cs"/>
              </a:rPr>
              <a:t>Např</a:t>
            </a:r>
            <a:r>
              <a:rPr lang="cs-CZ" sz="2400" b="1" dirty="0">
                <a:solidFill>
                  <a:srgbClr val="B9BC32"/>
                </a:solidFill>
                <a:latin typeface="+mn-lt"/>
                <a:cs typeface="+mn-cs"/>
              </a:rPr>
              <a:t>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rgbClr val="B9BC32"/>
              </a:solidFill>
              <a:latin typeface="+mn-lt"/>
              <a:cs typeface="+mn-cs"/>
            </a:endParaRPr>
          </a:p>
        </p:txBody>
      </p:sp>
      <p:sp>
        <p:nvSpPr>
          <p:cNvPr id="49156" name="TextovéPole 3"/>
          <p:cNvSpPr txBox="1">
            <a:spLocks noChangeArrowheads="1"/>
          </p:cNvSpPr>
          <p:nvPr/>
        </p:nvSpPr>
        <p:spPr bwMode="auto">
          <a:xfrm rot="10800000" flipV="1">
            <a:off x="4932363" y="3675063"/>
            <a:ext cx="40433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Na jiných se tvoří jedlé hlízy. </a:t>
            </a:r>
          </a:p>
          <a:p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Např</a:t>
            </a:r>
            <a:r>
              <a:rPr lang="cs-CZ">
                <a:solidFill>
                  <a:srgbClr val="00B050"/>
                </a:solidFill>
                <a:latin typeface="Calibri" pitchFamily="34" charset="0"/>
              </a:rPr>
              <a:t>:</a:t>
            </a:r>
          </a:p>
        </p:txBody>
      </p:sp>
      <p:sp>
        <p:nvSpPr>
          <p:cNvPr id="49157" name="TextovéPole 4"/>
          <p:cNvSpPr txBox="1">
            <a:spLocks noChangeArrowheads="1"/>
          </p:cNvSpPr>
          <p:nvPr/>
        </p:nvSpPr>
        <p:spPr bwMode="auto">
          <a:xfrm>
            <a:off x="1835150" y="5373688"/>
            <a:ext cx="11668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Ředkvička </a:t>
            </a:r>
          </a:p>
        </p:txBody>
      </p:sp>
      <p:pic>
        <p:nvPicPr>
          <p:cNvPr id="4099" name="Picture 3" descr="I:\Ovoce a zelenina\Zelenina\ředkvič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968735" y="4589226"/>
            <a:ext cx="2899625" cy="1937312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sp>
        <p:nvSpPr>
          <p:cNvPr id="49159" name="TextovéPole 5"/>
          <p:cNvSpPr txBox="1">
            <a:spLocks noChangeArrowheads="1"/>
          </p:cNvSpPr>
          <p:nvPr/>
        </p:nvSpPr>
        <p:spPr bwMode="auto">
          <a:xfrm>
            <a:off x="6443663" y="5229225"/>
            <a:ext cx="16573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Brambor</a:t>
            </a:r>
          </a:p>
        </p:txBody>
      </p:sp>
      <p:pic>
        <p:nvPicPr>
          <p:cNvPr id="4100" name="Picture 4" descr="C:\Documents and Settings\Standard\Plocha\Pomocné fotky\Brambor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625011" y="4556389"/>
            <a:ext cx="2688299" cy="2016224"/>
          </a:xfrm>
          <a:prstGeom prst="rect">
            <a:avLst/>
          </a:prstGeom>
          <a:noFill/>
          <a:ln w="57150">
            <a:solidFill>
              <a:srgbClr val="00B050"/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 T O N E K</a:t>
            </a:r>
          </a:p>
        </p:txBody>
      </p:sp>
      <p:pic>
        <p:nvPicPr>
          <p:cNvPr id="50179" name="Picture 9" descr="C:\Documents and Settings\Standard\Plocha\listy\DŘEVINY.JPG"/>
          <p:cNvPicPr>
            <a:picLocks noChangeAspect="1" noChangeArrowheads="1"/>
          </p:cNvPicPr>
          <p:nvPr/>
        </p:nvPicPr>
        <p:blipFill>
          <a:blip r:embed="rId3"/>
          <a:srcRect l="5458" r="5458"/>
          <a:stretch>
            <a:fillRect/>
          </a:stretch>
        </p:blipFill>
        <p:spPr bwMode="auto">
          <a:xfrm>
            <a:off x="228600" y="2397125"/>
            <a:ext cx="4157663" cy="311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0" name="Picture 10" descr="C:\Documents and Settings\Standard\Plocha\listy\RODODENDRON.JPG"/>
          <p:cNvPicPr>
            <a:picLocks noChangeAspect="1" noChangeArrowheads="1"/>
          </p:cNvPicPr>
          <p:nvPr/>
        </p:nvPicPr>
        <p:blipFill>
          <a:blip r:embed="rId4"/>
          <a:srcRect l="14366" t="10001" r="14366" b="10001"/>
          <a:stretch>
            <a:fillRect/>
          </a:stretch>
        </p:blipFill>
        <p:spPr bwMode="auto">
          <a:xfrm>
            <a:off x="4545013" y="2397125"/>
            <a:ext cx="4194175" cy="314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eselý obličej 4"/>
          <p:cNvSpPr/>
          <p:nvPr/>
        </p:nvSpPr>
        <p:spPr>
          <a:xfrm>
            <a:off x="604838" y="1474788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4545013" y="157480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183" name="TextovéPole 10"/>
          <p:cNvSpPr txBox="1">
            <a:spLocks noChangeArrowheads="1"/>
          </p:cNvSpPr>
          <p:nvPr/>
        </p:nvSpPr>
        <p:spPr bwMode="auto">
          <a:xfrm>
            <a:off x="604838" y="5732463"/>
            <a:ext cx="81073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B050"/>
                </a:solidFill>
                <a:latin typeface="Calibri" pitchFamily="34" charset="0"/>
              </a:rPr>
              <a:t>Na kterém obrázku je KEŘ? Pro kontrolu klikni na animační značku snímku.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733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67">
                                          <p:stCondLst>
                                            <p:cond delay="273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9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70" accel="50000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39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249" decel="50000">
                                          <p:stCondLst>
                                            <p:cond delay="9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ovéPole 12"/>
          <p:cNvSpPr txBox="1">
            <a:spLocks noChangeArrowheads="1"/>
          </p:cNvSpPr>
          <p:nvPr/>
        </p:nvSpPr>
        <p:spPr bwMode="auto">
          <a:xfrm>
            <a:off x="2308225" y="4410075"/>
            <a:ext cx="309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B</a:t>
            </a:r>
          </a:p>
        </p:txBody>
      </p:sp>
      <p:sp>
        <p:nvSpPr>
          <p:cNvPr id="52227" name="TextovéPole 11"/>
          <p:cNvSpPr txBox="1">
            <a:spLocks noChangeArrowheads="1"/>
          </p:cNvSpPr>
          <p:nvPr/>
        </p:nvSpPr>
        <p:spPr bwMode="auto">
          <a:xfrm>
            <a:off x="5148263" y="1403350"/>
            <a:ext cx="1892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</a:t>
            </a:r>
          </a:p>
        </p:txBody>
      </p:sp>
      <p:sp>
        <p:nvSpPr>
          <p:cNvPr id="5222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>
                <a:solidFill>
                  <a:srgbClr val="92D050"/>
                </a:solidFill>
              </a:rPr>
              <a:t>S T O N E K   B Y L I 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059113" y="4149725"/>
            <a:ext cx="1657350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A) STVOL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575" y="4941888"/>
            <a:ext cx="2592388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 B) LODYHA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113" y="6092825"/>
            <a:ext cx="2449512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 C) STÉBLO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2232" name="TextovéPole 8"/>
          <p:cNvSpPr txBox="1">
            <a:spLocks noChangeArrowheads="1"/>
          </p:cNvSpPr>
          <p:nvPr/>
        </p:nvSpPr>
        <p:spPr bwMode="auto">
          <a:xfrm>
            <a:off x="1116013" y="4672013"/>
            <a:ext cx="18018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Olistěný stonek´=</a:t>
            </a:r>
          </a:p>
          <a:p>
            <a:r>
              <a:rPr lang="cs-CZ">
                <a:latin typeface="Calibri" pitchFamily="34" charset="0"/>
              </a:rPr>
              <a:t>lodyha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/>
            </a:extLst>
          </a:blip>
          <a:srcRect l="16666" r="16666"/>
          <a:stretch/>
        </p:blipFill>
        <p:spPr bwMode="auto">
          <a:xfrm>
            <a:off x="728482" y="4108034"/>
            <a:ext cx="2189487" cy="2189487"/>
          </a:xfrm>
          <a:prstGeom prst="roundRect">
            <a:avLst/>
          </a:prstGeom>
          <a:noFill/>
          <a:ln w="38100">
            <a:solidFill>
              <a:srgbClr val="92D050"/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/>
          </a:extLst>
        </p:spPr>
      </p:pic>
      <p:sp>
        <p:nvSpPr>
          <p:cNvPr id="52234" name="TextovéPole 9"/>
          <p:cNvSpPr txBox="1">
            <a:spLocks noChangeArrowheads="1"/>
          </p:cNvSpPr>
          <p:nvPr/>
        </p:nvSpPr>
        <p:spPr bwMode="auto">
          <a:xfrm>
            <a:off x="4872038" y="2349500"/>
            <a:ext cx="214788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Článkovaný a obvykle</a:t>
            </a:r>
          </a:p>
          <a:p>
            <a:r>
              <a:rPr lang="cs-CZ">
                <a:latin typeface="Calibri" pitchFamily="34" charset="0"/>
              </a:rPr>
              <a:t>dutý stonek je stéblo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/>
            </a:extLst>
          </a:blip>
          <a:srcRect l="12555" r="12555"/>
          <a:stretch/>
        </p:blipFill>
        <p:spPr bwMode="auto">
          <a:xfrm>
            <a:off x="4527309" y="1095859"/>
            <a:ext cx="2592288" cy="2592288"/>
          </a:xfrm>
          <a:prstGeom prst="roundRect">
            <a:avLst/>
          </a:prstGeom>
          <a:noFill/>
          <a:ln w="38100">
            <a:solidFill>
              <a:srgbClr val="92D050"/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/>
          </a:extLst>
        </p:spPr>
      </p:pic>
      <p:sp>
        <p:nvSpPr>
          <p:cNvPr id="7" name="Slunce 6"/>
          <p:cNvSpPr/>
          <p:nvPr/>
        </p:nvSpPr>
        <p:spPr>
          <a:xfrm>
            <a:off x="2365375" y="4275138"/>
            <a:ext cx="693738" cy="720725"/>
          </a:xfrm>
          <a:prstGeom prst="sun">
            <a:avLst/>
          </a:prstGeo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6372225" y="1252538"/>
            <a:ext cx="647700" cy="669925"/>
          </a:xfrm>
          <a:prstGeom prst="star7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238" name="TextovéPole 13"/>
          <p:cNvSpPr txBox="1">
            <a:spLocks noChangeArrowheads="1"/>
          </p:cNvSpPr>
          <p:nvPr/>
        </p:nvSpPr>
        <p:spPr bwMode="auto">
          <a:xfrm>
            <a:off x="1547813" y="1982788"/>
            <a:ext cx="12366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 </a:t>
            </a:r>
          </a:p>
          <a:p>
            <a:r>
              <a:rPr lang="cs-CZ">
                <a:latin typeface="Calibri" pitchFamily="34" charset="0"/>
              </a:rPr>
              <a:t>Pampeliška</a:t>
            </a:r>
          </a:p>
          <a:p>
            <a:r>
              <a:rPr lang="cs-CZ">
                <a:latin typeface="Calibri" pitchFamily="34" charset="0"/>
              </a:rPr>
              <a:t>stvol</a:t>
            </a:r>
          </a:p>
        </p:txBody>
      </p:sp>
      <p:sp>
        <p:nvSpPr>
          <p:cNvPr id="52239" name="TextovéPole 14"/>
          <p:cNvSpPr txBox="1">
            <a:spLocks noChangeArrowheads="1"/>
          </p:cNvSpPr>
          <p:nvPr/>
        </p:nvSpPr>
        <p:spPr bwMode="auto">
          <a:xfrm>
            <a:off x="1403350" y="1587500"/>
            <a:ext cx="307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C</a:t>
            </a:r>
          </a:p>
        </p:txBody>
      </p:sp>
      <p:pic>
        <p:nvPicPr>
          <p:cNvPr id="3079" name="Picture 7" descr="C:\Documents and Settings\Standard\Plocha\stvol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/>
            </a:extLst>
          </a:blip>
          <a:srcRect l="16594" r="16594"/>
          <a:stretch/>
        </p:blipFill>
        <p:spPr bwMode="auto">
          <a:xfrm>
            <a:off x="1004169" y="1423628"/>
            <a:ext cx="2323932" cy="2323932"/>
          </a:xfrm>
          <a:prstGeom prst="roundRect">
            <a:avLst/>
          </a:prstGeom>
          <a:noFill/>
          <a:ln w="38100">
            <a:solidFill>
              <a:srgbClr val="92D05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sp>
        <p:nvSpPr>
          <p:cNvPr id="52241" name="TextovéPole 15"/>
          <p:cNvSpPr txBox="1">
            <a:spLocks noChangeArrowheads="1"/>
          </p:cNvSpPr>
          <p:nvPr/>
        </p:nvSpPr>
        <p:spPr bwMode="auto">
          <a:xfrm>
            <a:off x="1187450" y="1700213"/>
            <a:ext cx="668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</a:t>
            </a:r>
          </a:p>
        </p:txBody>
      </p:sp>
      <p:sp>
        <p:nvSpPr>
          <p:cNvPr id="11" name="Čtyřcípá hvězda 10"/>
          <p:cNvSpPr/>
          <p:nvPr/>
        </p:nvSpPr>
        <p:spPr>
          <a:xfrm>
            <a:off x="720725" y="1314450"/>
            <a:ext cx="1295400" cy="914400"/>
          </a:xfrm>
          <a:prstGeom prst="star4">
            <a:avLst/>
          </a:prstGeom>
          <a:solidFill>
            <a:srgbClr val="7030A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243" name="TextovéPole 16"/>
          <p:cNvSpPr txBox="1">
            <a:spLocks noChangeArrowheads="1"/>
          </p:cNvSpPr>
          <p:nvPr/>
        </p:nvSpPr>
        <p:spPr bwMode="auto">
          <a:xfrm>
            <a:off x="6948488" y="4595813"/>
            <a:ext cx="11477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</a:t>
            </a:r>
          </a:p>
          <a:p>
            <a:r>
              <a:rPr lang="cs-CZ">
                <a:latin typeface="Calibri" pitchFamily="34" charset="0"/>
              </a:rPr>
              <a:t>Prvosenka</a:t>
            </a:r>
          </a:p>
          <a:p>
            <a:r>
              <a:rPr lang="cs-CZ">
                <a:latin typeface="Calibri" pitchFamily="34" charset="0"/>
              </a:rPr>
              <a:t>stvol</a:t>
            </a:r>
          </a:p>
        </p:txBody>
      </p:sp>
      <p:sp>
        <p:nvSpPr>
          <p:cNvPr id="52244" name="TextovéPole 17"/>
          <p:cNvSpPr txBox="1">
            <a:spLocks noChangeArrowheads="1"/>
          </p:cNvSpPr>
          <p:nvPr/>
        </p:nvSpPr>
        <p:spPr bwMode="auto">
          <a:xfrm>
            <a:off x="8096250" y="4149725"/>
            <a:ext cx="317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/>
            </a:extLst>
          </a:blip>
          <a:srcRect l="16489" r="16489"/>
          <a:stretch/>
        </p:blipFill>
        <p:spPr bwMode="auto">
          <a:xfrm>
            <a:off x="5946331" y="4010151"/>
            <a:ext cx="2616959" cy="2616959"/>
          </a:xfrm>
          <a:prstGeom prst="roundRect">
            <a:avLst/>
          </a:prstGeom>
          <a:noFill/>
          <a:ln w="38100">
            <a:solidFill>
              <a:srgbClr val="92D050"/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/>
          </a:extLst>
        </p:spPr>
      </p:pic>
      <p:sp>
        <p:nvSpPr>
          <p:cNvPr id="8" name="Srdce 7"/>
          <p:cNvSpPr/>
          <p:nvPr/>
        </p:nvSpPr>
        <p:spPr>
          <a:xfrm>
            <a:off x="7877175" y="4056063"/>
            <a:ext cx="755650" cy="679450"/>
          </a:xfrm>
          <a:prstGeom prst="heart">
            <a:avLst/>
          </a:prstGeom>
          <a:solidFill>
            <a:srgbClr val="FF0000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691063" y="4056063"/>
            <a:ext cx="673100" cy="723900"/>
          </a:xfrm>
          <a:prstGeom prst="ellipse">
            <a:avLst/>
          </a:prstGeom>
          <a:noFill/>
          <a:ln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046663" y="4941888"/>
            <a:ext cx="635000" cy="673100"/>
          </a:xfrm>
          <a:prstGeom prst="ellipse">
            <a:avLst/>
          </a:prstGeom>
          <a:noFill/>
          <a:ln w="38100"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046663" y="5942013"/>
            <a:ext cx="720725" cy="685800"/>
          </a:xfrm>
          <a:prstGeom prst="ellipse">
            <a:avLst/>
          </a:prstGeom>
          <a:noFill/>
          <a:ln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C:\Documents and Settings\Standard\Plocha\listy\PAMĚT STROMŮ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0350" y="549275"/>
            <a:ext cx="8515350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/>
          <p:cNvCxnSpPr/>
          <p:nvPr/>
        </p:nvCxnSpPr>
        <p:spPr>
          <a:xfrm>
            <a:off x="4676775" y="3113088"/>
            <a:ext cx="354013" cy="93345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5299" name="Picture 2" descr="C:\Documents and Settings\Standard\Plocha\pATA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3511550"/>
            <a:ext cx="2438400" cy="325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00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78425" y="4221163"/>
            <a:ext cx="3249613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01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56150" y="4213225"/>
            <a:ext cx="1362075" cy="91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6802438" y="3425825"/>
            <a:ext cx="73025" cy="93345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303" name="TextovéPole 6"/>
          <p:cNvSpPr txBox="1">
            <a:spLocks noChangeArrowheads="1"/>
          </p:cNvSpPr>
          <p:nvPr/>
        </p:nvSpPr>
        <p:spPr bwMode="auto">
          <a:xfrm>
            <a:off x="6804025" y="3270250"/>
            <a:ext cx="17938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B050"/>
                </a:solidFill>
                <a:latin typeface="Calibri" pitchFamily="34" charset="0"/>
              </a:rPr>
              <a:t>A to je stejný keř </a:t>
            </a:r>
          </a:p>
          <a:p>
            <a:r>
              <a:rPr lang="cs-CZ">
                <a:solidFill>
                  <a:srgbClr val="00B050"/>
                </a:solidFill>
                <a:latin typeface="Calibri" pitchFamily="34" charset="0"/>
              </a:rPr>
              <a:t>Na podzim</a:t>
            </a:r>
          </a:p>
        </p:txBody>
      </p:sp>
      <p:sp>
        <p:nvSpPr>
          <p:cNvPr id="55304" name="TextovéPole 7"/>
          <p:cNvSpPr txBox="1">
            <a:spLocks noChangeArrowheads="1"/>
          </p:cNvSpPr>
          <p:nvPr/>
        </p:nvSpPr>
        <p:spPr bwMode="auto">
          <a:xfrm>
            <a:off x="395288" y="2997200"/>
            <a:ext cx="2497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>
                <a:solidFill>
                  <a:srgbClr val="00B050"/>
                </a:solidFill>
                <a:latin typeface="Calibri" pitchFamily="34" charset="0"/>
              </a:rPr>
              <a:t>Zajímavý kmen PLATANU</a:t>
            </a:r>
          </a:p>
        </p:txBody>
      </p:sp>
      <p:pic>
        <p:nvPicPr>
          <p:cNvPr id="55305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24413" y="954088"/>
            <a:ext cx="2722562" cy="204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306" name="TextovéPole 8"/>
          <p:cNvSpPr txBox="1">
            <a:spLocks noChangeArrowheads="1"/>
          </p:cNvSpPr>
          <p:nvPr/>
        </p:nvSpPr>
        <p:spPr bwMode="auto">
          <a:xfrm>
            <a:off x="4932363" y="620713"/>
            <a:ext cx="4064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B050"/>
                </a:solidFill>
                <a:latin typeface="Calibri" pitchFamily="34" charset="0"/>
              </a:rPr>
              <a:t>Plně kvetoucí keř RODODRENDONU - jaro</a:t>
            </a:r>
          </a:p>
        </p:txBody>
      </p:sp>
      <p:pic>
        <p:nvPicPr>
          <p:cNvPr id="55307" name="Picture 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00113" y="796925"/>
            <a:ext cx="2541587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308" name="TextovéPole 19"/>
          <p:cNvSpPr txBox="1">
            <a:spLocks noChangeArrowheads="1"/>
          </p:cNvSpPr>
          <p:nvPr/>
        </p:nvSpPr>
        <p:spPr bwMode="auto">
          <a:xfrm>
            <a:off x="611188" y="260350"/>
            <a:ext cx="53514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ZAJÍMAVOSTI   O  STONKU</a:t>
            </a:r>
          </a:p>
        </p:txBody>
      </p:sp>
      <p:sp>
        <p:nvSpPr>
          <p:cNvPr id="55309" name="TextovéPole 5"/>
          <p:cNvSpPr txBox="1">
            <a:spLocks noChangeArrowheads="1"/>
          </p:cNvSpPr>
          <p:nvPr/>
        </p:nvSpPr>
        <p:spPr bwMode="auto">
          <a:xfrm>
            <a:off x="4010025" y="3543300"/>
            <a:ext cx="23764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B050"/>
                </a:solidFill>
                <a:latin typeface="Calibri" pitchFamily="34" charset="0"/>
              </a:rPr>
              <a:t>Takhle keř kvete na jaře, ještě nemá listy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Standard\Plocha\Pařez s koře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9552" y="1268760"/>
            <a:ext cx="3251200" cy="2438400"/>
          </a:xfrm>
          <a:prstGeom prst="rect">
            <a:avLst/>
          </a:prstGeom>
          <a:noFill/>
          <a:ln w="76200">
            <a:solidFill>
              <a:srgbClr val="990000"/>
            </a:solidFill>
          </a:ln>
          <a:effectLst>
            <a:glow rad="101600">
              <a:schemeClr val="accent6">
                <a:lumMod val="50000"/>
                <a:alpha val="60000"/>
              </a:schemeClr>
            </a:glow>
          </a:effectLst>
          <a:extLst>
            <a:ext uri="{909E8E84-426E-40DD-AFC4-6F175D3DCCD1}"/>
          </a:extLst>
        </p:spPr>
      </p:pic>
      <p:pic>
        <p:nvPicPr>
          <p:cNvPr id="2051" name="Picture 3" descr="C:\Documents and Settings\Standard\Plocha\Paře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83877" y="4149080"/>
            <a:ext cx="3405671" cy="2554253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pic>
        <p:nvPicPr>
          <p:cNvPr id="2052" name="Picture 4" descr="C:\Documents and Settings\Standard\Plocha\Vyvrácený strom-pařez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88023" y="1126518"/>
            <a:ext cx="3481153" cy="2610865"/>
          </a:xfrm>
          <a:prstGeom prst="rect">
            <a:avLst/>
          </a:prstGeom>
          <a:noFill/>
          <a:ln w="76200">
            <a:solidFill>
              <a:srgbClr val="99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  <p:sp>
        <p:nvSpPr>
          <p:cNvPr id="2" name="TextovéPole 1"/>
          <p:cNvSpPr txBox="1"/>
          <p:nvPr/>
        </p:nvSpPr>
        <p:spPr>
          <a:xfrm>
            <a:off x="1041400" y="665163"/>
            <a:ext cx="231298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PAŘEZ S KOŘENY</a:t>
            </a:r>
            <a:endParaRPr lang="cs-CZ" sz="2400" b="1" i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79850" y="333375"/>
            <a:ext cx="5264150" cy="457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PAŘEZ S KOŘENY-VYVRÁCENÝ STROM</a:t>
            </a:r>
            <a:endParaRPr lang="cs-CZ" sz="2400" b="1" i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088" y="4437063"/>
            <a:ext cx="4343400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Pařez smrku /porovnání velikosti/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Smrk 188 let - Stožec</a:t>
            </a:r>
            <a:endParaRPr lang="cs-CZ" sz="2400" i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 descr="C:\Documents and Settings\Standard\Plocha\Prasklý km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33963" y="1341438"/>
            <a:ext cx="3725862" cy="4967287"/>
          </a:xfrm>
          <a:prstGeom prst="rect">
            <a:avLst/>
          </a:prstGeom>
          <a:noFill/>
          <a:ln w="76200">
            <a:solidFill>
              <a:srgbClr val="990000"/>
            </a:solidFill>
            <a:miter lim="800000"/>
            <a:headEnd/>
            <a:tailEnd/>
          </a:ln>
        </p:spPr>
      </p:pic>
      <p:pic>
        <p:nvPicPr>
          <p:cNvPr id="57347" name="Picture 3" descr="C:\Documents and Settings\Standard\Plocha\Kmen jasan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1700213"/>
            <a:ext cx="3411537" cy="4548187"/>
          </a:xfrm>
          <a:prstGeom prst="rect">
            <a:avLst/>
          </a:prstGeom>
          <a:noFill/>
          <a:ln w="76200">
            <a:solidFill>
              <a:srgbClr val="C00000"/>
            </a:solidFill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835025" y="949325"/>
            <a:ext cx="415925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Zbytek kmenu s novými výhony</a:t>
            </a:r>
            <a:endParaRPr lang="cs-CZ" sz="2400" b="1" i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063" y="765175"/>
            <a:ext cx="24479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Prasklý kmen</a:t>
            </a:r>
            <a:endParaRPr lang="cs-CZ" sz="2400" b="1" i="1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TextovéPole 1"/>
          <p:cNvSpPr txBox="1">
            <a:spLocks noChangeArrowheads="1"/>
          </p:cNvSpPr>
          <p:nvPr/>
        </p:nvSpPr>
        <p:spPr bwMode="auto">
          <a:xfrm>
            <a:off x="684213" y="1196975"/>
            <a:ext cx="954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ZDROJE:</a:t>
            </a:r>
          </a:p>
        </p:txBody>
      </p:sp>
      <p:sp>
        <p:nvSpPr>
          <p:cNvPr id="58370" name="TextovéPole 3"/>
          <p:cNvSpPr txBox="1">
            <a:spLocks noChangeArrowheads="1"/>
          </p:cNvSpPr>
          <p:nvPr/>
        </p:nvSpPr>
        <p:spPr bwMode="auto">
          <a:xfrm>
            <a:off x="827088" y="2133600"/>
            <a:ext cx="36877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Ftografie: vlastní fotogalerie autorky  </a:t>
            </a:r>
          </a:p>
        </p:txBody>
      </p:sp>
      <p:sp>
        <p:nvSpPr>
          <p:cNvPr id="58371" name="Obdélník 2"/>
          <p:cNvSpPr>
            <a:spLocks noChangeArrowheads="1"/>
          </p:cNvSpPr>
          <p:nvPr/>
        </p:nvSpPr>
        <p:spPr bwMode="auto">
          <a:xfrm>
            <a:off x="827088" y="2967038"/>
            <a:ext cx="60309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Kolektiv autorů, Přírodověda pro 4. ročník základní školy, Praha: SPN, 2010. ISBN </a:t>
            </a:r>
          </a:p>
          <a:p>
            <a:r>
              <a:rPr lang="cs-CZ">
                <a:latin typeface="Calibri" pitchFamily="34" charset="0"/>
              </a:rPr>
              <a:t>    978-80-7235-466-5</a:t>
            </a:r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3E3D2D"/>
    </a:dk2>
    <a:lt2>
      <a:srgbClr val="DFF7AE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ppt/theme/themeOverride3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456</TotalTime>
  <Words>381</Words>
  <Application>Microsoft Office PowerPoint</Application>
  <PresentationFormat>On-screen Show (4:3)</PresentationFormat>
  <Paragraphs>105</Paragraphs>
  <Slides>15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15</vt:i4>
      </vt:variant>
    </vt:vector>
  </HeadingPairs>
  <TitlesOfParts>
    <vt:vector size="35" baseType="lpstr">
      <vt:lpstr>Calibri</vt:lpstr>
      <vt:lpstr>Arial</vt:lpstr>
      <vt:lpstr>Century Gothic</vt:lpstr>
      <vt:lpstr>Wingdings 2</vt:lpstr>
      <vt:lpstr>Franklin Gothic Medium</vt:lpstr>
      <vt:lpstr>Franklin Gothic Book</vt:lpstr>
      <vt:lpstr>Motiv systému Office</vt:lpstr>
      <vt:lpstr>Austin</vt:lpstr>
      <vt:lpstr>Cesta</vt:lpstr>
      <vt:lpstr>Austin</vt:lpstr>
      <vt:lpstr>Austin</vt:lpstr>
      <vt:lpstr>Austin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ANOTACE</vt:lpstr>
      <vt:lpstr>Snímek 3</vt:lpstr>
      <vt:lpstr>Snímek 4</vt:lpstr>
      <vt:lpstr>Snímek 5</vt:lpstr>
      <vt:lpstr>Který z těchto kořenů je kořen kůlovitý?</vt:lpstr>
      <vt:lpstr>NA KTERÉM OBRÁZKU: </vt:lpstr>
      <vt:lpstr>Snímek 8</vt:lpstr>
      <vt:lpstr>S T O N E K</vt:lpstr>
      <vt:lpstr>S T O N E K   B Y L I N</vt:lpstr>
      <vt:lpstr>Snímek 11</vt:lpstr>
      <vt:lpstr>Snímek 12</vt:lpstr>
      <vt:lpstr>Snímek 13</vt:lpstr>
      <vt:lpstr>Snímek 14</vt:lpstr>
      <vt:lpstr>Snímek 15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DUM</cp:lastModifiedBy>
  <cp:revision>58</cp:revision>
  <dcterms:created xsi:type="dcterms:W3CDTF">2013-09-16T12:11:57Z</dcterms:created>
  <dcterms:modified xsi:type="dcterms:W3CDTF">2013-10-17T14:34:06Z</dcterms:modified>
</cp:coreProperties>
</file>