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9" autoAdjust="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VY_32_INOVACE_7C_04_Téma_Staré_české_pověsti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300" kern="1200" smtClean="0"/>
            <a:t>VY_32_INOVACE_7C_04_Téma_Staré_české_pověsti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Prvouka 3.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891580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420888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sz="2400" dirty="0"/>
              <a:t>Krátké seznámení s třemi pověstmi z úsvitu českých dějin.</a:t>
            </a:r>
          </a:p>
          <a:p>
            <a:pPr marL="45720" indent="0">
              <a:buNone/>
            </a:pPr>
            <a:r>
              <a:rPr lang="cs-CZ" sz="2400" dirty="0"/>
              <a:t>Děti se seznámí s příběhy vystoupení praotce Čecha na horu Říp, dovědí se, kdo byla Libuše </a:t>
            </a:r>
          </a:p>
          <a:p>
            <a:pPr marL="45720" indent="0">
              <a:buNone/>
            </a:pPr>
            <a:r>
              <a:rPr lang="cs-CZ" sz="2400" dirty="0" smtClean="0"/>
              <a:t>a </a:t>
            </a:r>
            <a:r>
              <a:rPr lang="cs-CZ" sz="2400" dirty="0"/>
              <a:t>přečtou si vyprávění o vojsku, které spí uvnitř hory Blaník.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84984"/>
            <a:ext cx="6400800" cy="1752600"/>
          </a:xfrm>
        </p:spPr>
        <p:txBody>
          <a:bodyPr>
            <a:normAutofit fontScale="92500"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Z BÁJNÝCH ČASŮ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1470025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8000" dirty="0" smtClean="0">
                <a:solidFill>
                  <a:srgbClr val="00B050"/>
                </a:solidFill>
              </a:rPr>
              <a:t>STARÉ POVĚSTI</a:t>
            </a:r>
            <a:endParaRPr lang="cs-CZ" sz="80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Kajka\Local Settings\Temporary Internet Files\Content.IE5\YGY5F0AX\MC900351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55252"/>
            <a:ext cx="1792586" cy="145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ajka\Local Settings\Temporary Internet Files\Content.IE5\YGY5F0AX\MC900390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835" y="569000"/>
            <a:ext cx="1837030" cy="12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ajka\Local Settings\Temporary Internet Files\Content.IE5\W6T7OHVD\MC90035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55252"/>
            <a:ext cx="145760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Kajka\Local Settings\Temporary Internet Files\Content.IE5\3QOISOCR\MC9002874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61194">
            <a:off x="1372870" y="473157"/>
            <a:ext cx="640090" cy="1328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Kajka\Local Settings\Temporary Internet Files\Content.IE5\3QOISOCR\MC9003522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67786">
            <a:off x="7064212" y="390429"/>
            <a:ext cx="1497332" cy="114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Kajka\Local Settings\Temporary Internet Files\Content.IE5\N427GUZF\MC9001933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282" y="4869160"/>
            <a:ext cx="1224136" cy="116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512511" cy="1143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92D050"/>
                </a:solidFill>
              </a:rPr>
              <a:t>O PRAOTCI ČECHOVI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988840"/>
            <a:ext cx="7632848" cy="3474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Praotec Čech a jeho lidé odešli ze země Charvátské, protože chtěli žít v pokoji a obdělávat půdu.       Vydali se hledat nový domov. Dlouho putovali směrem na západ, až přišli k hoře Říp. Praotec Čech vystoupil na vrchol, rozhlédl se po kraji a pravil:                         To je ta země zaslíbená, zvěře </a:t>
            </a:r>
            <a:r>
              <a:rPr lang="cs-CZ" sz="2400" dirty="0"/>
              <a:t>a ptáků plná, medem </a:t>
            </a:r>
            <a:r>
              <a:rPr lang="cs-CZ" sz="2400" dirty="0" smtClean="0"/>
              <a:t>oplývající.                                                              Od té doby se ta země nazývá Čechy a její obyvatelé Čechové.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45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664"/>
            <a:ext cx="9144000" cy="651011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60648"/>
            <a:ext cx="8363272" cy="586551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To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je ta země zaslíbená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  zvěře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a ptáků plná, </a:t>
            </a:r>
            <a:endParaRPr lang="cs-CZ" dirty="0" smtClean="0">
              <a:solidFill>
                <a:schemeClr val="accent2">
                  <a:lumMod val="75000"/>
                </a:schemeClr>
              </a:solidFill>
              <a:latin typeface="Footlight MT Light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   medem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Footlight MT Light" pitchFamily="18" charset="0"/>
              </a:rPr>
              <a:t>oplývající.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07504" y="1124744"/>
            <a:ext cx="3485795" cy="2304256"/>
          </a:xfrm>
          <a:prstGeom prst="wedgeEllipseCallout">
            <a:avLst>
              <a:gd name="adj1" fmla="val 82723"/>
              <a:gd name="adj2" fmla="val 579"/>
            </a:avLst>
          </a:prstGeom>
          <a:noFill/>
          <a:ln w="317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86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9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4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512511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92D050"/>
                </a:solidFill>
              </a:rPr>
              <a:t>O LIBUŠI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988840"/>
            <a:ext cx="7632848" cy="3474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Libuše byla nejmladší dcerou vojvody Kroka. Protože byla moudrá, stala se jeho nástupkyní, kněžnou a soudkyní.                                                           Uměla věštit budoucnost a předpověděla založení Prahy.                                                                   Muži ale nechtěli, aby jim vládla žena. Proto si vyvolila za manžela Přemysla Oráče a spolu vládli moudře a spravedlivě.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142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542603"/>
            <a:ext cx="7573461" cy="565968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64704"/>
            <a:ext cx="7173416" cy="4785712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ootlight MT Light" pitchFamily="18" charset="0"/>
              </a:rPr>
              <a:t>Vidím město veliké,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ootlight MT Light" pitchFamily="18" charset="0"/>
              </a:rPr>
              <a:t>        jehož sláva 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ootlight MT Light" pitchFamily="18" charset="0"/>
              </a:rPr>
              <a:t>        hvězd se dotýká.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Footlight MT Light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971600" y="1399523"/>
            <a:ext cx="2880320" cy="1728192"/>
          </a:xfrm>
          <a:prstGeom prst="wedgeEllipseCallout">
            <a:avLst>
              <a:gd name="adj1" fmla="val 65714"/>
              <a:gd name="adj2" fmla="val 32895"/>
            </a:avLst>
          </a:prstGeom>
          <a:noFill/>
          <a:ln w="222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84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512511" cy="114300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92D050"/>
                </a:solidFill>
              </a:rPr>
              <a:t>O BLANICKÝCH RYTÍŘÍCH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988840"/>
            <a:ext cx="7632848" cy="34747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Pověst praví, že uvnitř hory Blaník, která leží ve středních Čechách, spí vojsko a čeká, až bude českému národu nejhůře.                                    Tehdy se hora otevře,  vyjede z ní na pomoc vojsko vedené svatým Václavem, porazí nepřítele a v českých zemích zavládne klid a mír.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709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692696"/>
            <a:ext cx="7692343" cy="5369741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80728"/>
            <a:ext cx="8460432" cy="504056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Footlight MT Light" pitchFamily="18" charset="0"/>
              </a:rPr>
              <a:t>Jeden den uvnitř hory</a:t>
            </a:r>
          </a:p>
          <a:p>
            <a:pPr marL="45720" indent="0">
              <a:buNone/>
            </a:pPr>
            <a:r>
              <a:rPr lang="cs-CZ" dirty="0">
                <a:latin typeface="Footlight MT Light" pitchFamily="18" charset="0"/>
              </a:rPr>
              <a:t>t</a:t>
            </a:r>
            <a:r>
              <a:rPr lang="cs-CZ" dirty="0" smtClean="0">
                <a:latin typeface="Footlight MT Light" pitchFamily="18" charset="0"/>
              </a:rPr>
              <a:t>rvá tak dlouho,</a:t>
            </a:r>
          </a:p>
          <a:p>
            <a:pPr marL="45720" indent="0">
              <a:buNone/>
            </a:pPr>
            <a:r>
              <a:rPr lang="cs-CZ" dirty="0">
                <a:latin typeface="Footlight MT Light" pitchFamily="18" charset="0"/>
              </a:rPr>
              <a:t>j</a:t>
            </a:r>
            <a:r>
              <a:rPr lang="cs-CZ" dirty="0" smtClean="0">
                <a:latin typeface="Footlight MT Light" pitchFamily="18" charset="0"/>
              </a:rPr>
              <a:t>ako jeden rok </a:t>
            </a:r>
          </a:p>
          <a:p>
            <a:pPr marL="45720" indent="0">
              <a:buNone/>
            </a:pPr>
            <a:r>
              <a:rPr lang="cs-CZ" dirty="0" smtClean="0">
                <a:latin typeface="Footlight MT Light" pitchFamily="18" charset="0"/>
              </a:rPr>
              <a:t>na povrchu!</a:t>
            </a:r>
            <a:endParaRPr lang="cs-CZ" dirty="0">
              <a:latin typeface="Footlight MT Light" pitchFamily="18" charset="0"/>
            </a:endParaRPr>
          </a:p>
        </p:txBody>
      </p:sp>
      <p:pic>
        <p:nvPicPr>
          <p:cNvPr id="3074" name="Picture 2" descr="C:\Documents and Settings\Kajka\Local Settings\Temporary Internet Files\Content.IE5\3QOISOCR\MC900149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1371600" cy="22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-119947" y="764704"/>
            <a:ext cx="3816424" cy="2160240"/>
          </a:xfrm>
          <a:prstGeom prst="wedgeEllipseCallout">
            <a:avLst>
              <a:gd name="adj1" fmla="val -21689"/>
              <a:gd name="adj2" fmla="val 111379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20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85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5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772816"/>
            <a:ext cx="6400800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800" dirty="0" smtClean="0"/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Otevřená galerie Microsoft </a:t>
            </a:r>
            <a:r>
              <a:rPr lang="cs-CZ" sz="2800" dirty="0" smtClean="0"/>
              <a:t>Office - klipart</a:t>
            </a: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Vlastní obrázky autorky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112</TotalTime>
  <Words>321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Anotace</vt:lpstr>
      <vt:lpstr>STARÉ POVĚSTI</vt:lpstr>
      <vt:lpstr>O PRAOTCI ČECHOVI</vt:lpstr>
      <vt:lpstr>Prezentace aplikace PowerPoint</vt:lpstr>
      <vt:lpstr>O LIBUŠI</vt:lpstr>
      <vt:lpstr>Prezentace aplikace PowerPoint</vt:lpstr>
      <vt:lpstr>O BLANICKÝCH RYTÍŘÍCH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2013-10-17T14:32:28Z</dcterms:modified>
</cp:coreProperties>
</file>