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2" r:id="rId6"/>
    <p:sldId id="264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VY_32_INOVACE_10_Téma_Kostra_člověka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Mgr. Karolina Pátková</a:t>
          </a:r>
          <a:endParaRPr lang="cs-CZ" sz="13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VY_32_INOVACE_10_Téma_Kostra_člověka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Prvouka 3. třída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431230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FFC000"/>
                </a:solidFill>
                <a:latin typeface="Comic Sans MS" pitchFamily="66" charset="0"/>
              </a:rPr>
              <a:t>Anotace</a:t>
            </a:r>
            <a:endParaRPr lang="cs-CZ" sz="40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Comic Sans MS" pitchFamily="66" charset="0"/>
              </a:rPr>
              <a:t>Žáci se seznámí s funkcí lidské kostry.</a:t>
            </a:r>
          </a:p>
          <a:p>
            <a:pPr marL="0" indent="0">
              <a:buNone/>
            </a:pPr>
            <a:r>
              <a:rPr lang="cs-CZ" sz="3200" dirty="0" smtClean="0">
                <a:latin typeface="Comic Sans MS" pitchFamily="66" charset="0"/>
              </a:rPr>
              <a:t>Na obrázku pojmenují a ukazují některé kosti. Zkusí je pak najít na svém těle.</a:t>
            </a:r>
          </a:p>
          <a:p>
            <a:pPr marL="0" indent="0">
              <a:buNone/>
            </a:pPr>
            <a:r>
              <a:rPr lang="cs-CZ" sz="3200" dirty="0" smtClean="0">
                <a:latin typeface="Comic Sans MS" pitchFamily="66" charset="0"/>
              </a:rPr>
              <a:t>Na závěr si vše zopakují.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556792"/>
            <a:ext cx="7117180" cy="1470025"/>
          </a:xfrm>
        </p:spPr>
        <p:txBody>
          <a:bodyPr/>
          <a:lstStyle/>
          <a:p>
            <a:pPr algn="ctr"/>
            <a:r>
              <a:rPr lang="cs-CZ" sz="7200" dirty="0" smtClean="0">
                <a:solidFill>
                  <a:srgbClr val="FFC000"/>
                </a:solidFill>
                <a:latin typeface="Comic Sans MS" pitchFamily="66" charset="0"/>
              </a:rPr>
              <a:t>LIDSKÉ TĚLO</a:t>
            </a:r>
            <a:endParaRPr lang="cs-CZ" sz="72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717032"/>
            <a:ext cx="7117180" cy="1561728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KOSTRA ČLOVĚKA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051" name="Picture 3" descr="C:\Documents and Settings\Kajka\Local Settings\Temporary Internet Files\Content.IE5\N427GUZF\MC9003343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01208"/>
            <a:ext cx="615391" cy="104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Kajka\Local Settings\Temporary Internet Files\Content.IE5\N427GUZF\MC9003343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7437" flipH="1">
            <a:off x="7449883" y="5346054"/>
            <a:ext cx="628409" cy="104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71" name="Obrázek 217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514475"/>
            <a:ext cx="1444877" cy="518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89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1512168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C000"/>
                </a:solidFill>
                <a:latin typeface="Comic Sans MS" pitchFamily="66" charset="0"/>
              </a:rPr>
              <a:t>Kostra zpevňuje naše tělo </a:t>
            </a:r>
            <a:br>
              <a:rPr lang="cs-CZ" sz="4000" dirty="0" smtClean="0">
                <a:solidFill>
                  <a:srgbClr val="FFC000"/>
                </a:solidFill>
                <a:latin typeface="Comic Sans MS" pitchFamily="66" charset="0"/>
              </a:rPr>
            </a:br>
            <a:r>
              <a:rPr lang="cs-CZ" sz="4000" dirty="0" smtClean="0">
                <a:solidFill>
                  <a:srgbClr val="FFC000"/>
                </a:solidFill>
                <a:latin typeface="Comic Sans MS" pitchFamily="66" charset="0"/>
              </a:rPr>
              <a:t>a chrání důležité orgány.</a:t>
            </a:r>
            <a:endParaRPr lang="cs-CZ" sz="40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060848"/>
            <a:ext cx="7704856" cy="41044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latin typeface="Comic Sans MS" pitchFamily="66" charset="0"/>
              </a:rPr>
              <a:t>Lidskou kostru tvoří více než 200 </a:t>
            </a:r>
          </a:p>
          <a:p>
            <a:pPr marL="0" indent="0">
              <a:buNone/>
            </a:pPr>
            <a:r>
              <a:rPr lang="cs-CZ" sz="3600" dirty="0" smtClean="0">
                <a:latin typeface="Comic Sans MS" pitchFamily="66" charset="0"/>
              </a:rPr>
              <a:t>kostí. Největší kost je stehenní, </a:t>
            </a:r>
          </a:p>
          <a:p>
            <a:pPr marL="0" indent="0">
              <a:buNone/>
            </a:pPr>
            <a:r>
              <a:rPr lang="cs-CZ" sz="3600" dirty="0" smtClean="0">
                <a:latin typeface="Comic Sans MS" pitchFamily="66" charset="0"/>
              </a:rPr>
              <a:t>nejmenší kosti jsou v uších.</a:t>
            </a:r>
          </a:p>
          <a:p>
            <a:pPr marL="0" indent="0">
              <a:buNone/>
            </a:pPr>
            <a:endParaRPr lang="cs-CZ" sz="36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600" dirty="0" smtClean="0">
                <a:latin typeface="Comic Sans MS" pitchFamily="66" charset="0"/>
              </a:rPr>
              <a:t>Základní osou kostry je páteř.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3074" name="Picture 2" descr="C:\Documents and Settings\Kajka\Local Settings\Temporary Internet Files\Content.IE5\YGY5F0AX\MC900014700[1].wmf"/>
          <p:cNvPicPr>
            <a:picLocks noChangeAspect="1" noChangeArrowheads="1"/>
          </p:cNvPicPr>
          <p:nvPr/>
        </p:nvPicPr>
        <p:blipFill>
          <a:blip r:embed="rId2" cstate="print">
            <a:lum bright="100000" contrast="-10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333" y="3429000"/>
            <a:ext cx="792088" cy="2838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843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7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75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8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Documents and Settings\Kajka\Local Settings\Temporary Internet Files\Content.IE5\YGY5F0AX\MC90042632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620688"/>
            <a:ext cx="2304256" cy="586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403648" y="623257"/>
            <a:ext cx="1728192" cy="576064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lebka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43608" y="1756994"/>
            <a:ext cx="1728192" cy="576064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žebra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840355" y="1340768"/>
            <a:ext cx="1728192" cy="576064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páteř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115616" y="4476294"/>
            <a:ext cx="2088232" cy="936104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k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ostra dolní končetiny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3120954"/>
            <a:ext cx="1728192" cy="576064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pánev</a:t>
            </a:r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72606" y="2420888"/>
            <a:ext cx="2088232" cy="936104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k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ostra horní končetiny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43263" y="4039344"/>
            <a:ext cx="1637050" cy="757808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Comic Sans MS" pitchFamily="66" charset="0"/>
              </a:rPr>
              <a:t>k</a:t>
            </a:r>
            <a:r>
              <a:rPr lang="cs-CZ" sz="2400" dirty="0" smtClean="0">
                <a:solidFill>
                  <a:schemeClr val="tx1"/>
                </a:solidFill>
                <a:latin typeface="Comic Sans MS" pitchFamily="66" charset="0"/>
              </a:rPr>
              <a:t>ost stehenní</a:t>
            </a:r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041221" y="2996952"/>
            <a:ext cx="1026723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158605" y="742730"/>
            <a:ext cx="810699" cy="607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716016" y="4039344"/>
            <a:ext cx="997226" cy="3789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203848" y="4039344"/>
            <a:ext cx="622412" cy="58096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829389" y="2040225"/>
            <a:ext cx="123855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203848" y="5412398"/>
            <a:ext cx="697160" cy="68089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57245" y="4977949"/>
            <a:ext cx="648072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4572000" y="1908110"/>
            <a:ext cx="1268355" cy="58478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148064" y="2636912"/>
            <a:ext cx="1000473" cy="2489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669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6"/>
            <a:ext cx="7125113" cy="1656184"/>
          </a:xfrm>
        </p:spPr>
        <p:txBody>
          <a:bodyPr/>
          <a:lstStyle/>
          <a:p>
            <a:pPr lvl="0" algn="ctr">
              <a:spcBef>
                <a:spcPct val="20000"/>
              </a:spcBef>
              <a:spcAft>
                <a:spcPts val="600"/>
              </a:spcAft>
            </a:pPr>
            <a:r>
              <a:rPr lang="cs-CZ" dirty="0" smtClean="0">
                <a:solidFill>
                  <a:srgbClr val="FFFFFF"/>
                </a:solidFill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dirty="0" smtClean="0">
                <a:solidFill>
                  <a:srgbClr val="FFFFFF"/>
                </a:solidFill>
                <a:latin typeface="Comic Sans MS" pitchFamily="66" charset="0"/>
                <a:ea typeface="+mn-ea"/>
                <a:cs typeface="+mn-cs"/>
              </a:rPr>
            </a:br>
            <a:r>
              <a:rPr lang="cs-CZ" sz="4000" dirty="0" smtClean="0">
                <a:solidFill>
                  <a:srgbClr val="FFC000"/>
                </a:solidFill>
                <a:latin typeface="Comic Sans MS" pitchFamily="66" charset="0"/>
                <a:ea typeface="+mn-ea"/>
                <a:cs typeface="+mn-cs"/>
              </a:rPr>
              <a:t>Zkus </a:t>
            </a:r>
            <a:r>
              <a:rPr lang="cs-CZ" sz="4000" dirty="0">
                <a:solidFill>
                  <a:srgbClr val="FFC000"/>
                </a:solidFill>
                <a:latin typeface="Comic Sans MS" pitchFamily="66" charset="0"/>
                <a:ea typeface="+mn-ea"/>
                <a:cs typeface="+mn-cs"/>
              </a:rPr>
              <a:t>na svém těle najít </a:t>
            </a:r>
            <a:r>
              <a:rPr lang="cs-CZ" sz="4000" dirty="0" smtClean="0">
                <a:solidFill>
                  <a:srgbClr val="FFC000"/>
                </a:solidFill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sz="4000" dirty="0" smtClean="0">
                <a:solidFill>
                  <a:srgbClr val="FFC000"/>
                </a:solidFill>
                <a:latin typeface="Comic Sans MS" pitchFamily="66" charset="0"/>
                <a:ea typeface="+mn-ea"/>
                <a:cs typeface="+mn-cs"/>
              </a:rPr>
            </a:br>
            <a:r>
              <a:rPr lang="cs-CZ" sz="4000" dirty="0" smtClean="0">
                <a:solidFill>
                  <a:srgbClr val="FFC000"/>
                </a:solidFill>
                <a:latin typeface="Comic Sans MS" pitchFamily="66" charset="0"/>
                <a:ea typeface="+mn-ea"/>
                <a:cs typeface="+mn-cs"/>
              </a:rPr>
              <a:t>některé </a:t>
            </a:r>
            <a:r>
              <a:rPr lang="cs-CZ" sz="4000" dirty="0">
                <a:solidFill>
                  <a:srgbClr val="FFC000"/>
                </a:solidFill>
                <a:latin typeface="Comic Sans MS" pitchFamily="66" charset="0"/>
                <a:ea typeface="+mn-ea"/>
                <a:cs typeface="+mn-cs"/>
              </a:rPr>
              <a:t>kosti, například</a:t>
            </a:r>
            <a:r>
              <a:rPr lang="cs-CZ" dirty="0">
                <a:solidFill>
                  <a:srgbClr val="FFFFFF"/>
                </a:solidFill>
                <a:latin typeface="Comic Sans MS" pitchFamily="66" charset="0"/>
                <a:ea typeface="+mn-ea"/>
                <a:cs typeface="+mn-cs"/>
              </a:rPr>
              <a:t/>
            </a:r>
            <a:br>
              <a:rPr lang="cs-CZ" dirty="0">
                <a:solidFill>
                  <a:srgbClr val="FFFFFF"/>
                </a:solidFill>
                <a:latin typeface="Comic Sans MS" pitchFamily="66" charset="0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060848"/>
            <a:ext cx="7125112" cy="41044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latin typeface="Comic Sans MS" pitchFamily="66" charset="0"/>
              </a:rPr>
              <a:t>páteř</a:t>
            </a:r>
            <a:endParaRPr lang="cs-CZ" sz="3600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3600" dirty="0" smtClean="0">
                <a:latin typeface="Comic Sans MS" pitchFamily="66" charset="0"/>
              </a:rPr>
              <a:t>pánev</a:t>
            </a:r>
            <a:endParaRPr lang="cs-CZ" sz="3600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3600" dirty="0" smtClean="0">
                <a:latin typeface="Comic Sans MS" pitchFamily="66" charset="0"/>
              </a:rPr>
              <a:t>žebra</a:t>
            </a:r>
            <a:endParaRPr lang="cs-CZ" sz="3600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3600" dirty="0" smtClean="0">
                <a:latin typeface="Comic Sans MS" pitchFamily="66" charset="0"/>
              </a:rPr>
              <a:t>klíční </a:t>
            </a:r>
            <a:r>
              <a:rPr lang="cs-CZ" sz="3600" dirty="0">
                <a:latin typeface="Comic Sans MS" pitchFamily="66" charset="0"/>
              </a:rPr>
              <a:t>kost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1832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Documents and Settings\Kajka\Local Settings\Temporary Internet Files\Content.IE5\YGY5F0AX\MC90042632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620688"/>
            <a:ext cx="2304256" cy="586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1403648" y="623257"/>
            <a:ext cx="1728192" cy="576064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43608" y="1756994"/>
            <a:ext cx="1728192" cy="576064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840355" y="1629746"/>
            <a:ext cx="1728192" cy="576064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79612" y="4727121"/>
            <a:ext cx="2088232" cy="501655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3120954"/>
            <a:ext cx="1728192" cy="576064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72606" y="2823143"/>
            <a:ext cx="2088232" cy="595622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43263" y="4240426"/>
            <a:ext cx="1637050" cy="580966"/>
          </a:xfrm>
          <a:prstGeom prst="roundRect">
            <a:avLst/>
          </a:prstGeom>
          <a:noFill/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041221" y="2996952"/>
            <a:ext cx="1026723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3158605" y="742730"/>
            <a:ext cx="810699" cy="607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716016" y="4039344"/>
            <a:ext cx="997226" cy="3789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203848" y="4039344"/>
            <a:ext cx="622412" cy="58096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829389" y="2040225"/>
            <a:ext cx="123855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203848" y="5412398"/>
            <a:ext cx="697160" cy="68089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57245" y="4977949"/>
            <a:ext cx="648072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4572000" y="1908110"/>
            <a:ext cx="1268355" cy="58478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148064" y="2636912"/>
            <a:ext cx="1000473" cy="24891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5214629" y="260649"/>
            <a:ext cx="3173795" cy="792088"/>
          </a:xfrm>
          <a:prstGeom prst="round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C000"/>
                </a:solidFill>
                <a:latin typeface="Comic Sans MS" pitchFamily="66" charset="0"/>
              </a:rPr>
              <a:t>Zopakuj si</a:t>
            </a:r>
            <a:endParaRPr lang="cs-CZ" sz="3600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3631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FFC000"/>
                </a:solidFill>
                <a:latin typeface="Comic Sans MS" pitchFamily="66" charset="0"/>
              </a:rPr>
              <a:t>Zdroje</a:t>
            </a:r>
            <a:endParaRPr lang="cs-CZ" sz="40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31338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Comic Sans MS" pitchFamily="66" charset="0"/>
              </a:rPr>
              <a:t>Otevřená galerie Microsoft </a:t>
            </a:r>
            <a:r>
              <a:rPr lang="cs-CZ" sz="3200" dirty="0" smtClean="0">
                <a:latin typeface="Comic Sans MS" pitchFamily="66" charset="0"/>
              </a:rPr>
              <a:t>Office</a:t>
            </a:r>
          </a:p>
          <a:p>
            <a:pPr marL="0" indent="0">
              <a:buNone/>
            </a:pPr>
            <a:r>
              <a:rPr lang="cs-CZ" sz="3200" dirty="0" smtClean="0">
                <a:latin typeface="Comic Sans MS" pitchFamily="66" charset="0"/>
              </a:rPr>
              <a:t>- Klipart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335</TotalTime>
  <Words>124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Anotace</vt:lpstr>
      <vt:lpstr>LIDSKÉ TĚLO</vt:lpstr>
      <vt:lpstr>Kostra zpevňuje naše tělo  a chrání důležité orgány.</vt:lpstr>
      <vt:lpstr>Prezentace aplikace PowerPoint</vt:lpstr>
      <vt:lpstr> Zkus na svém těle najít  některé kosti, například 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17</cp:revision>
  <dcterms:created xsi:type="dcterms:W3CDTF">2011-08-21T15:31:45Z</dcterms:created>
  <dcterms:modified xsi:type="dcterms:W3CDTF">2013-10-17T14:34:18Z</dcterms:modified>
</cp:coreProperties>
</file>