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24" autoAdjust="0"/>
    <p:restoredTop sz="94660"/>
  </p:normalViewPr>
  <p:slideViewPr>
    <p:cSldViewPr>
      <p:cViewPr varScale="1">
        <p:scale>
          <a:sx n="88" d="100"/>
          <a:sy n="88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VY_32_INOVACE_7C_12_Téma_Člověk_a_zdraví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6">
                <a:alpha val="90000"/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6">
                <a:alpha val="90000"/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0000">
            <a:schemeClr val="accent6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73000"/>
                <a:satMod val="15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6667"/>
                <a:tint val="96000"/>
                <a:shade val="80000"/>
                <a:satMod val="105000"/>
              </a:schemeClr>
            </a:gs>
            <a:gs pos="38000">
              <a:schemeClr val="accent6">
                <a:alpha val="90000"/>
                <a:hueOff val="0"/>
                <a:satOff val="0"/>
                <a:lumOff val="0"/>
                <a:alphaOff val="-6667"/>
                <a:tint val="96000"/>
                <a:shade val="59000"/>
                <a:satMod val="120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6667"/>
                <a:shade val="57000"/>
                <a:satMod val="12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56000"/>
                <a:satMod val="145000"/>
              </a:schemeClr>
            </a:gs>
            <a:gs pos="88000">
              <a:schemeClr val="accent6">
                <a:alpha val="90000"/>
                <a:hueOff val="0"/>
                <a:satOff val="0"/>
                <a:lumOff val="0"/>
                <a:alphaOff val="-6667"/>
                <a:shade val="63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0000">
            <a:schemeClr val="accent6">
              <a:alpha val="90000"/>
              <a:hueOff val="0"/>
              <a:satOff val="0"/>
              <a:lumOff val="0"/>
              <a:alphaOff val="-6667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73000"/>
                <a:satMod val="15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13333"/>
                <a:tint val="96000"/>
                <a:shade val="80000"/>
                <a:satMod val="105000"/>
              </a:schemeClr>
            </a:gs>
            <a:gs pos="38000">
              <a:schemeClr val="accent6">
                <a:alpha val="90000"/>
                <a:hueOff val="0"/>
                <a:satOff val="0"/>
                <a:lumOff val="0"/>
                <a:alphaOff val="-13333"/>
                <a:tint val="96000"/>
                <a:shade val="59000"/>
                <a:satMod val="120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13333"/>
                <a:shade val="57000"/>
                <a:satMod val="12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56000"/>
                <a:satMod val="145000"/>
              </a:schemeClr>
            </a:gs>
            <a:gs pos="88000">
              <a:schemeClr val="accent6">
                <a:alpha val="90000"/>
                <a:hueOff val="0"/>
                <a:satOff val="0"/>
                <a:lumOff val="0"/>
                <a:alphaOff val="-13333"/>
                <a:shade val="63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0000">
            <a:schemeClr val="accent6">
              <a:alpha val="90000"/>
              <a:hueOff val="0"/>
              <a:satOff val="0"/>
              <a:lumOff val="0"/>
              <a:alphaOff val="-13333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Autor: </a:t>
          </a:r>
          <a:r>
            <a:rPr lang="cs-CZ" sz="1300" kern="1200" dirty="0" smtClean="0"/>
            <a:t>Mgr. Karolina Pátková</a:t>
          </a:r>
          <a:endParaRPr lang="cs-CZ" sz="13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73000"/>
                <a:satMod val="15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0000"/>
                <a:tint val="96000"/>
                <a:shade val="80000"/>
                <a:satMod val="105000"/>
              </a:schemeClr>
            </a:gs>
            <a:gs pos="38000">
              <a:schemeClr val="accent6">
                <a:alpha val="90000"/>
                <a:hueOff val="0"/>
                <a:satOff val="0"/>
                <a:lumOff val="0"/>
                <a:alphaOff val="-20000"/>
                <a:tint val="96000"/>
                <a:shade val="59000"/>
                <a:satMod val="120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20000"/>
                <a:shade val="57000"/>
                <a:satMod val="12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56000"/>
                <a:satMod val="145000"/>
              </a:schemeClr>
            </a:gs>
            <a:gs pos="88000">
              <a:schemeClr val="accent6">
                <a:alpha val="90000"/>
                <a:hueOff val="0"/>
                <a:satOff val="0"/>
                <a:lumOff val="0"/>
                <a:alphaOff val="-20000"/>
                <a:shade val="63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0000">
            <a:schemeClr val="accent6">
              <a:alpha val="90000"/>
              <a:hueOff val="0"/>
              <a:satOff val="0"/>
              <a:lumOff val="0"/>
              <a:alphaOff val="-2000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VY_32_INOVACE_7C_12_Téma_Člověk_a_zdraví</a:t>
          </a:r>
          <a:endParaRPr lang="cs-CZ" sz="13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73000"/>
                <a:satMod val="15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6667"/>
                <a:tint val="96000"/>
                <a:shade val="80000"/>
                <a:satMod val="105000"/>
              </a:schemeClr>
            </a:gs>
            <a:gs pos="38000">
              <a:schemeClr val="accent6">
                <a:alpha val="90000"/>
                <a:hueOff val="0"/>
                <a:satOff val="0"/>
                <a:lumOff val="0"/>
                <a:alphaOff val="-26667"/>
                <a:tint val="96000"/>
                <a:shade val="59000"/>
                <a:satMod val="120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26667"/>
                <a:shade val="57000"/>
                <a:satMod val="12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56000"/>
                <a:satMod val="145000"/>
              </a:schemeClr>
            </a:gs>
            <a:gs pos="88000">
              <a:schemeClr val="accent6">
                <a:alpha val="90000"/>
                <a:hueOff val="0"/>
                <a:satOff val="0"/>
                <a:lumOff val="0"/>
                <a:alphaOff val="-26667"/>
                <a:shade val="63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0000">
            <a:schemeClr val="accent6">
              <a:alpha val="90000"/>
              <a:hueOff val="0"/>
              <a:satOff val="0"/>
              <a:lumOff val="0"/>
              <a:alphaOff val="-26667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Prvouka 3. třída</a:t>
          </a:r>
          <a:endParaRPr lang="cs-CZ" sz="13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73000"/>
                <a:satMod val="15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33333"/>
                <a:tint val="96000"/>
                <a:shade val="80000"/>
                <a:satMod val="105000"/>
              </a:schemeClr>
            </a:gs>
            <a:gs pos="38000">
              <a:schemeClr val="accent6">
                <a:alpha val="90000"/>
                <a:hueOff val="0"/>
                <a:satOff val="0"/>
                <a:lumOff val="0"/>
                <a:alphaOff val="-33333"/>
                <a:tint val="96000"/>
                <a:shade val="59000"/>
                <a:satMod val="120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33333"/>
                <a:shade val="57000"/>
                <a:satMod val="12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56000"/>
                <a:satMod val="145000"/>
              </a:schemeClr>
            </a:gs>
            <a:gs pos="88000">
              <a:schemeClr val="accent6">
                <a:alpha val="90000"/>
                <a:hueOff val="0"/>
                <a:satOff val="0"/>
                <a:lumOff val="0"/>
                <a:alphaOff val="-33333"/>
                <a:shade val="63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0000">
            <a:schemeClr val="accent6">
              <a:alpha val="90000"/>
              <a:hueOff val="0"/>
              <a:satOff val="0"/>
              <a:lumOff val="0"/>
              <a:alphaOff val="-33333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CZ.1.07/1.4.00/21.1431</a:t>
          </a:r>
          <a:endParaRPr lang="cs-CZ" sz="13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73000"/>
                <a:satMod val="15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40000"/>
                <a:tint val="96000"/>
                <a:shade val="80000"/>
                <a:satMod val="105000"/>
              </a:schemeClr>
            </a:gs>
            <a:gs pos="38000">
              <a:schemeClr val="accent6">
                <a:alpha val="90000"/>
                <a:hueOff val="0"/>
                <a:satOff val="0"/>
                <a:lumOff val="0"/>
                <a:alphaOff val="-40000"/>
                <a:tint val="96000"/>
                <a:shade val="59000"/>
                <a:satMod val="120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40000"/>
                <a:shade val="57000"/>
                <a:satMod val="12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56000"/>
                <a:satMod val="145000"/>
              </a:schemeClr>
            </a:gs>
            <a:gs pos="88000">
              <a:schemeClr val="accent6">
                <a:alpha val="90000"/>
                <a:hueOff val="0"/>
                <a:satOff val="0"/>
                <a:lumOff val="0"/>
                <a:alphaOff val="-40000"/>
                <a:shade val="63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0000">
            <a:schemeClr val="accent6">
              <a:alpha val="90000"/>
              <a:hueOff val="0"/>
              <a:satOff val="0"/>
              <a:lumOff val="0"/>
              <a:alphaOff val="-4000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rgit.cz/files/2012/11/zdravy-tali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59799840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Anotace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" indent="0">
              <a:buNone/>
            </a:pP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Vysvětlení pojmu člověk jako součást živé přírody, společné znaky živých organizmů.</a:t>
            </a:r>
          </a:p>
          <a:p>
            <a:pPr marL="36576" indent="0">
              <a:buNone/>
            </a:pP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Rozdíl mezi člověkem a ostatními živočichy.</a:t>
            </a:r>
          </a:p>
          <a:p>
            <a:pPr marL="36576" indent="0">
              <a:buNone/>
            </a:pP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Seznámení se zdravým způsobem stravování pomocí potravinového talíře.</a:t>
            </a:r>
          </a:p>
          <a:p>
            <a:pPr marL="36576" indent="0">
              <a:buNone/>
            </a:pP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Diskuze žáků o věcech, které prospívají zdraví a které mu škodí.</a:t>
            </a:r>
          </a:p>
          <a:p>
            <a:pPr marL="36576" indent="0">
              <a:buNone/>
            </a:pP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Závěrečné otázky pro celou třídu.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44824"/>
            <a:ext cx="6480048" cy="3456384"/>
          </a:xfrm>
        </p:spPr>
        <p:txBody>
          <a:bodyPr>
            <a:normAutofit/>
          </a:bodyPr>
          <a:lstStyle/>
          <a:p>
            <a:pPr algn="ctr"/>
            <a:r>
              <a:rPr lang="cs-CZ" sz="8800" dirty="0" smtClean="0"/>
              <a:t>Člověk</a:t>
            </a:r>
            <a:br>
              <a:rPr lang="cs-CZ" sz="8800" dirty="0" smtClean="0"/>
            </a:br>
            <a:r>
              <a:rPr lang="cs-CZ" sz="8800" dirty="0" smtClean="0"/>
              <a:t>a  zdraví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167445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Člověk je součástí živé přírody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147248" cy="4857403"/>
          </a:xfrm>
        </p:spPr>
        <p:txBody>
          <a:bodyPr/>
          <a:lstStyle/>
          <a:p>
            <a:pPr marL="36576" indent="0">
              <a:buNone/>
            </a:pPr>
            <a:r>
              <a:rPr lang="cs-CZ" sz="3200" dirty="0">
                <a:solidFill>
                  <a:srgbClr val="FF0000"/>
                </a:solidFill>
              </a:rPr>
              <a:t>s</a:t>
            </a:r>
            <a:r>
              <a:rPr lang="cs-CZ" sz="3200" dirty="0" smtClean="0">
                <a:solidFill>
                  <a:srgbClr val="FF0000"/>
                </a:solidFill>
              </a:rPr>
              <a:t>polu s ostatními živočichy a rostlinami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</a:p>
          <a:p>
            <a:pPr marL="36576" indent="0">
              <a:buNone/>
            </a:pPr>
            <a:r>
              <a:rPr lang="cs-CZ" sz="3200" dirty="0" smtClean="0">
                <a:solidFill>
                  <a:srgbClr val="FFC000"/>
                </a:solidFill>
              </a:rPr>
              <a:t>Stejně jako oni</a:t>
            </a:r>
          </a:p>
          <a:p>
            <a:pPr marL="3657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</a:t>
            </a:r>
            <a:r>
              <a:rPr lang="cs-CZ" dirty="0" smtClean="0">
                <a:solidFill>
                  <a:srgbClr val="FFC000"/>
                </a:solidFill>
              </a:rPr>
              <a:t>dýchá</a:t>
            </a:r>
          </a:p>
          <a:p>
            <a:pPr marL="36576" indent="0">
              <a:buNone/>
            </a:pP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                               přijímá potravu a vodu</a:t>
            </a:r>
          </a:p>
          <a:p>
            <a:pPr marL="36576" indent="0">
              <a:buNone/>
            </a:pP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                               vylučuje odpadní látky</a:t>
            </a:r>
          </a:p>
          <a:p>
            <a:pPr marL="36576" indent="0">
              <a:buNone/>
            </a:pP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                               roste a vyvíjí se</a:t>
            </a:r>
          </a:p>
          <a:p>
            <a:pPr marL="36576" indent="0">
              <a:buNone/>
            </a:pP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                               rozmnožuje se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Documents and Settings\Kajka\Local Settings\Temporary Internet Files\Content.IE5\3QOISOCR\MC900232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750" y="3334704"/>
            <a:ext cx="1437709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ajka\Local Settings\Temporary Internet Files\Content.IE5\W6T7OHVD\MC9004414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725144"/>
            <a:ext cx="1269316" cy="601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ajka\Local Settings\Temporary Internet Files\Content.IE5\W6T7OHVD\MC9004281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698" y="4558840"/>
            <a:ext cx="936104" cy="1376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ajka\Local Settings\Temporary Internet Files\Content.IE5\YGY5F0AX\MC9003361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121" y="2636912"/>
            <a:ext cx="1049535" cy="697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Kajka\Local Settings\Temporary Internet Files\Content.IE5\YGY5F0AX\MC9004418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8485" y="2702876"/>
            <a:ext cx="1278598" cy="1278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5626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6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50"/>
                            </p:stCondLst>
                            <p:childTnLst>
                              <p:par>
                                <p:cTn id="1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75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75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7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7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787208" cy="5832648"/>
          </a:xfrm>
        </p:spPr>
        <p:txBody>
          <a:bodyPr/>
          <a:lstStyle/>
          <a:p>
            <a:pPr marL="36576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Člověk se ale od jiných živočichů liší tím, že </a:t>
            </a:r>
          </a:p>
          <a:p>
            <a:pPr marL="36576" indent="0">
              <a:buNone/>
            </a:pPr>
            <a:r>
              <a:rPr lang="cs-CZ" dirty="0" smtClean="0"/>
              <a:t> </a:t>
            </a:r>
          </a:p>
          <a:p>
            <a:pPr marL="36576" indent="0">
              <a:buNone/>
            </a:pPr>
            <a:endParaRPr lang="cs-CZ" dirty="0" smtClean="0"/>
          </a:p>
          <a:p>
            <a:pPr marL="36576" indent="0">
              <a:buNone/>
            </a:pPr>
            <a:endParaRPr lang="cs-CZ" dirty="0" smtClean="0"/>
          </a:p>
          <a:p>
            <a:pPr marL="36576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36576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Ke zdravému životu lidé potřebují</a:t>
            </a:r>
          </a:p>
          <a:p>
            <a:pPr marL="36576" indent="0">
              <a:buNone/>
            </a:pPr>
            <a:r>
              <a:rPr lang="cs-CZ" dirty="0" smtClean="0"/>
              <a:t>                      </a:t>
            </a:r>
          </a:p>
          <a:p>
            <a:pPr marL="36576" indent="0">
              <a:buNone/>
            </a:pPr>
            <a:r>
              <a:rPr lang="cs-CZ" dirty="0" smtClean="0"/>
              <a:t>                      </a:t>
            </a:r>
          </a:p>
          <a:p>
            <a:pPr marL="36576" indent="0">
              <a:buNone/>
            </a:pPr>
            <a:r>
              <a:rPr lang="cs-CZ" dirty="0" smtClean="0"/>
              <a:t>                      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475656" y="1237083"/>
            <a:ext cx="144016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myslí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181265" y="1844824"/>
            <a:ext cx="144016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pracuje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55976" y="2549894"/>
            <a:ext cx="33843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orozumívá se řečí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979712" y="3905267"/>
            <a:ext cx="33843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ýchat čistý vzduch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906688" y="4581128"/>
            <a:ext cx="33843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p</a:t>
            </a:r>
            <a:r>
              <a:rPr lang="cs-CZ" sz="2800" dirty="0" smtClean="0">
                <a:solidFill>
                  <a:schemeClr val="bg1"/>
                </a:solidFill>
              </a:rPr>
              <a:t>ít čistou vodu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851920" y="5301208"/>
            <a:ext cx="367240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j</a:t>
            </a:r>
            <a:r>
              <a:rPr lang="cs-CZ" sz="2800" dirty="0" smtClean="0">
                <a:solidFill>
                  <a:schemeClr val="bg1"/>
                </a:solidFill>
              </a:rPr>
              <a:t>íst zdravou potravu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302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0360"/>
            <a:ext cx="9144000" cy="4577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41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925144"/>
          </a:xfrm>
        </p:spPr>
        <p:txBody>
          <a:bodyPr>
            <a:normAutofit fontScale="92500"/>
          </a:bodyPr>
          <a:lstStyle/>
          <a:p>
            <a:pPr marL="36576" indent="0">
              <a:buNone/>
            </a:pPr>
            <a:r>
              <a:rPr lang="cs-CZ" sz="3600" dirty="0" smtClean="0">
                <a:solidFill>
                  <a:srgbClr val="FFC000"/>
                </a:solidFill>
              </a:rPr>
              <a:t>Prospívá zdraví</a:t>
            </a:r>
          </a:p>
          <a:p>
            <a:pPr marL="36576" indent="0">
              <a:buNone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Pohyb na čerstvém vzduchu</a:t>
            </a:r>
          </a:p>
          <a:p>
            <a:pPr marL="36576" indent="0">
              <a:buNone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Sportování</a:t>
            </a:r>
          </a:p>
          <a:p>
            <a:pPr marL="36576" indent="0">
              <a:buNone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Pitný režim</a:t>
            </a:r>
          </a:p>
          <a:p>
            <a:pPr marL="36576" indent="0">
              <a:buNone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Zdravá strava</a:t>
            </a:r>
          </a:p>
          <a:p>
            <a:pPr marL="36576" indent="0">
              <a:buNone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Veselá mysl </a:t>
            </a:r>
          </a:p>
          <a:p>
            <a:pPr marL="36576" indent="0">
              <a:buNone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Čistota a pořádek</a:t>
            </a:r>
          </a:p>
          <a:p>
            <a:pPr marL="36576" indent="0">
              <a:buNone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Dostatek spánku</a:t>
            </a:r>
            <a:endParaRPr lang="cs-CZ" sz="2800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36576" indent="0" algn="r">
              <a:buNone/>
            </a:pPr>
            <a:r>
              <a:rPr lang="cs-CZ" sz="3600" dirty="0" smtClean="0">
                <a:solidFill>
                  <a:srgbClr val="FFC000"/>
                </a:solidFill>
              </a:rPr>
              <a:t>Škodí zdraví</a:t>
            </a:r>
          </a:p>
          <a:p>
            <a:pPr marL="36576" indent="0" algn="r">
              <a:buNone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Málo pohybu, lenost</a:t>
            </a:r>
          </a:p>
          <a:p>
            <a:pPr marL="36576" indent="0" algn="r">
              <a:buNone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Pobyt v nevětraných prostorách</a:t>
            </a:r>
          </a:p>
          <a:p>
            <a:pPr marL="36576" indent="0" algn="r">
              <a:buNone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Nezdravé jídlo</a:t>
            </a:r>
          </a:p>
          <a:p>
            <a:pPr marL="36576" indent="0" algn="r">
              <a:buNone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Nedostatek tekutin</a:t>
            </a:r>
          </a:p>
          <a:p>
            <a:pPr marL="36576" indent="0" algn="r">
              <a:buNone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Špatná hygiena</a:t>
            </a:r>
          </a:p>
          <a:p>
            <a:pPr marL="36576" indent="0" algn="r">
              <a:buNone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Málo spánku</a:t>
            </a:r>
          </a:p>
          <a:p>
            <a:pPr marL="36576" indent="0" algn="r">
              <a:buNone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Kouření, alkohol, drogy</a:t>
            </a:r>
          </a:p>
          <a:p>
            <a:pPr marL="36576" indent="0" algn="r">
              <a:buNone/>
            </a:pPr>
            <a:endParaRPr lang="cs-CZ" sz="2800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Říkejte, co podle vás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0879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4000"/>
                            </p:stCondLst>
                            <p:childTnLst>
                              <p:par>
                                <p:cTn id="5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0"/>
                            </p:stCondLst>
                            <p:childTnLst>
                              <p:par>
                                <p:cTn id="6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6000"/>
                            </p:stCondLst>
                            <p:childTnLst>
                              <p:par>
                                <p:cTn id="6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3000"/>
                            </p:stCondLst>
                            <p:childTnLst>
                              <p:par>
                                <p:cTn id="9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4000"/>
                            </p:stCondLst>
                            <p:childTnLst>
                              <p:par>
                                <p:cTn id="10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0"/>
                            </p:stCondLst>
                            <p:childTnLst>
                              <p:par>
                                <p:cTn id="1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Odpovídejte na otázky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7931224" cy="5112568"/>
          </a:xfrm>
        </p:spPr>
        <p:txBody>
          <a:bodyPr/>
          <a:lstStyle/>
          <a:p>
            <a:pPr marL="36576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Jak se přenášejí nemoci?</a:t>
            </a:r>
          </a:p>
          <a:p>
            <a:pPr marL="36576" indent="0">
              <a:buNone/>
            </a:pP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Jak se proti nim můžeme bránit?</a:t>
            </a:r>
          </a:p>
          <a:p>
            <a:pPr marL="36576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Jak pečuješ o svoji hygienu?</a:t>
            </a:r>
          </a:p>
          <a:p>
            <a:pPr marL="36576" indent="0">
              <a:buNone/>
            </a:pP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Jak se staráš o pořádek v bytě?</a:t>
            </a:r>
          </a:p>
          <a:p>
            <a:pPr marL="36576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Proč si musíme mýt ruce před jídlem?</a:t>
            </a:r>
          </a:p>
          <a:p>
            <a:pPr marL="36576" indent="0">
              <a:buNone/>
            </a:pP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V kolik hodin chodíš spát, kdy vstáváš?</a:t>
            </a:r>
          </a:p>
          <a:p>
            <a:pPr marL="36576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Jíš zeleninu každý den?</a:t>
            </a:r>
          </a:p>
          <a:p>
            <a:pPr marL="36576" indent="0">
              <a:buNone/>
            </a:pP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Jak často chodíš ven?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916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indent="0">
              <a:buNone/>
            </a:pPr>
            <a:r>
              <a:rPr lang="cs-CZ" dirty="0" smtClean="0">
                <a:hlinkClick r:id="rId2"/>
              </a:rPr>
              <a:t>www.margit.cz/files/2012/11/zdravy-talir.jpg</a:t>
            </a:r>
            <a:endParaRPr lang="cs-CZ" dirty="0" smtClean="0"/>
          </a:p>
          <a:p>
            <a:pPr marL="36576" indent="0">
              <a:buNone/>
            </a:pPr>
            <a:endParaRPr lang="cs-CZ" dirty="0"/>
          </a:p>
          <a:p>
            <a:pPr marL="36576" indent="0">
              <a:buNone/>
            </a:pPr>
            <a:r>
              <a:rPr lang="cs-CZ" dirty="0" smtClean="0"/>
              <a:t>Otevřená galerie Microsoft </a:t>
            </a:r>
            <a:r>
              <a:rPr lang="cs-CZ" dirty="0" smtClean="0"/>
              <a:t>Office - Klipart</a:t>
            </a:r>
            <a:endParaRPr lang="cs-CZ" dirty="0" smtClean="0"/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132</TotalTime>
  <Words>261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Anotace</vt:lpstr>
      <vt:lpstr>Člověk a  zdraví</vt:lpstr>
      <vt:lpstr>Člověk je součástí živé přírody</vt:lpstr>
      <vt:lpstr>Prezentace aplikace PowerPoint</vt:lpstr>
      <vt:lpstr>Prezentace aplikace PowerPoint</vt:lpstr>
      <vt:lpstr>Říkejte, co podle vás</vt:lpstr>
      <vt:lpstr>Odpovídejte na otázky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17</cp:revision>
  <dcterms:created xsi:type="dcterms:W3CDTF">2011-08-21T15:31:45Z</dcterms:created>
  <dcterms:modified xsi:type="dcterms:W3CDTF">2013-10-17T14:58:20Z</dcterms:modified>
</cp:coreProperties>
</file>