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4" r:id="rId7"/>
    <p:sldId id="265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VY_32_INOVACE_7C_14_Téma_Měření_hmotnosti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 dirty="0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6667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13333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Karolina Pátková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2000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VY_32_INOVACE_7C_14_Téma_Měření_hmotnosti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26667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Prvouka 3. 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33333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4000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8527418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Žáci si ukazují různé druhy vah, říkají, k čemu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jednotlivé druhy slouží.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Přiřazují správný název k obrázku.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Řadí jednotky hmotnosti od nejmenší po největší.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Řeší logickou slovní úlohu.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Provádějí měření hmotnosti na kuchyňské váze.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11560" y="2276872"/>
            <a:ext cx="8305800" cy="234124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MĚŘENÍ  HMOTNOSTI</a:t>
            </a:r>
            <a:endParaRPr lang="cs-CZ" sz="7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450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1574" y="476672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Prohlédni si různé váhy, </a:t>
            </a:r>
            <a:b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říkej, co se na které váží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300840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876" y="2132856"/>
            <a:ext cx="1815084" cy="152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ajka\Local Settings\Temporary Internet Files\Content.IE5\W6T7OHVD\MC9002870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844" y="4303386"/>
            <a:ext cx="1975164" cy="218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ajka\Local Settings\Temporary Internet Files\Content.IE5\APCH4XJD\MC900281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275" y="4035554"/>
            <a:ext cx="1724685" cy="220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ajka\Local Settings\Temporary Internet Files\Content.IE5\APCH4XJD\MC9003568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363" y="2632460"/>
            <a:ext cx="1836115" cy="154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Kajka\Local Settings\Temporary Internet Files\Content.IE5\W1OX6Z2X\MC9002505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699" y="4547075"/>
            <a:ext cx="2301089" cy="1696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Kajka\Local Settings\Temporary Internet Files\Content.IE5\LGEH4I3R\MC9003479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672" y="3733249"/>
            <a:ext cx="1281989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Kajka\Local Settings\Temporary Internet Files\Content.IE5\G0RMW8HH\MC9002314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8785" y="1917785"/>
            <a:ext cx="1874067" cy="2257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1084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uchyňská váha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osobní váha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dvoumiskové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váhy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velké váhy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laboratorní váhy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Přiřaď název k obrázku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Kajka\Local Settings\Temporary Internet Files\Content.IE5\G0RMW8HH\MC9003108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600808"/>
            <a:ext cx="1134081" cy="901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Kajka\Local Settings\Temporary Internet Files\Content.IE5\K08H4XUB\MC9003798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600808"/>
            <a:ext cx="1296144" cy="104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ajka\Local Settings\Temporary Internet Files\Content.IE5\G0RMW8HH\MC9003324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72816"/>
            <a:ext cx="1416161" cy="806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Kajka\Local Settings\Temporary Internet Files\Content.IE5\K08H4XUB\MC9002961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986965"/>
            <a:ext cx="1269039" cy="118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Kajka\Local Settings\Temporary Internet Files\Content.IE5\KUONNSFQ\MC9003356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941168"/>
            <a:ext cx="1151489" cy="114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Kajka\Local Settings\Temporary Internet Files\Content.IE5\LGEH4I3R\MC9002375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991" y="4502764"/>
            <a:ext cx="1162139" cy="1315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Kajka\Local Settings\Temporary Internet Files\Content.IE5\G0RMW8HH\MC90034793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530" y="4063483"/>
            <a:ext cx="1281989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15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1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1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1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1" dur="125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4" dur="125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7" dur="12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0" dur="125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3" dur="125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6" dur="125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9" dur="125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88840"/>
            <a:ext cx="4059936" cy="4107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1  kilogram 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 </a:t>
            </a:r>
            <a:endParaRPr lang="cs-CZ" sz="32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1  gram 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 </a:t>
            </a:r>
            <a:endParaRPr lang="cs-CZ" sz="32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1  tuna    </a:t>
            </a:r>
          </a:p>
          <a:p>
            <a:pPr marL="0" indent="0">
              <a:buNone/>
            </a:pPr>
            <a:endParaRPr lang="cs-CZ" sz="32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1  dekagram    </a:t>
            </a:r>
            <a:endParaRPr lang="cs-CZ" sz="32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1  metrický </a:t>
            </a:r>
            <a:r>
              <a:rPr lang="cs-CZ" sz="32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cent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76371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Srovnej jednotky hmotnosti       od nejmenší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3116" y="2024844"/>
            <a:ext cx="280831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bg2">
                    <a:lumMod val="50000"/>
                  </a:schemeClr>
                </a:solidFill>
              </a:rPr>
              <a:t>1  gra</a:t>
            </a:r>
            <a:r>
              <a:rPr lang="cs-CZ" sz="3000" dirty="0">
                <a:solidFill>
                  <a:schemeClr val="bg2">
                    <a:lumMod val="50000"/>
                  </a:schemeClr>
                </a:solidFill>
              </a:rPr>
              <a:t>m</a:t>
            </a:r>
          </a:p>
        </p:txBody>
      </p:sp>
      <p:sp>
        <p:nvSpPr>
          <p:cNvPr id="9" name="Obdélník 8"/>
          <p:cNvSpPr/>
          <p:nvPr/>
        </p:nvSpPr>
        <p:spPr>
          <a:xfrm>
            <a:off x="4702325" y="2852936"/>
            <a:ext cx="280831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bg2">
                    <a:lumMod val="50000"/>
                  </a:schemeClr>
                </a:solidFill>
              </a:rPr>
              <a:t>1  dekagram</a:t>
            </a:r>
            <a:endParaRPr lang="cs-CZ" sz="3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3116" y="3717032"/>
            <a:ext cx="280831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bg2">
                    <a:lumMod val="50000"/>
                  </a:schemeClr>
                </a:solidFill>
              </a:rPr>
              <a:t>1  kilogram</a:t>
            </a:r>
            <a:endParaRPr lang="cs-CZ" sz="3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73116" y="4581128"/>
            <a:ext cx="280831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bg2">
                    <a:lumMod val="50000"/>
                  </a:schemeClr>
                </a:solidFill>
              </a:rPr>
              <a:t>1  </a:t>
            </a:r>
            <a:r>
              <a:rPr lang="cs-CZ" sz="3000" dirty="0">
                <a:solidFill>
                  <a:schemeClr val="bg2">
                    <a:lumMod val="50000"/>
                  </a:schemeClr>
                </a:solidFill>
              </a:rPr>
              <a:t>m</a:t>
            </a:r>
            <a:r>
              <a:rPr lang="cs-CZ" sz="3000" dirty="0" smtClean="0">
                <a:solidFill>
                  <a:schemeClr val="bg2">
                    <a:lumMod val="50000"/>
                  </a:schemeClr>
                </a:solidFill>
              </a:rPr>
              <a:t>etrický cent</a:t>
            </a:r>
            <a:endParaRPr lang="cs-CZ" sz="3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3116" y="5445224"/>
            <a:ext cx="280831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bg2">
                    <a:lumMod val="50000"/>
                  </a:schemeClr>
                </a:solidFill>
              </a:rPr>
              <a:t>1  tuna</a:t>
            </a:r>
            <a:endParaRPr lang="cs-CZ" sz="3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556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47531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Úloha k zamyšlení:</a:t>
            </a:r>
          </a:p>
          <a:p>
            <a:pPr marL="0" indent="0" algn="ctr">
              <a:buNone/>
            </a:pPr>
            <a:endParaRPr lang="cs-CZ" sz="3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Josef vážil brambory na kuchyňské váze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 zjistil, že do jednoho kilogramu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 vejde 8 brambor.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Václav dělal stejný pokus a zjistil,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ž</a:t>
            </a: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e do jednoho kilogramu se vejde </a:t>
            </a: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brambor.</a:t>
            </a:r>
          </a:p>
          <a:p>
            <a:pPr marL="0" indent="0" algn="ctr">
              <a:buNone/>
            </a:pPr>
            <a:endParaRPr lang="cs-CZ" sz="3200" dirty="0" smtClean="0"/>
          </a:p>
          <a:p>
            <a:pPr marL="0" indent="0" algn="ctr">
              <a:buNone/>
            </a:pPr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je to možné?</a:t>
            </a:r>
            <a:endParaRPr lang="cs-CZ" sz="4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2446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3600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Vyber si 5 libovolných předmětů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(například 2 jablka, knihu, hrnek apod.),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na kuchyňské váze změř jejich hmotnost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 svoje měření zapiš.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úkol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7658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Otevřená galerie Microsoft </a:t>
            </a:r>
            <a:r>
              <a:rPr lang="cs-CZ" sz="3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Office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- Klipart</a:t>
            </a:r>
            <a:endParaRPr lang="cs-CZ" sz="36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214</TotalTime>
  <Words>204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Prezentace aplikace PowerPoint</vt:lpstr>
      <vt:lpstr>Anotace</vt:lpstr>
      <vt:lpstr>MĚŘENÍ  HMOTNOSTI</vt:lpstr>
      <vt:lpstr>Prohlédni si různé váhy,  říkej, co se na které váží</vt:lpstr>
      <vt:lpstr>Přiřaď název k obrázku</vt:lpstr>
      <vt:lpstr>Srovnej jednotky hmotnosti       od nejmenší</vt:lpstr>
      <vt:lpstr>Prezentace aplikace PowerPoint</vt:lpstr>
      <vt:lpstr>Domácí úkol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12</cp:revision>
  <dcterms:created xsi:type="dcterms:W3CDTF">2011-08-21T15:31:45Z</dcterms:created>
  <dcterms:modified xsi:type="dcterms:W3CDTF">2013-10-17T15:01:48Z</dcterms:modified>
</cp:coreProperties>
</file>