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2" r:id="rId6"/>
    <p:sldId id="263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VY_32_INOVACE_7C_15_Téma_Měření_objemu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3.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43000"/>
                <a:satMod val="165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6667"/>
                <a:tint val="83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43000"/>
                <a:satMod val="165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13333"/>
                <a:tint val="83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Autor: </a:t>
          </a:r>
          <a:r>
            <a:rPr lang="cs-CZ" sz="1300" kern="1200" dirty="0" smtClean="0"/>
            <a:t>Mgr. Karolina Pátková</a:t>
          </a:r>
          <a:endParaRPr lang="cs-CZ" sz="13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43000"/>
                <a:satMod val="165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20000"/>
                <a:tint val="83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VY_32_INOVACE_7C_15_Téma_Měření_objemu</a:t>
          </a:r>
          <a:endParaRPr lang="cs-CZ" sz="13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43000"/>
                <a:satMod val="165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26667"/>
                <a:tint val="83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Téma</a:t>
          </a:r>
          <a:r>
            <a:rPr lang="cs-CZ" sz="1300" kern="1200" dirty="0" smtClean="0"/>
            <a:t>: Prvouka 3. ročník</a:t>
          </a:r>
          <a:endParaRPr lang="cs-CZ" sz="13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43000"/>
                <a:satMod val="165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33333"/>
                <a:tint val="83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CZ.1.07/1.4.00/21.1431</a:t>
          </a:r>
          <a:endParaRPr lang="cs-CZ" sz="13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43000"/>
                <a:satMod val="165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40000"/>
                <a:tint val="83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2581815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/>
              <a:t>Žáci poznají základní jednotky objemu, </a:t>
            </a:r>
          </a:p>
          <a:p>
            <a:pPr marL="109728" indent="0">
              <a:buNone/>
            </a:pPr>
            <a:r>
              <a:rPr lang="cs-CZ" dirty="0" smtClean="0"/>
              <a:t>vztahy mezi nimi.</a:t>
            </a:r>
          </a:p>
          <a:p>
            <a:pPr marL="109728" indent="0">
              <a:buNone/>
            </a:pPr>
            <a:r>
              <a:rPr lang="cs-CZ" dirty="0" smtClean="0"/>
              <a:t>Rozhodují, které předměty nakupujeme </a:t>
            </a:r>
          </a:p>
          <a:p>
            <a:pPr marL="109728" indent="0">
              <a:buNone/>
            </a:pPr>
            <a:r>
              <a:rPr lang="cs-CZ" dirty="0"/>
              <a:t>v</a:t>
            </a:r>
            <a:r>
              <a:rPr lang="cs-CZ" dirty="0" smtClean="0"/>
              <a:t> jednotkách objemu a které podle hmotnosti.</a:t>
            </a:r>
          </a:p>
          <a:p>
            <a:pPr marL="109728" indent="0">
              <a:buNone/>
            </a:pPr>
            <a:r>
              <a:rPr lang="cs-CZ" dirty="0" smtClean="0"/>
              <a:t>Vysvětlí si postup měření objemu pevných látek </a:t>
            </a:r>
          </a:p>
          <a:p>
            <a:pPr marL="109728" indent="0">
              <a:buNone/>
            </a:pPr>
            <a:r>
              <a:rPr lang="cs-CZ" dirty="0"/>
              <a:t>a</a:t>
            </a:r>
            <a:r>
              <a:rPr lang="cs-CZ" dirty="0" smtClean="0"/>
              <a:t> provedou pokus s měřením.</a:t>
            </a:r>
          </a:p>
          <a:p>
            <a:pPr marL="109728" indent="0">
              <a:buNone/>
            </a:pPr>
            <a:r>
              <a:rPr lang="cs-CZ" dirty="0" smtClean="0"/>
              <a:t>Převádějí jednotky objemu.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764704"/>
            <a:ext cx="8458200" cy="2891184"/>
          </a:xfrm>
        </p:spPr>
        <p:txBody>
          <a:bodyPr>
            <a:normAutofit/>
          </a:bodyPr>
          <a:lstStyle/>
          <a:p>
            <a:pPr algn="ctr"/>
            <a:r>
              <a:rPr lang="cs-CZ" sz="7200" dirty="0" smtClean="0">
                <a:solidFill>
                  <a:srgbClr val="FFC000"/>
                </a:solidFill>
              </a:rPr>
              <a:t>MĚŘENÍ  OBJEMU</a:t>
            </a:r>
            <a:endParaRPr lang="cs-CZ" sz="7200" dirty="0">
              <a:solidFill>
                <a:srgbClr val="FFC000"/>
              </a:solidFill>
            </a:endParaRPr>
          </a:p>
        </p:txBody>
      </p:sp>
      <p:pic>
        <p:nvPicPr>
          <p:cNvPr id="1026" name="Picture 2" descr="C:\Documents and Settings\Kajka\Local Settings\Temporary Internet Files\Content.IE5\LGEH4I3R\MC9002379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293096"/>
            <a:ext cx="2174341" cy="1964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821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/>
          <a:lstStyle/>
          <a:p>
            <a:pPr algn="ctr"/>
            <a:r>
              <a:rPr lang="cs-CZ" dirty="0" smtClean="0"/>
              <a:t>Jednotky objemu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/>
              <a:t>Základní jednotkou objemu je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litr  </a:t>
            </a:r>
            <a:r>
              <a:rPr lang="cs-CZ" dirty="0" smtClean="0"/>
              <a:t>(</a:t>
            </a: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dirty="0" smtClean="0">
                <a:solidFill>
                  <a:srgbClr val="C00000"/>
                </a:solidFill>
              </a:rPr>
              <a:t> l</a:t>
            </a:r>
            <a:r>
              <a:rPr lang="cs-CZ" dirty="0" smtClean="0"/>
              <a:t>)</a:t>
            </a:r>
          </a:p>
          <a:p>
            <a:pPr marL="109728" indent="0">
              <a:buNone/>
            </a:pPr>
            <a:r>
              <a:rPr lang="cs-CZ" dirty="0" smtClean="0"/>
              <a:t>Menší jednotkou je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mililitr  </a:t>
            </a:r>
            <a:r>
              <a:rPr lang="cs-CZ" dirty="0" smtClean="0"/>
              <a:t>(</a:t>
            </a: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dirty="0" smtClean="0">
                <a:solidFill>
                  <a:srgbClr val="C00000"/>
                </a:solidFill>
              </a:rPr>
              <a:t> ml</a:t>
            </a:r>
            <a:r>
              <a:rPr lang="cs-CZ" dirty="0" smtClean="0"/>
              <a:t>)</a:t>
            </a:r>
          </a:p>
          <a:p>
            <a:pPr marL="109728" indent="0">
              <a:buNone/>
            </a:pP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b="1" dirty="0" smtClean="0">
                <a:solidFill>
                  <a:srgbClr val="C00000"/>
                </a:solidFill>
              </a:rPr>
              <a:t> l  = 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1000</a:t>
            </a:r>
            <a:r>
              <a:rPr lang="cs-CZ" b="1" dirty="0" smtClean="0">
                <a:solidFill>
                  <a:srgbClr val="C00000"/>
                </a:solidFill>
              </a:rPr>
              <a:t> ml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Větší jednotkou je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hektolitr  </a:t>
            </a:r>
            <a:r>
              <a:rPr lang="cs-CZ" dirty="0" smtClean="0"/>
              <a:t>(</a:t>
            </a: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dirty="0" smtClean="0">
                <a:solidFill>
                  <a:srgbClr val="C00000"/>
                </a:solidFill>
              </a:rPr>
              <a:t> hl</a:t>
            </a:r>
            <a:r>
              <a:rPr lang="cs-CZ" dirty="0" smtClean="0"/>
              <a:t>)</a:t>
            </a:r>
          </a:p>
          <a:p>
            <a:pPr marL="109728" indent="0">
              <a:buNone/>
            </a:pP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b="1" dirty="0" smtClean="0">
                <a:solidFill>
                  <a:srgbClr val="C00000"/>
                </a:solidFill>
              </a:rPr>
              <a:t> hl  = 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100</a:t>
            </a:r>
            <a:r>
              <a:rPr lang="cs-CZ" b="1" dirty="0" smtClean="0">
                <a:solidFill>
                  <a:srgbClr val="C00000"/>
                </a:solidFill>
              </a:rPr>
              <a:t> l</a:t>
            </a:r>
          </a:p>
          <a:p>
            <a:pPr marL="109728" indent="0">
              <a:buNone/>
            </a:pPr>
            <a:endParaRPr lang="cs-CZ" dirty="0"/>
          </a:p>
          <a:p>
            <a:pPr marL="109728" indent="0" algn="ctr">
              <a:buNone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měříme pomocí odměrného válce.</a:t>
            </a:r>
            <a:endParaRPr lang="cs-CZ" sz="32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3712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" y="706016"/>
            <a:ext cx="8229600" cy="1066800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potraviny kupujeme</a:t>
            </a:r>
            <a:endParaRPr lang="cs-CZ" sz="48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870169"/>
            <a:ext cx="2746648" cy="4858555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44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44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litry</a:t>
            </a:r>
          </a:p>
          <a:p>
            <a:pPr marL="109728" indent="0">
              <a:buNone/>
            </a:pPr>
            <a:endParaRPr lang="cs-CZ" sz="44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64088" y="1844545"/>
            <a:ext cx="3672408" cy="4858555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44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44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kilogramy</a:t>
            </a:r>
            <a:endParaRPr lang="cs-CZ" sz="44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987824" y="2470448"/>
            <a:ext cx="2016224" cy="504056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mouka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661859" y="4293096"/>
            <a:ext cx="2016224" cy="504056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cukr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987824" y="4961114"/>
            <a:ext cx="2016224" cy="504056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olej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668553" y="5562263"/>
            <a:ext cx="2016224" cy="504056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salám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987824" y="6199044"/>
            <a:ext cx="2016224" cy="504056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pivo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635896" y="3038027"/>
            <a:ext cx="2016224" cy="504056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limonáda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987824" y="3645024"/>
            <a:ext cx="2016224" cy="504056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mléko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203848" y="1785459"/>
            <a:ext cx="2016224" cy="504056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ocet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23528" y="2745971"/>
            <a:ext cx="2016224" cy="50405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ocet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361789" y="3038027"/>
            <a:ext cx="2016224" cy="504056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mouka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34481" y="3442455"/>
            <a:ext cx="2016224" cy="50405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limonáda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95536" y="4149080"/>
            <a:ext cx="2016224" cy="50405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mléko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6351176" y="3886133"/>
            <a:ext cx="2016224" cy="504056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cukr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68829" y="4797152"/>
            <a:ext cx="2016224" cy="50405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olej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361789" y="4709086"/>
            <a:ext cx="2016224" cy="504056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salám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22446" y="5538870"/>
            <a:ext cx="2016224" cy="50405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pivo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4195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"/>
                            </p:stCondLst>
                            <p:childTnLst>
                              <p:par>
                                <p:cTn id="5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000"/>
                            </p:stCondLst>
                            <p:childTnLst>
                              <p:par>
                                <p:cTn id="7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000"/>
                            </p:stCondLst>
                            <p:childTnLst>
                              <p:par>
                                <p:cTn id="8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1000"/>
                            </p:stCondLst>
                            <p:childTnLst>
                              <p:par>
                                <p:cTn id="9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000"/>
                            </p:stCondLst>
                            <p:childTnLst>
                              <p:par>
                                <p:cTn id="1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1000"/>
                            </p:stCondLst>
                            <p:childTnLst>
                              <p:par>
                                <p:cTn id="1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737824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600" dirty="0" smtClean="0"/>
              <a:t>Objem můžeme měřit nejen u kapalin,</a:t>
            </a:r>
          </a:p>
          <a:p>
            <a:pPr marL="109728" indent="0">
              <a:buNone/>
            </a:pPr>
            <a:r>
              <a:rPr lang="cs-CZ" sz="3600" dirty="0" smtClean="0"/>
              <a:t>ale i u pevných látek.</a:t>
            </a:r>
          </a:p>
          <a:p>
            <a:pPr marL="109728" indent="0">
              <a:buNone/>
            </a:pPr>
            <a:endParaRPr lang="cs-CZ" sz="3200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Postup měření objemu jablka:</a:t>
            </a:r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r>
              <a:rPr lang="cs-CZ" sz="2400" dirty="0" smtClean="0"/>
              <a:t>Do odměrného válce nalijte 500 ml vody.</a:t>
            </a:r>
          </a:p>
          <a:p>
            <a:pPr marL="109728" indent="0">
              <a:buNone/>
            </a:pPr>
            <a:r>
              <a:rPr lang="cs-CZ" sz="2400" dirty="0" smtClean="0"/>
              <a:t>Do této vody vložte jablko.</a:t>
            </a:r>
          </a:p>
          <a:p>
            <a:pPr marL="109728" indent="0">
              <a:buNone/>
            </a:pPr>
            <a:r>
              <a:rPr lang="cs-CZ" sz="2400" dirty="0" smtClean="0"/>
              <a:t>Hladina vody vystoupí o několik ml, </a:t>
            </a:r>
          </a:p>
          <a:p>
            <a:pPr marL="109728" indent="0">
              <a:buNone/>
            </a:pPr>
            <a:r>
              <a:rPr lang="cs-CZ" sz="2400" dirty="0"/>
              <a:t>u</a:t>
            </a:r>
            <a:r>
              <a:rPr lang="cs-CZ" sz="2400" dirty="0" smtClean="0"/>
              <a:t>kazuje např. 600 ml. </a:t>
            </a:r>
          </a:p>
          <a:p>
            <a:pPr marL="109728" indent="0">
              <a:buNone/>
            </a:pPr>
            <a:r>
              <a:rPr lang="cs-CZ" sz="2400" dirty="0" smtClean="0"/>
              <a:t>Objem jablka ukazuje rozdíl,</a:t>
            </a:r>
          </a:p>
          <a:p>
            <a:pPr marL="109728" indent="0">
              <a:buNone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tedy 100 ml.</a:t>
            </a:r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3600" dirty="0"/>
          </a:p>
        </p:txBody>
      </p:sp>
      <p:pic>
        <p:nvPicPr>
          <p:cNvPr id="2050" name="Picture 2" descr="C:\Documents and Settings\Kajka\Local Settings\Temporary Internet Files\Content.IE5\KUONNSFQ\MC9003401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653136"/>
            <a:ext cx="1643177" cy="1957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Kajka\Local Settings\Temporary Internet Files\Content.IE5\KUONNSFQ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5665" y="5301208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5499585" y="5805264"/>
            <a:ext cx="1428463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961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9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200"/>
                            </p:stCondLst>
                            <p:childTnLst>
                              <p:par>
                                <p:cTn id="23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5" dur="75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200"/>
                            </p:stCondLst>
                            <p:childTnLst>
                              <p:par>
                                <p:cTn id="32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4" dur="75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95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/>
          <a:lstStyle/>
          <a:p>
            <a:pPr marL="109728" indent="0">
              <a:buNone/>
            </a:pP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Převeď jednotky: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3 l  = . . . ml           5 hl  = . . . l          4000 ml = . . . l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Kolik litrů je</a:t>
            </a:r>
            <a:r>
              <a:rPr lang="cs-CZ" dirty="0" smtClean="0"/>
              <a:t>:                            </a:t>
            </a:r>
            <a:r>
              <a:rPr lang="cs-CZ" dirty="0" smtClean="0">
                <a:solidFill>
                  <a:srgbClr val="00B050"/>
                </a:solidFill>
              </a:rPr>
              <a:t>Kolik mililitrů je</a:t>
            </a:r>
            <a:r>
              <a:rPr lang="cs-CZ" dirty="0" smtClean="0"/>
              <a:t>: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půl hektolitru                           půl litru</a:t>
            </a:r>
          </a:p>
          <a:p>
            <a:pPr marL="109728" indent="0">
              <a:buNone/>
            </a:pPr>
            <a:r>
              <a:rPr lang="cs-CZ" dirty="0"/>
              <a:t>č</a:t>
            </a:r>
            <a:r>
              <a:rPr lang="cs-CZ" dirty="0" smtClean="0"/>
              <a:t>tvrt hektolitru                        čtvrt litru</a:t>
            </a:r>
          </a:p>
          <a:p>
            <a:pPr marL="109728" indent="0">
              <a:buNone/>
            </a:pPr>
            <a:r>
              <a:rPr lang="cs-CZ" dirty="0"/>
              <a:t>t</a:t>
            </a:r>
            <a:r>
              <a:rPr lang="cs-CZ" dirty="0" smtClean="0"/>
              <a:t>ři čtvrti hektolitru                  tři čtvrti litru</a:t>
            </a:r>
          </a:p>
          <a:p>
            <a:pPr marL="109728" indent="0">
              <a:buNone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4867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7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75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75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sz="3200" dirty="0" smtClean="0"/>
          </a:p>
          <a:p>
            <a:pPr marL="109728" indent="0">
              <a:buNone/>
            </a:pPr>
            <a:r>
              <a:rPr lang="cs-CZ" sz="3200" dirty="0" smtClean="0"/>
              <a:t>Otevřená galerie Microsoft </a:t>
            </a:r>
            <a:r>
              <a:rPr lang="cs-CZ" sz="3200" dirty="0" smtClean="0"/>
              <a:t>Office - Klipart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74</TotalTime>
  <Words>253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Urbanistický</vt:lpstr>
      <vt:lpstr>Prezentace aplikace PowerPoint</vt:lpstr>
      <vt:lpstr>Anotace</vt:lpstr>
      <vt:lpstr>MĚŘENÍ  OBJEMU</vt:lpstr>
      <vt:lpstr>Jednotky objemu</vt:lpstr>
      <vt:lpstr>Které potraviny kupujeme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Kajka</cp:lastModifiedBy>
  <cp:revision>10</cp:revision>
  <dcterms:created xsi:type="dcterms:W3CDTF">2011-08-21T15:31:45Z</dcterms:created>
  <dcterms:modified xsi:type="dcterms:W3CDTF">2013-10-17T15:03:08Z</dcterms:modified>
</cp:coreProperties>
</file>