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3" r:id="rId6"/>
    <p:sldId id="264" r:id="rId7"/>
    <p:sldId id="265" r:id="rId8"/>
    <p:sldId id="266" r:id="rId9"/>
    <p:sldId id="26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VY_32_INOVACE_7C_16_Téma_Přírodniny_a_lidské_výtvory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6667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6667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6667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13333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13333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13333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Autor: </a:t>
          </a:r>
          <a:r>
            <a:rPr lang="cs-CZ" sz="1200" kern="1200" dirty="0" smtClean="0"/>
            <a:t>Mgr. Karolina Pátková</a:t>
          </a:r>
          <a:endParaRPr lang="cs-CZ" sz="12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20000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20000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2000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Název : </a:t>
          </a:r>
          <a:r>
            <a:rPr lang="cs-CZ" sz="1200" kern="1200" dirty="0" smtClean="0"/>
            <a:t>VY_32_INOVACE_7C_16_Téma_Přírodniny_a_lidské_výtvory</a:t>
          </a:r>
          <a:endParaRPr lang="cs-CZ" sz="12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26667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26667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26667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Téma</a:t>
          </a:r>
          <a:r>
            <a:rPr lang="cs-CZ" sz="1200" kern="1200" dirty="0" smtClean="0"/>
            <a:t>: Prvouka 3. třída</a:t>
          </a:r>
          <a:endParaRPr lang="cs-CZ" sz="12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33333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33333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33333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Číslo projektu</a:t>
          </a:r>
          <a:r>
            <a:rPr lang="cs-CZ" sz="1200" kern="1200" dirty="0" smtClean="0"/>
            <a:t>: CZ.1.07/1.4.00/21.1431</a:t>
          </a:r>
          <a:endParaRPr lang="cs-CZ" sz="12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40000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40000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4000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11" Type="http://schemas.openxmlformats.org/officeDocument/2006/relationships/image" Target="../media/image20.wmf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5133690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Vysvětlení pojmu PŘÍRODNINY.</a:t>
            </a:r>
          </a:p>
          <a:p>
            <a:pPr marL="0" indent="0">
              <a:buNone/>
            </a:pPr>
            <a:r>
              <a:rPr lang="cs-CZ" dirty="0" smtClean="0"/>
              <a:t>Na obrázku žáci ukazují jednotlivé přírodniny.</a:t>
            </a:r>
          </a:p>
          <a:p>
            <a:pPr marL="0" indent="0">
              <a:buNone/>
            </a:pPr>
            <a:r>
              <a:rPr lang="cs-CZ" dirty="0" smtClean="0"/>
              <a:t>Přírodniny neživé jako podmínka přírodnin </a:t>
            </a:r>
          </a:p>
          <a:p>
            <a:pPr marL="0" indent="0">
              <a:buNone/>
            </a:pPr>
            <a:r>
              <a:rPr lang="cs-CZ" dirty="0" smtClean="0"/>
              <a:t>živých, jejich znaky.</a:t>
            </a:r>
          </a:p>
          <a:p>
            <a:pPr marL="0" indent="0">
              <a:buNone/>
            </a:pPr>
            <a:r>
              <a:rPr lang="cs-CZ" dirty="0" smtClean="0"/>
              <a:t>Přírodniny živé a jejich význam.</a:t>
            </a:r>
          </a:p>
          <a:p>
            <a:pPr marL="0" indent="0">
              <a:buNone/>
            </a:pPr>
            <a:r>
              <a:rPr lang="cs-CZ" dirty="0" smtClean="0"/>
              <a:t>Co jsou lidské výrobky, suroviny.</a:t>
            </a:r>
          </a:p>
          <a:p>
            <a:pPr marL="0" indent="0">
              <a:buNone/>
            </a:pPr>
            <a:r>
              <a:rPr lang="cs-CZ" dirty="0" smtClean="0"/>
              <a:t>Vysvětlení na dvou příkladech.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75856" y="1196752"/>
            <a:ext cx="5400600" cy="3744416"/>
          </a:xfrm>
        </p:spPr>
        <p:txBody>
          <a:bodyPr/>
          <a:lstStyle/>
          <a:p>
            <a:pPr algn="ctr"/>
            <a:r>
              <a:rPr lang="cs-CZ" sz="6000" dirty="0" smtClean="0"/>
              <a:t>Přírodniny </a:t>
            </a:r>
            <a:br>
              <a:rPr lang="cs-CZ" sz="6000" dirty="0" smtClean="0"/>
            </a:br>
            <a:r>
              <a:rPr lang="cs-CZ" sz="6000" dirty="0" smtClean="0"/>
              <a:t>a  lidské  výtvory</a:t>
            </a:r>
            <a:endParaRPr lang="cs-CZ" sz="6000" dirty="0"/>
          </a:p>
        </p:txBody>
      </p:sp>
      <p:pic>
        <p:nvPicPr>
          <p:cNvPr id="1029" name="Picture 5" descr="C:\Documents and Settings\Kajka\Local Settings\Temporary Internet Files\Content.IE5\K08H4XUB\MC9002035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4704"/>
            <a:ext cx="2325290" cy="494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2979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2390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patří do přírody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239000" cy="5114968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Všechno, co vytvořila příroda bez pomoci</a:t>
            </a:r>
          </a:p>
          <a:p>
            <a:pPr marL="0" indent="0" algn="ctr">
              <a:buNone/>
            </a:pPr>
            <a:r>
              <a:rPr lang="cs-CZ" dirty="0" smtClean="0"/>
              <a:t>člověka, nazýváme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přírodninami.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Documents and Settings\Kajka\Local Settings\Temporary Internet Files\Content.IE5\K08H4XUB\MC9002034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510136"/>
            <a:ext cx="4248559" cy="415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7001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4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2" dur="125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Poznáme je podle toho, že</a:t>
            </a:r>
          </a:p>
          <a:p>
            <a:pPr marL="0" indent="0">
              <a:buNone/>
            </a:pPr>
            <a:r>
              <a:rPr lang="cs-CZ" sz="2800" dirty="0"/>
              <a:t>n</a:t>
            </a:r>
            <a:r>
              <a:rPr lang="cs-CZ" sz="2800" dirty="0" smtClean="0"/>
              <a:t>erostou, nerozmnožují se, </a:t>
            </a:r>
          </a:p>
          <a:p>
            <a:pPr marL="0" indent="0">
              <a:buNone/>
            </a:pPr>
            <a:r>
              <a:rPr lang="cs-CZ" sz="2800" dirty="0" smtClean="0"/>
              <a:t>nepřijímají vodu, vzduch ani potravu. 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Byly na Zemi dříve, než vznikl život.</a:t>
            </a:r>
            <a:endParaRPr lang="cs-CZ" sz="32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Přírodniny  neživé</a:t>
            </a:r>
            <a:endParaRPr lang="cs-CZ" sz="4800" dirty="0"/>
          </a:p>
        </p:txBody>
      </p:sp>
      <p:sp>
        <p:nvSpPr>
          <p:cNvPr id="5" name="Zaoblený obdélník 4"/>
          <p:cNvSpPr/>
          <p:nvPr/>
        </p:nvSpPr>
        <p:spPr>
          <a:xfrm>
            <a:off x="827584" y="1844824"/>
            <a:ext cx="2088232" cy="648072"/>
          </a:xfrm>
          <a:prstGeom prst="roundRect">
            <a:avLst/>
          </a:prstGeom>
          <a:gradFill>
            <a:gsLst>
              <a:gs pos="0">
                <a:srgbClr val="03D4A8">
                  <a:lumMod val="0"/>
                  <a:lumOff val="100000"/>
                </a:srgbClr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voda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91680" y="2924944"/>
            <a:ext cx="2088232" cy="648072"/>
          </a:xfrm>
          <a:prstGeom prst="roundRect">
            <a:avLst/>
          </a:prstGeom>
          <a:gradFill>
            <a:gsLst>
              <a:gs pos="0">
                <a:srgbClr val="8488C4"/>
              </a:gs>
              <a:gs pos="37000">
                <a:srgbClr val="D4DEFF">
                  <a:alpha val="0"/>
                </a:srgbClr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vzduch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11960" y="1844824"/>
            <a:ext cx="2088232" cy="648072"/>
          </a:xfrm>
          <a:prstGeom prst="roundRect">
            <a:avLst/>
          </a:prstGeom>
          <a:gradFill>
            <a:gsLst>
              <a:gs pos="0">
                <a:srgbClr val="D6B19C">
                  <a:lumMod val="0"/>
                  <a:lumOff val="100000"/>
                </a:srgbClr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horniny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731060" y="2996952"/>
            <a:ext cx="2088232" cy="648072"/>
          </a:xfrm>
          <a:prstGeom prst="roundRect">
            <a:avLst/>
          </a:prstGeom>
          <a:gradFill>
            <a:gsLst>
              <a:gs pos="0">
                <a:srgbClr val="FFFFFF">
                  <a:lumMod val="0"/>
                  <a:lumOff val="100000"/>
                  <a:alpha val="0"/>
                </a:srgbClr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nerosty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941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Poznáme je podle toho, že</a:t>
            </a:r>
          </a:p>
          <a:p>
            <a:pPr marL="0" indent="0">
              <a:buNone/>
            </a:pPr>
            <a:r>
              <a:rPr lang="cs-CZ" sz="2800" dirty="0" smtClean="0"/>
              <a:t>rostou, rozmnožují se, přijímají vodu </a:t>
            </a:r>
          </a:p>
          <a:p>
            <a:pPr marL="0" indent="0">
              <a:buNone/>
            </a:pPr>
            <a:r>
              <a:rPr lang="cs-CZ" sz="2800" dirty="0" smtClean="0"/>
              <a:t>a jiné látky, dýchají kyslík a vylučují</a:t>
            </a:r>
          </a:p>
          <a:p>
            <a:pPr marL="0" indent="0">
              <a:buNone/>
            </a:pPr>
            <a:r>
              <a:rPr lang="cs-CZ" sz="2800" dirty="0" smtClean="0"/>
              <a:t>škodlivé látky. </a:t>
            </a: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svůj život potřebují </a:t>
            </a: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neživé přírodniny.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Přírodniny  živé</a:t>
            </a:r>
            <a:endParaRPr lang="cs-CZ" sz="4800" dirty="0"/>
          </a:p>
        </p:txBody>
      </p:sp>
      <p:sp>
        <p:nvSpPr>
          <p:cNvPr id="5" name="Zaoblený obdélník 4"/>
          <p:cNvSpPr/>
          <p:nvPr/>
        </p:nvSpPr>
        <p:spPr>
          <a:xfrm>
            <a:off x="827584" y="1628800"/>
            <a:ext cx="2520280" cy="648072"/>
          </a:xfrm>
          <a:prstGeom prst="roundRect">
            <a:avLst/>
          </a:prstGeom>
          <a:gradFill>
            <a:gsLst>
              <a:gs pos="0">
                <a:srgbClr val="FFF200">
                  <a:lumMod val="66000"/>
                  <a:lumOff val="34000"/>
                </a:srgbClr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živočichové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91980" y="1628800"/>
            <a:ext cx="2088232" cy="648072"/>
          </a:xfrm>
          <a:prstGeom prst="roundRect">
            <a:avLst/>
          </a:prstGeom>
          <a:gradFill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rostliny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915816" y="2472849"/>
            <a:ext cx="2088232" cy="648072"/>
          </a:xfrm>
          <a:prstGeom prst="roundRect">
            <a:avLst/>
          </a:prstGeom>
          <a:gradFill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houby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967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91436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Lidské  výrobky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7239000" cy="49709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Každý člověk potřebuje denně spoustu věcí </a:t>
            </a:r>
          </a:p>
          <a:p>
            <a:pPr marL="0" indent="0">
              <a:buNone/>
            </a:pPr>
            <a:r>
              <a:rPr lang="cs-CZ" dirty="0" smtClean="0"/>
              <a:t>ke svému životu. </a:t>
            </a:r>
          </a:p>
          <a:p>
            <a:pPr marL="0" indent="0">
              <a:buNone/>
            </a:pPr>
            <a:r>
              <a:rPr lang="cs-CZ" dirty="0" smtClean="0"/>
              <a:t>Vše, co používáme, co si oblékáme </a:t>
            </a:r>
          </a:p>
          <a:p>
            <a:pPr marL="0" indent="0">
              <a:buNone/>
            </a:pPr>
            <a:r>
              <a:rPr lang="cs-CZ" dirty="0" smtClean="0"/>
              <a:t>a hodně toho, co jíme, vytvořil člověk.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94961" y="3509392"/>
            <a:ext cx="1800200" cy="576064"/>
          </a:xfrm>
          <a:prstGeom prst="roundRect">
            <a:avLst/>
          </a:prstGeom>
          <a:pattFill prst="dotDmnd">
            <a:fgClr>
              <a:srgbClr val="92D050"/>
            </a:fgClr>
            <a:bgClr>
              <a:schemeClr val="bg1"/>
            </a:bgClr>
          </a:patt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hřeben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971600" y="4396747"/>
            <a:ext cx="1800200" cy="576064"/>
          </a:xfrm>
          <a:prstGeom prst="roundRect">
            <a:avLst/>
          </a:prstGeom>
          <a:pattFill prst="dotDmnd">
            <a:fgClr>
              <a:srgbClr val="92D050"/>
            </a:fgClr>
            <a:bgClr>
              <a:schemeClr val="bg1"/>
            </a:bgClr>
          </a:patt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sešit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397624" y="4396747"/>
            <a:ext cx="1800200" cy="576064"/>
          </a:xfrm>
          <a:prstGeom prst="roundRect">
            <a:avLst/>
          </a:prstGeom>
          <a:pattFill prst="dotDmnd">
            <a:fgClr>
              <a:srgbClr val="92D050"/>
            </a:fgClr>
            <a:bgClr>
              <a:schemeClr val="bg1"/>
            </a:bgClr>
          </a:patt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klíče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843808" y="3717032"/>
            <a:ext cx="1800200" cy="576064"/>
          </a:xfrm>
          <a:prstGeom prst="roundRect">
            <a:avLst/>
          </a:prstGeom>
          <a:pattFill prst="dotDmnd">
            <a:fgClr>
              <a:srgbClr val="92D050"/>
            </a:fgClr>
            <a:bgClr>
              <a:schemeClr val="bg1"/>
            </a:bgClr>
          </a:patt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rohlík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95461" y="3644145"/>
            <a:ext cx="1800200" cy="576064"/>
          </a:xfrm>
          <a:prstGeom prst="roundRect">
            <a:avLst/>
          </a:prstGeom>
          <a:pattFill prst="dotDmnd">
            <a:fgClr>
              <a:srgbClr val="92D050"/>
            </a:fgClr>
            <a:bgClr>
              <a:schemeClr val="bg1"/>
            </a:bgClr>
          </a:patt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židle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062570" y="4571865"/>
            <a:ext cx="1800200" cy="576064"/>
          </a:xfrm>
          <a:prstGeom prst="roundRect">
            <a:avLst/>
          </a:prstGeom>
          <a:pattFill prst="dotDmnd">
            <a:fgClr>
              <a:srgbClr val="92D050"/>
            </a:fgClr>
            <a:bgClr>
              <a:schemeClr val="bg1"/>
            </a:bgClr>
          </a:patt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ponožky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63318" y="5273419"/>
            <a:ext cx="1800200" cy="576064"/>
          </a:xfrm>
          <a:prstGeom prst="roundRect">
            <a:avLst/>
          </a:prstGeom>
          <a:pattFill prst="dotDmnd">
            <a:fgClr>
              <a:srgbClr val="92D050"/>
            </a:fgClr>
            <a:bgClr>
              <a:schemeClr val="bg1"/>
            </a:bgClr>
          </a:patt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dveře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364088" y="5257328"/>
            <a:ext cx="1800200" cy="576064"/>
          </a:xfrm>
          <a:prstGeom prst="roundRect">
            <a:avLst/>
          </a:prstGeom>
          <a:pattFill prst="dotDmnd">
            <a:fgClr>
              <a:srgbClr val="92D050"/>
            </a:fgClr>
            <a:bgClr>
              <a:schemeClr val="bg1"/>
            </a:bgClr>
          </a:patt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pastelky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843808" y="5561451"/>
            <a:ext cx="1800200" cy="576064"/>
          </a:xfrm>
          <a:prstGeom prst="roundRect">
            <a:avLst/>
          </a:prstGeom>
          <a:pattFill prst="dotDmnd">
            <a:fgClr>
              <a:srgbClr val="92D050"/>
            </a:fgClr>
            <a:bgClr>
              <a:schemeClr val="bg1"/>
            </a:bgClr>
          </a:patt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vidlička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5793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0"/>
                            </p:stCondLst>
                            <p:childTnLst>
                              <p:par>
                                <p:cTn id="5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000"/>
                            </p:stCondLst>
                            <p:childTnLst>
                              <p:par>
                                <p:cTn id="6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8000"/>
                            </p:stCondLst>
                            <p:childTnLst>
                              <p:par>
                                <p:cTn id="7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Z čeho se věci vyrábějí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Lidé vyrábějí věci ze surovin, které získávají   z živé i neživé přírody. Z některých přírodnin můžeme získat několik různých surovin a vyrobit mnoho různých výrobků.</a:t>
            </a:r>
          </a:p>
        </p:txBody>
      </p:sp>
      <p:pic>
        <p:nvPicPr>
          <p:cNvPr id="4098" name="Picture 2" descr="C:\Documents and Settings\Kajka\Local Settings\Temporary Internet Files\Content.IE5\K08H4XUB\MC900319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38" y="3778598"/>
            <a:ext cx="1836115" cy="162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Kajka\Local Settings\Temporary Internet Files\Content.IE5\LGEH4I3R\MC9002372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649" y="3969747"/>
            <a:ext cx="1910281" cy="1436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077072"/>
            <a:ext cx="2140437" cy="1276641"/>
          </a:xfrm>
          <a:prstGeom prst="rect">
            <a:avLst/>
          </a:prstGeom>
        </p:spPr>
      </p:pic>
      <p:sp>
        <p:nvSpPr>
          <p:cNvPr id="5" name="Šipka doprava 4"/>
          <p:cNvSpPr/>
          <p:nvPr/>
        </p:nvSpPr>
        <p:spPr>
          <a:xfrm>
            <a:off x="2339752" y="4592414"/>
            <a:ext cx="720080" cy="12297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860032" y="4592414"/>
            <a:ext cx="576064" cy="1091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251520" y="3526813"/>
            <a:ext cx="1656184" cy="432048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přírodnina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059832" y="3700550"/>
            <a:ext cx="1656184" cy="432048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surovina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812746" y="3537699"/>
            <a:ext cx="1495558" cy="432048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výrobek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100" name="Picture 4" descr="C:\Documents and Settings\Kajka\Local Settings\Temporary Internet Files\Content.IE5\KUONNSFQ\MC9000899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335" y="5877272"/>
            <a:ext cx="971619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Kajka\Local Settings\Temporary Internet Files\Content.IE5\KUONNSFQ\MC9004132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304" y="5447714"/>
            <a:ext cx="1761428" cy="1248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dolů 11"/>
          <p:cNvSpPr/>
          <p:nvPr/>
        </p:nvSpPr>
        <p:spPr>
          <a:xfrm>
            <a:off x="1502144" y="5353713"/>
            <a:ext cx="189536" cy="5235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ohnutá nahoru 12"/>
          <p:cNvSpPr/>
          <p:nvPr/>
        </p:nvSpPr>
        <p:spPr>
          <a:xfrm rot="4768130">
            <a:off x="2029984" y="5400822"/>
            <a:ext cx="974506" cy="365106"/>
          </a:xfrm>
          <a:prstGeom prst="bentUpArrow">
            <a:avLst>
              <a:gd name="adj1" fmla="val 23959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2" name="Picture 6" descr="C:\Documents and Settings\Kajka\Local Settings\Temporary Internet Files\Content.IE5\KUONNSFQ\MC9002521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585441">
            <a:off x="2444316" y="4088874"/>
            <a:ext cx="783666" cy="552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2809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5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Kajka\Local Settings\Temporary Internet Files\Content.IE5\LGEH4I3R\MC90035134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12"/>
            <a:ext cx="2592288" cy="4478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Kajka\Local Settings\Temporary Internet Files\Content.IE5\G0RMW8HH\MC9003262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531" y="984243"/>
            <a:ext cx="1580083" cy="179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Kajka\Local Settings\Temporary Internet Files\Content.IE5\G0RMW8HH\MC9003331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96952"/>
            <a:ext cx="2808312" cy="1445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Kajka\Local Settings\Temporary Internet Files\Content.IE5\K08H4XUB\MC90043386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60648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Kajka\Local Settings\Temporary Internet Files\Content.IE5\K08H4XUB\MC9001992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368885"/>
            <a:ext cx="923788" cy="1111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Kajka\Local Settings\Temporary Internet Files\Content.IE5\G0RMW8HH\MC90023758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090" y="687968"/>
            <a:ext cx="1056732" cy="655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Kajka\Local Settings\Temporary Internet Files\Content.IE5\LGEH4I3R\MC9003563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775" y="3140968"/>
            <a:ext cx="1176808" cy="907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Documents and Settings\Kajka\Local Settings\Temporary Internet Files\Content.IE5\KUONNSFQ\MC9003914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1715" y="1874829"/>
            <a:ext cx="1378337" cy="943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Documents and Settings\Kajka\Local Settings\Temporary Internet Files\Content.IE5\KUONNSFQ\MC900441789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598" y="4462524"/>
            <a:ext cx="1812722" cy="1812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Documents and Settings\Kajka\Local Settings\Temporary Internet Files\Content.IE5\G0RMW8HH\MC90023165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105" y="4653986"/>
            <a:ext cx="2363199" cy="18208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1741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1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000"/>
                            </p:stCondLst>
                            <p:childTnLst>
                              <p:par>
                                <p:cTn id="3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dirty="0" smtClean="0"/>
              <a:t>Otevřená galerie Microsoft </a:t>
            </a:r>
            <a:r>
              <a:rPr lang="cs-CZ" sz="3200" dirty="0" smtClean="0"/>
              <a:t>Office - Klipart</a:t>
            </a:r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/>
              <a:t>a</a:t>
            </a:r>
            <a:r>
              <a:rPr lang="cs-CZ" sz="3200" dirty="0" smtClean="0"/>
              <a:t> vlastní obrázek.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130</TotalTime>
  <Words>246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Anotace</vt:lpstr>
      <vt:lpstr>Přírodniny  a  lidské  výtvory</vt:lpstr>
      <vt:lpstr>Co patří do přírody</vt:lpstr>
      <vt:lpstr>Přírodniny  neživé</vt:lpstr>
      <vt:lpstr>Přírodniny  živé</vt:lpstr>
      <vt:lpstr>Lidské  výrobky</vt:lpstr>
      <vt:lpstr>Z čeho se věci vyrábějí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15</cp:revision>
  <dcterms:created xsi:type="dcterms:W3CDTF">2011-08-21T15:31:45Z</dcterms:created>
  <dcterms:modified xsi:type="dcterms:W3CDTF">2013-10-17T15:04:16Z</dcterms:modified>
</cp:coreProperties>
</file>