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0" r:id="rId4"/>
    <p:sldId id="261" r:id="rId5"/>
    <p:sldId id="263" r:id="rId6"/>
    <p:sldId id="265" r:id="rId7"/>
    <p:sldId id="266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Karolina 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VY_32_INOVACE_7C_17_Téma_Přírodniny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Autor: </a:t>
          </a:r>
          <a:r>
            <a:rPr lang="cs-CZ" sz="1500" kern="1200" dirty="0" smtClean="0"/>
            <a:t>Mgr. Karolina Pátková</a:t>
          </a:r>
          <a:endParaRPr lang="cs-CZ" sz="15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Název : </a:t>
          </a:r>
          <a:r>
            <a:rPr lang="cs-CZ" sz="1500" kern="1200" dirty="0" smtClean="0"/>
            <a:t>VY_32_INOVACE_7C_17_Téma_Přírodniny</a:t>
          </a:r>
          <a:endParaRPr lang="cs-CZ" sz="15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Téma</a:t>
          </a:r>
          <a:r>
            <a:rPr lang="cs-CZ" sz="1500" kern="1200" dirty="0" smtClean="0"/>
            <a:t>: Prvouka 3. třída</a:t>
          </a:r>
          <a:endParaRPr lang="cs-CZ" sz="15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/>
            <a:t>Číslo projektu</a:t>
          </a:r>
          <a:r>
            <a:rPr lang="cs-CZ" sz="1500" kern="1200" dirty="0" smtClean="0"/>
            <a:t>: CZ.1.07/1.4.00/21.1431</a:t>
          </a:r>
          <a:endParaRPr lang="cs-CZ" sz="15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18" Type="http://schemas.openxmlformats.org/officeDocument/2006/relationships/image" Target="../media/image19.wmf"/><Relationship Id="rId3" Type="http://schemas.openxmlformats.org/officeDocument/2006/relationships/image" Target="../media/image4.png"/><Relationship Id="rId21" Type="http://schemas.openxmlformats.org/officeDocument/2006/relationships/image" Target="../media/image22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17" Type="http://schemas.openxmlformats.org/officeDocument/2006/relationships/image" Target="../media/image18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20" Type="http://schemas.openxmlformats.org/officeDocument/2006/relationships/image" Target="../media/image2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png"/><Relationship Id="rId10" Type="http://schemas.openxmlformats.org/officeDocument/2006/relationships/image" Target="../media/image11.wmf"/><Relationship Id="rId19" Type="http://schemas.openxmlformats.org/officeDocument/2006/relationships/image" Target="../media/image20.png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868365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Žáci společně opakují probranou látku.</a:t>
            </a:r>
          </a:p>
          <a:p>
            <a:pPr marL="0" indent="0">
              <a:buNone/>
            </a:pPr>
            <a:r>
              <a:rPr lang="cs-CZ" dirty="0" smtClean="0"/>
              <a:t>Na obrázcích rozlišují přírodniny a lidské </a:t>
            </a:r>
          </a:p>
          <a:p>
            <a:pPr marL="0" indent="0">
              <a:buNone/>
            </a:pPr>
            <a:r>
              <a:rPr lang="cs-CZ" dirty="0" smtClean="0"/>
              <a:t>výtvory, každý obrázek pojmenují.</a:t>
            </a:r>
          </a:p>
          <a:p>
            <a:pPr marL="0" indent="0">
              <a:buNone/>
            </a:pPr>
            <a:r>
              <a:rPr lang="cs-CZ" dirty="0" smtClean="0"/>
              <a:t>Mezi slovy vybírají pouze lidské výtvory.</a:t>
            </a:r>
          </a:p>
          <a:p>
            <a:pPr marL="0" indent="0">
              <a:buNone/>
            </a:pPr>
            <a:r>
              <a:rPr lang="cs-CZ" dirty="0" smtClean="0"/>
              <a:t>Třídí pojmy podle toho, zda patří do živé </a:t>
            </a:r>
          </a:p>
          <a:p>
            <a:pPr marL="0" indent="0">
              <a:buNone/>
            </a:pPr>
            <a:r>
              <a:rPr lang="cs-CZ" dirty="0" smtClean="0"/>
              <a:t>či neživé přírody.</a:t>
            </a:r>
          </a:p>
          <a:p>
            <a:pPr marL="0" indent="0">
              <a:buNone/>
            </a:pPr>
            <a:r>
              <a:rPr lang="cs-CZ" dirty="0" smtClean="0"/>
              <a:t>V závěrečném opakování doplňují vhodná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lova do vět, mají i malou nápovědu.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2761376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Přírodniny a lidské výtvory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4221088"/>
            <a:ext cx="6777317" cy="1611541"/>
          </a:xfrm>
        </p:spPr>
        <p:txBody>
          <a:bodyPr>
            <a:normAutofit/>
          </a:bodyPr>
          <a:lstStyle/>
          <a:p>
            <a:pPr marL="68580" indent="0" algn="ctr">
              <a:buNone/>
            </a:pPr>
            <a:r>
              <a:rPr lang="cs-CZ" sz="5400" b="1" dirty="0" smtClean="0">
                <a:solidFill>
                  <a:schemeClr val="accent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už umíme</a:t>
            </a:r>
            <a:endParaRPr lang="cs-CZ" sz="5400" b="1" dirty="0">
              <a:solidFill>
                <a:schemeClr val="accent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7133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1143000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pouze přírodniny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Kajka\Local Settings\Temporary Internet Files\Content.IE5\K08H4XUB\MC900029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898" y="4503443"/>
            <a:ext cx="1105056" cy="894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Kajka\Local Settings\Temporary Internet Files\Content.IE5\KUONNSFQ\MC90044130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446596">
            <a:off x="1713407" y="3397139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Kajka\Local Settings\Temporary Internet Files\Content.IE5\LGEH4I3R\MC9002961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086" y="3125304"/>
            <a:ext cx="1082139" cy="919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Kajka\Local Settings\Temporary Internet Files\Content.IE5\LGEH4I3R\MC90033578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3897" y="5191683"/>
            <a:ext cx="1130934" cy="94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Kajka\Local Settings\Temporary Internet Files\Content.IE5\LGEH4I3R\MC90023538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89426">
            <a:off x="2351836" y="2913829"/>
            <a:ext cx="915772" cy="5184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Kajka\Local Settings\Temporary Internet Files\Content.IE5\LGEH4I3R\MC90021518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831" y="3593105"/>
            <a:ext cx="1264638" cy="1018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Kajka\Local Settings\Temporary Internet Files\Content.IE5\LGEH4I3R\MC9004060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8879" y="3410029"/>
            <a:ext cx="998091" cy="107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Documents and Settings\Kajka\Local Settings\Temporary Internet Files\Content.IE5\LGEH4I3R\MC9001933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970" y="4015589"/>
            <a:ext cx="882964" cy="87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Documents and Settings\Kajka\Local Settings\Temporary Internet Files\Content.IE5\G0RMW8HH\MC90010940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099" y="2062342"/>
            <a:ext cx="930640" cy="1447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Documents and Settings\Kajka\Local Settings\Temporary Internet Files\Content.IE5\K08H4XUB\MC90042399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92276"/>
            <a:ext cx="923479" cy="1057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Kajka\Local Settings\Temporary Internet Files\Content.IE5\LGEH4I3R\MC90012320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097" y="2336412"/>
            <a:ext cx="1151119" cy="1285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Documents and Settings\Kajka\Local Settings\Temporary Internet Files\Content.IE5\KUONNSFQ\MC900193312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488" y="2102432"/>
            <a:ext cx="1043718" cy="882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Kajka\Local Settings\Temporary Internet Files\Content.IE5\K08H4XUB\MC90005734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810" y="3789122"/>
            <a:ext cx="1123115" cy="927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Documents and Settings\Kajka\Local Settings\Temporary Internet Files\Content.IE5\KUONNSFQ\MC900438018[1].pn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700" y="4652584"/>
            <a:ext cx="877156" cy="877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Documents and Settings\Kajka\Local Settings\Temporary Internet Files\Content.IE5\KUONNSFQ\MC900435065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5906" y="4915155"/>
            <a:ext cx="1293366" cy="8717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Program Files\Microsoft Office\MEDIA\CAGCAT10\j0293828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16117"/>
            <a:ext cx="1016354" cy="1069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Documents and Settings\Kajka\Local Settings\Temporary Internet Files\Content.IE5\G0RMW8HH\MC900336061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779" y="1889825"/>
            <a:ext cx="1147532" cy="987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Documents and Settings\Kajka\Local Settings\Temporary Internet Files\Content.IE5\G0RMW8HH\MC900436254[1].png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064578">
            <a:off x="1726202" y="5325608"/>
            <a:ext cx="1258231" cy="125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Documents and Settings\Kajka\Local Settings\Temporary Internet Files\Content.IE5\K08H4XUB\MC900052816[1].wmf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1185" y="5522372"/>
            <a:ext cx="1073477" cy="529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Documents and Settings\Kajka\Local Settings\Temporary Internet Files\Content.IE5\G0RMW8HH\MC900299809[1].wmf"/>
          <p:cNvPicPr>
            <a:picLocks noChangeAspect="1" noChangeArrowheads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662" y="5466124"/>
            <a:ext cx="1388621" cy="855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8461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5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3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2000"/>
                            </p:stCondLst>
                            <p:childTnLst>
                              <p:par>
                                <p:cTn id="36" presetID="21" presetClass="exit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744" cy="936104"/>
          </a:xfrm>
        </p:spPr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Vyber pouze lidské výtvory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1556792"/>
            <a:ext cx="3419856" cy="4824536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ouska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ráva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a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kvárium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řeček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lína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d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alekohled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avička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rkno</a:t>
            </a:r>
          </a:p>
          <a:p>
            <a:pPr marL="68580" indent="0">
              <a:buNone/>
            </a:pPr>
            <a:r>
              <a:rPr lang="cs-CZ" b="1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lunce</a:t>
            </a:r>
          </a:p>
          <a:p>
            <a:pPr marL="685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pastelka</a:t>
            </a: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1556792"/>
            <a:ext cx="3419856" cy="4824536"/>
          </a:xfrm>
        </p:spPr>
        <p:txBody>
          <a:bodyPr/>
          <a:lstStyle/>
          <a:p>
            <a:pPr marL="68580" indent="0">
              <a:buNone/>
            </a:pPr>
            <a:endParaRPr lang="cs-CZ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8580" indent="0"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houska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akvárium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dalekohled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lavička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accent3">
                    <a:lumMod val="75000"/>
                  </a:schemeClr>
                </a:solidFill>
              </a:rPr>
              <a:t>prkno</a:t>
            </a:r>
          </a:p>
          <a:p>
            <a:pPr marL="68580" indent="0"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pastelka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  <a:p>
            <a:pPr marL="68580" indent="0">
              <a:buNone/>
            </a:pPr>
            <a:endParaRPr lang="cs-CZ" b="1" dirty="0">
              <a:solidFill>
                <a:schemeClr val="accent1">
                  <a:lumMod val="50000"/>
                </a:schemeClr>
              </a:solidFill>
            </a:endParaRPr>
          </a:p>
          <a:p>
            <a:pPr marL="685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6582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42416" y="1268760"/>
            <a:ext cx="2017416" cy="4537680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</a:t>
            </a:r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ivé</a:t>
            </a:r>
          </a:p>
          <a:p>
            <a:pPr marL="68580" indent="0">
              <a:buNone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</a:rPr>
              <a:t>oucha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</a:rPr>
              <a:t>edvěd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m</a:t>
            </a:r>
            <a:r>
              <a:rPr lang="cs-CZ" sz="2800" b="1" dirty="0" smtClean="0">
                <a:solidFill>
                  <a:schemeClr val="tx1"/>
                </a:solidFill>
              </a:rPr>
              <a:t>ech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b</a:t>
            </a:r>
            <a:r>
              <a:rPr lang="cs-CZ" sz="2800" b="1" dirty="0" smtClean="0">
                <a:solidFill>
                  <a:schemeClr val="tx1"/>
                </a:solidFill>
              </a:rPr>
              <a:t>říza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č</a:t>
            </a:r>
            <a:r>
              <a:rPr lang="cs-CZ" sz="2800" b="1" dirty="0" smtClean="0">
                <a:solidFill>
                  <a:schemeClr val="tx1"/>
                </a:solidFill>
              </a:rPr>
              <a:t>lověk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etrklíč</a:t>
            </a:r>
          </a:p>
          <a:p>
            <a:pPr marL="6858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5868144" y="1268760"/>
            <a:ext cx="2196864" cy="4537679"/>
          </a:xfrm>
        </p:spPr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8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neživé</a:t>
            </a:r>
          </a:p>
          <a:p>
            <a:pPr marL="6858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6858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skála</a:t>
            </a:r>
          </a:p>
          <a:p>
            <a:pPr marL="6858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sníh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v</a:t>
            </a:r>
            <a:r>
              <a:rPr lang="cs-CZ" sz="2800" b="1" dirty="0" smtClean="0">
                <a:solidFill>
                  <a:schemeClr val="tx1"/>
                </a:solidFill>
              </a:rPr>
              <a:t>zduch</a:t>
            </a:r>
          </a:p>
          <a:p>
            <a:pPr marL="68580" indent="0">
              <a:buNone/>
            </a:pPr>
            <a:r>
              <a:rPr lang="cs-CZ" sz="2800" b="1" dirty="0">
                <a:solidFill>
                  <a:schemeClr val="tx1"/>
                </a:solidFill>
              </a:rPr>
              <a:t>p</a:t>
            </a:r>
            <a:r>
              <a:rPr lang="cs-CZ" sz="2800" b="1" dirty="0" smtClean="0">
                <a:solidFill>
                  <a:schemeClr val="tx1"/>
                </a:solidFill>
              </a:rPr>
              <a:t>ískovec</a:t>
            </a:r>
          </a:p>
          <a:p>
            <a:pPr marL="6858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voda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7024744" cy="61387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 přírodniny na živé a neživé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47864" y="1484784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skála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347864" y="1939550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moucha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347864" y="2394316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medvěd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347864" y="2826364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sníh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347864" y="3258412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mech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79642" y="3690460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bříza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379642" y="4122508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vzduch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347864" y="4554556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pískovec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347864" y="4986604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člověk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347864" y="5418652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voda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347864" y="5850700"/>
            <a:ext cx="2016224" cy="432048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</a:rPr>
              <a:t>petrklíč</a:t>
            </a:r>
            <a:endParaRPr lang="cs-CZ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050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000"/>
                            </p:stCondLst>
                            <p:childTnLst>
                              <p:par>
                                <p:cTn id="10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4" fill="hold">
                            <p:stCondLst>
                              <p:cond delay="1000"/>
                            </p:stCondLst>
                            <p:childTnLst>
                              <p:par>
                                <p:cTn id="1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1000"/>
                            </p:stCondLst>
                            <p:childTnLst>
                              <p:par>
                                <p:cTn id="14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1000"/>
                            </p:stCondLst>
                            <p:childTnLst>
                              <p:par>
                                <p:cTn id="16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764704"/>
            <a:ext cx="7024744" cy="1143000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správně věty, napoví ti první písmenko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3843789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Přírodniny dělíme na  ž. . .   a  n. . .</a:t>
            </a:r>
          </a:p>
          <a:p>
            <a:pPr marL="68580" indent="0">
              <a:buNone/>
            </a:pPr>
            <a:r>
              <a:rPr lang="cs-CZ" dirty="0" smtClean="0"/>
              <a:t>Živé přírodniny r. . .,  d . . ., p . .  vodu a p . . .,</a:t>
            </a:r>
          </a:p>
          <a:p>
            <a:pPr marL="68580" indent="0">
              <a:buNone/>
            </a:pPr>
            <a:r>
              <a:rPr lang="cs-CZ" dirty="0" err="1"/>
              <a:t>r</a:t>
            </a:r>
            <a:r>
              <a:rPr lang="cs-CZ" dirty="0" err="1" smtClean="0"/>
              <a:t>oz</a:t>
            </a:r>
            <a:r>
              <a:rPr lang="cs-CZ" dirty="0" smtClean="0"/>
              <a:t>. . .  se  a  v . . .  </a:t>
            </a:r>
            <a:r>
              <a:rPr lang="cs-CZ" dirty="0"/>
              <a:t>n</a:t>
            </a:r>
            <a:r>
              <a:rPr lang="cs-CZ" dirty="0" smtClean="0"/>
              <a:t>epotřebné látky.</a:t>
            </a:r>
          </a:p>
          <a:p>
            <a:pPr marL="68580" indent="0">
              <a:buNone/>
            </a:pPr>
            <a:r>
              <a:rPr lang="cs-CZ" dirty="0" smtClean="0"/>
              <a:t>Mezi neživé přírodniny patří  v . . .,  v . . .,           h . . .   a   n . . .</a:t>
            </a:r>
          </a:p>
          <a:p>
            <a:pPr marL="68580" indent="0">
              <a:buNone/>
            </a:pPr>
            <a:r>
              <a:rPr lang="cs-CZ" dirty="0" smtClean="0"/>
              <a:t>Mezi živé přírodniny patří  ž . . ., r . . .   a  h . . .</a:t>
            </a:r>
          </a:p>
          <a:p>
            <a:pPr marL="68580" indent="0">
              <a:buNone/>
            </a:pPr>
            <a:r>
              <a:rPr lang="cs-CZ" dirty="0" smtClean="0"/>
              <a:t>Lidé vyrábějí potřebné věci  z různých s . . .</a:t>
            </a:r>
          </a:p>
          <a:p>
            <a:pPr marL="68580" indent="0">
              <a:buNone/>
            </a:pPr>
            <a:r>
              <a:rPr lang="cs-CZ" dirty="0" smtClean="0"/>
              <a:t>Suroviny jsou například:  . . . .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68989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Otevřená galerie Microsoft </a:t>
            </a:r>
            <a:r>
              <a:rPr lang="cs-CZ" dirty="0" smtClean="0"/>
              <a:t>Office - 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102</TotalTime>
  <Words>263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</vt:lpstr>
      <vt:lpstr>Přírodniny a lidské výtvory</vt:lpstr>
      <vt:lpstr>Vyber pouze přírodniny</vt:lpstr>
      <vt:lpstr>Vyber pouze lidské výtvory</vt:lpstr>
      <vt:lpstr>Rozděl přírodniny na živé a neživé</vt:lpstr>
      <vt:lpstr>Doplň správně věty, napoví ti první písmenko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Kajka</cp:lastModifiedBy>
  <cp:revision>14</cp:revision>
  <dcterms:created xsi:type="dcterms:W3CDTF">2011-08-21T15:31:45Z</dcterms:created>
  <dcterms:modified xsi:type="dcterms:W3CDTF">2013-10-17T15:05:30Z</dcterms:modified>
</cp:coreProperties>
</file>