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8"/>
  </p:notesMasterIdLst>
  <p:sldIdLst>
    <p:sldId id="256" r:id="rId2"/>
    <p:sldId id="287" r:id="rId3"/>
    <p:sldId id="257" r:id="rId4"/>
    <p:sldId id="264" r:id="rId5"/>
    <p:sldId id="276" r:id="rId6"/>
    <p:sldId id="275" r:id="rId7"/>
    <p:sldId id="277" r:id="rId8"/>
    <p:sldId id="278" r:id="rId9"/>
    <p:sldId id="279" r:id="rId10"/>
    <p:sldId id="280" r:id="rId11"/>
    <p:sldId id="274" r:id="rId12"/>
    <p:sldId id="282" r:id="rId13"/>
    <p:sldId id="284" r:id="rId14"/>
    <p:sldId id="258" r:id="rId15"/>
    <p:sldId id="283" r:id="rId16"/>
    <p:sldId id="28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220" autoAdjust="0"/>
  </p:normalViewPr>
  <p:slideViewPr>
    <p:cSldViewPr>
      <p:cViewPr varScale="1">
        <p:scale>
          <a:sx n="98" d="100"/>
          <a:sy n="98" d="100"/>
        </p:scale>
        <p:origin x="-136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VY_32_INOVACE_11C_02_Oddělování složek směsí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 custLinFactNeighborX="1690" custLinFactNeighborY="1895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641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smtClean="0"/>
            <a:t>: Stejskalová Hana</a:t>
          </a:r>
          <a:endParaRPr lang="cs-CZ" sz="1300" kern="1200" dirty="0"/>
        </a:p>
      </dsp:txBody>
      <dsp:txXfrm>
        <a:off x="2009023" y="8641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VY_32_INOVACE_11C_02_Oddělování složek směsí</a:t>
          </a:r>
          <a:endParaRPr lang="cs-CZ" sz="13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Chemie 8. ročník</a:t>
          </a:r>
          <a:endParaRPr lang="cs-CZ" sz="13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CZ.1.07/1.4.00/21.1431</a:t>
          </a:r>
          <a:endParaRPr lang="cs-CZ" sz="13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129E77-DAD2-4EB8-A126-1EC2D1D1A90A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DDDBF6-0D37-4D61-9E1A-6801855BC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689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DDDBF6-0D37-4D61-9E1A-6801855BC90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4624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Obr. 6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DDDBF6-0D37-4D61-9E1A-6801855BC90B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369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8706521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/>
              <a:t>ODDĚLOVÁNÍ SLOŽEK SMĚSÍ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393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Materiál je určen k výkladu a procvičování učiva Oddělování složek směsí v 8. ročníku a opakování učiva v 9. ročníku.</a:t>
            </a:r>
          </a:p>
          <a:p>
            <a:r>
              <a:rPr lang="cs-CZ" sz="2800" dirty="0" smtClean="0"/>
              <a:t>Cílem je, aby žák byl schopen určit správnou metodu k oddělení složek dané směsi a získal představu o využití v praxi. Bude schopen objasnit princip filtrace, krystalizace</a:t>
            </a:r>
            <a:r>
              <a:rPr lang="cs-CZ" sz="2800" smtClean="0"/>
              <a:t>, chromatografie, podstatu destilace.</a:t>
            </a:r>
            <a:endParaRPr lang="cs-CZ" sz="2800" dirty="0" smtClean="0"/>
          </a:p>
          <a:p>
            <a:r>
              <a:rPr lang="cs-CZ" sz="2800" dirty="0" smtClean="0"/>
              <a:t>Určeno pro interaktivní výuku.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Oddělování složek směsí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Oddělování složek směsí je běžné např. i v domácnosti.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Usazování</a:t>
            </a:r>
            <a:r>
              <a:rPr lang="cs-CZ" sz="2800" dirty="0" smtClean="0"/>
              <a:t> lze použít na oddělení  nemísitelných kapalin nebo pevných částic rozptýlených v kapalině.</a:t>
            </a:r>
          </a:p>
          <a:p>
            <a:r>
              <a:rPr lang="cs-CZ" sz="2800" dirty="0" smtClean="0"/>
              <a:t>Kde se můžete s usazováním setkat v běžném životě?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Usazené nečistoty na dně bazénu – vyluxují se.</a:t>
            </a:r>
          </a:p>
        </p:txBody>
      </p:sp>
    </p:spTree>
    <p:extLst>
      <p:ext uri="{BB962C8B-B14F-4D97-AF65-F5344CB8AC3E}">
        <p14:creationId xmlns:p14="http://schemas.microsoft.com/office/powerpoint/2010/main" val="714093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Filtraci</a:t>
            </a:r>
            <a:r>
              <a:rPr lang="cs-CZ" sz="2800" dirty="0" smtClean="0"/>
              <a:t> lze využít k oddělení  pevných složek od kapalných nebo pevných složek z plynů.</a:t>
            </a:r>
          </a:p>
          <a:p>
            <a:r>
              <a:rPr lang="cs-CZ" sz="2800" dirty="0" smtClean="0"/>
              <a:t>Kde v domácnosti používáme filtraci nebo filtry?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Cezení uvařených těstovin, vzduchové filtry ve vysavačích, filtrace k bazénu…</a:t>
            </a:r>
          </a:p>
          <a:p>
            <a:r>
              <a:rPr lang="cs-CZ" sz="2800" dirty="0" smtClean="0"/>
              <a:t>Filtr – síta, tkaniny, filtrační papíry…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36017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 1                             Obr. 2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009" y="1988840"/>
            <a:ext cx="4889483" cy="40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22582"/>
            <a:ext cx="2945128" cy="32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5969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Destilaci</a:t>
            </a:r>
            <a:r>
              <a:rPr lang="cs-CZ" sz="2800" dirty="0" smtClean="0"/>
              <a:t> lze využít k oddělení kapalin s rozdílnou teplotou varu nebo k získávání rozpouštědla z roztoku.</a:t>
            </a:r>
          </a:p>
          <a:p>
            <a:r>
              <a:rPr lang="cs-CZ" sz="2800" dirty="0" smtClean="0"/>
              <a:t>Využití v praxi???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Výroba alkoholických nápojů, odsolování mořské vody…</a:t>
            </a:r>
          </a:p>
          <a:p>
            <a:r>
              <a:rPr lang="cs-CZ" sz="2800" dirty="0" smtClean="0"/>
              <a:t>Destilát – složka  oddělená destilací.</a:t>
            </a:r>
          </a:p>
        </p:txBody>
      </p:sp>
    </p:spTree>
    <p:extLst>
      <p:ext uri="{BB962C8B-B14F-4D97-AF65-F5344CB8AC3E}">
        <p14:creationId xmlns:p14="http://schemas.microsoft.com/office/powerpoint/2010/main" val="63504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Destilační aparatura           Obr. 3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76872"/>
            <a:ext cx="624493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77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Krystalizaci </a:t>
            </a:r>
            <a:r>
              <a:rPr lang="cs-CZ" sz="2800" dirty="0" smtClean="0"/>
              <a:t> lze využít k oddělení pevné složky rozpuštěné v  roztoku.</a:t>
            </a:r>
          </a:p>
          <a:p>
            <a:r>
              <a:rPr lang="cs-CZ" sz="2800" dirty="0" smtClean="0"/>
              <a:t>Vznikají krystaly.</a:t>
            </a:r>
          </a:p>
          <a:p>
            <a:r>
              <a:rPr lang="cs-CZ" sz="2800" dirty="0" smtClean="0"/>
              <a:t>Kde se můžete setkat s krystalizací v přírodě?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Vznik minerálů a hornin z roztavené lávy…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84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960" y="849242"/>
            <a:ext cx="8574192" cy="4668070"/>
          </a:xfrm>
        </p:spPr>
        <p:txBody>
          <a:bodyPr/>
          <a:lstStyle/>
          <a:p>
            <a:r>
              <a:rPr lang="cs-CZ" dirty="0" err="1" smtClean="0"/>
              <a:t>O</a:t>
            </a:r>
            <a:r>
              <a:rPr lang="cs-CZ" dirty="0" err="1" smtClean="0">
                <a:solidFill>
                  <a:schemeClr val="bg1"/>
                </a:solidFill>
              </a:rPr>
              <a:t>ObrO</a:t>
            </a:r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Obr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.   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Obr. 4         Obr. 5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819" y="853423"/>
            <a:ext cx="5004000" cy="4403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932" y="1628800"/>
            <a:ext cx="4553068" cy="482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7220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Chromatografie</a:t>
            </a:r>
            <a:r>
              <a:rPr lang="cs-CZ" sz="2800" dirty="0" smtClean="0"/>
              <a:t>  je metoda oddělování složek  ze stejnorodých plynných a kapalných směsí.</a:t>
            </a:r>
          </a:p>
          <a:p>
            <a:r>
              <a:rPr lang="cs-CZ" sz="2800" dirty="0" smtClean="0"/>
              <a:t>Používá se např. při výrobě léků, k oddělování barviv…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9946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899592" y="620688"/>
            <a:ext cx="7620000" cy="5400600"/>
            <a:chOff x="899592" y="620688"/>
            <a:chExt cx="7620000" cy="5400600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620688"/>
              <a:ext cx="7620000" cy="5400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6876256" y="764704"/>
              <a:ext cx="10801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0410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Kontrolní otázky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 byste oddělili směs lihu a vody?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Destilací.</a:t>
            </a:r>
          </a:p>
          <a:p>
            <a:r>
              <a:rPr lang="cs-CZ" sz="2800" dirty="0" smtClean="0"/>
              <a:t>Je možné oddělit filtrací složky jakékoliv různorodé směsi?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Ne, např. složky emulze.</a:t>
            </a:r>
          </a:p>
          <a:p>
            <a:r>
              <a:rPr lang="cs-CZ" sz="2800" dirty="0" smtClean="0"/>
              <a:t>Jak byste oddělili olej od vody v chemické laboratoři?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Usazováním  a oddělením v dělící nálevce.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29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1   AUTOR NEUVEDEN. gvmyto.cz [online]. [cit. 11.1.2013]. Dostupný na WWW: http://www.gvmyto.cz/prof/paseka/m1010008.jpg </a:t>
            </a:r>
          </a:p>
          <a:p>
            <a:r>
              <a:rPr lang="cs-CZ" dirty="0" smtClean="0"/>
              <a:t>Obr. 2 </a:t>
            </a:r>
            <a:r>
              <a:rPr lang="en-US" dirty="0"/>
              <a:t> AUTOR NEUVEDEN. mountfield.cz [online]. [cit. 11.1.2013].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http://www.mountfield.cz/cs/stranky/filtrace/schema-s.jpg 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3  </a:t>
            </a:r>
            <a:r>
              <a:rPr lang="cs-CZ" smtClean="0"/>
              <a:t>VERONIKA GAJOVÁ. </a:t>
            </a:r>
            <a:r>
              <a:rPr lang="cs-CZ" dirty="0"/>
              <a:t>bgml.chytrak.cz [online]. [cit. 11.1.2013]. Dostupný na WWW: http://bgml.chytrak.cz/aparatury/destilace_ico.jpg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25000" lnSpcReduction="20000"/>
          </a:bodyPr>
          <a:lstStyle/>
          <a:p>
            <a:r>
              <a:rPr lang="cs-CZ" sz="9600" dirty="0" smtClean="0"/>
              <a:t>Obr. </a:t>
            </a:r>
            <a:r>
              <a:rPr lang="cs-CZ" sz="9600" dirty="0"/>
              <a:t>4 AUTOR NEUVEDEN. Wikipedia.cz [online]. [cit. 11.1.2013]. Dostupný na WWW: http</a:t>
            </a:r>
            <a:r>
              <a:rPr lang="cs-CZ" sz="9600"/>
              <a:t>://</a:t>
            </a:r>
            <a:r>
              <a:rPr lang="cs-CZ" sz="9600" smtClean="0"/>
              <a:t>upload.wikimedia.org/wikipedia/commons/thumb/c/ce/NaCl-zoutkristallen_op_Schott_Duran_100_ml.JPG/250px-NaCl-zoutkristallen_op_Schott_Duran_100_ml.JPG</a:t>
            </a:r>
            <a:endParaRPr lang="cs-CZ" sz="9600" dirty="0" smtClean="0"/>
          </a:p>
          <a:p>
            <a:r>
              <a:rPr lang="cs-CZ" sz="9600" dirty="0" smtClean="0"/>
              <a:t>Obr. </a:t>
            </a:r>
            <a:r>
              <a:rPr lang="cs-CZ" sz="9600" dirty="0"/>
              <a:t>5  STEPHANB. Wikipedia.cz [online]. [cit. 11.1.2013]. Dostupný na WWW: http://upload.wikimedia.org/wikipedia/commons/thumb/d/d8/Copper_sulfate.jpg/585px-Copper_sulfate.jpg </a:t>
            </a:r>
            <a:endParaRPr lang="cs-CZ" sz="9600" dirty="0" smtClean="0"/>
          </a:p>
          <a:p>
            <a:endParaRPr lang="cs-CZ" sz="4400" dirty="0" smtClean="0"/>
          </a:p>
          <a:p>
            <a:endParaRPr lang="cs-CZ" sz="2800" dirty="0"/>
          </a:p>
          <a:p>
            <a:endParaRPr lang="cs-CZ" sz="6000" dirty="0" smtClean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82225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 </a:t>
            </a:r>
            <a:r>
              <a:rPr lang="cs-CZ" dirty="0"/>
              <a:t>6 AUTOR NEUVEDEN. zsletohrad.cz [online]. [cit. 11.1.2013]. Dostupný na WWW: http://www.zsletohrad.cz/eu/chemie/foto/pokus16/foto4.jpg </a:t>
            </a:r>
            <a:endParaRPr lang="cs-CZ" dirty="0" smtClean="0"/>
          </a:p>
          <a:p>
            <a:r>
              <a:rPr lang="cs-CZ" dirty="0" smtClean="0"/>
              <a:t>BENEŠ</a:t>
            </a:r>
            <a:r>
              <a:rPr lang="cs-CZ" dirty="0"/>
              <a:t>, Pavel; PUMPR, Václav; BANÝR, Jiří. </a:t>
            </a:r>
            <a:r>
              <a:rPr lang="cs-CZ" i="1" dirty="0"/>
              <a:t>Základy chemie 1 pro 2. stupeň základní školy, nižší ročníky víceletých gymnázií a střední školy</a:t>
            </a:r>
            <a:r>
              <a:rPr lang="cs-CZ" dirty="0"/>
              <a:t>. Praha: Fortuna, 1993, ISBN 80-7168-043-5. </a:t>
            </a:r>
          </a:p>
          <a:p>
            <a:r>
              <a:rPr lang="cs-CZ" dirty="0"/>
              <a:t>ŠKODA, Jiří; DOULÍK, Pavel. 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207980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391</TotalTime>
  <Words>563</Words>
  <Application>Microsoft Office PowerPoint</Application>
  <PresentationFormat>Předvádění na obrazovce (4:3)</PresentationFormat>
  <Paragraphs>59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Prezentace aplikace PowerPoint</vt:lpstr>
      <vt:lpstr>ODDĚLOVÁNÍ SLOŽEK SMĚSÍ</vt:lpstr>
      <vt:lpstr>Anotace</vt:lpstr>
      <vt:lpstr>Oddělování složek směsí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</vt:lpstr>
      <vt:lpstr>Zdroje a citace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zdeněk</cp:lastModifiedBy>
  <cp:revision>48</cp:revision>
  <dcterms:created xsi:type="dcterms:W3CDTF">2011-08-21T15:31:45Z</dcterms:created>
  <dcterms:modified xsi:type="dcterms:W3CDTF">2013-01-22T18:13:32Z</dcterms:modified>
</cp:coreProperties>
</file>