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99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1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AE3FA-B823-4B06-B476-263B06D19618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089BB-0606-40AF-A687-E84074B8E67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AE3FA-B823-4B06-B476-263B06D19618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089BB-0606-40AF-A687-E84074B8E67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AE3FA-B823-4B06-B476-263B06D19618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089BB-0606-40AF-A687-E84074B8E67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AE3FA-B823-4B06-B476-263B06D19618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089BB-0606-40AF-A687-E84074B8E67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AE3FA-B823-4B06-B476-263B06D19618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089BB-0606-40AF-A687-E84074B8E67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AE3FA-B823-4B06-B476-263B06D19618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089BB-0606-40AF-A687-E84074B8E67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AE3FA-B823-4B06-B476-263B06D19618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089BB-0606-40AF-A687-E84074B8E67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AE3FA-B823-4B06-B476-263B06D19618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089BB-0606-40AF-A687-E84074B8E67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AE3FA-B823-4B06-B476-263B06D19618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089BB-0606-40AF-A687-E84074B8E67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AE3FA-B823-4B06-B476-263B06D19618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089BB-0606-40AF-A687-E84074B8E67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AE3FA-B823-4B06-B476-263B06D19618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089BB-0606-40AF-A687-E84074B8E67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BAE3FA-B823-4B06-B476-263B06D19618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2089BB-0606-40AF-A687-E84074B8E672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commons.wikimedia.org/wiki/File:Schein-Erdbeere_2010.jpg?uselang=cs" TargetMode="External"/><Relationship Id="rId2" Type="http://schemas.openxmlformats.org/officeDocument/2006/relationships/hyperlink" Target="http://cs.wikipedia.org/wiki/Soubor:Vaccinium_vitis-idaea_20060824_003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commons.wikimedia.org/wiki/File:Krzak_malin1.JPG?uselang=cs" TargetMode="External"/><Relationship Id="rId4" Type="http://schemas.openxmlformats.org/officeDocument/2006/relationships/hyperlink" Target="http://cs.wikipedia.org/wiki/Soubor:Bilberries.jpg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commons.wikimedia.org/wiki/File:Atropa_belladonna_003.JPG?uselang=cs" TargetMode="External"/><Relationship Id="rId2" Type="http://schemas.openxmlformats.org/officeDocument/2006/relationships/hyperlink" Target="http://commons.wikimedia.org/wiki/File:Rubus.jpg?uselang=cs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cs.wikipedia.org/wiki/Soubor:Paris_quadrifolia_2011_G1.jpg" TargetMode="External"/><Relationship Id="rId4" Type="http://schemas.openxmlformats.org/officeDocument/2006/relationships/hyperlink" Target="http://commons.wikimedia.org/wiki/File:Solanum_dulcamara_0003.JPG?uselang=cs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://cs.wikipedia.org/wiki/Soubor:Illustration_Daphne_mezereum0.jpg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cs-CZ" sz="2000" dirty="0" smtClean="0"/>
              <a:t>Autor: Olga Kociánová</a:t>
            </a:r>
          </a:p>
          <a:p>
            <a:pPr>
              <a:buNone/>
            </a:pPr>
            <a:endParaRPr lang="cs-CZ" sz="2000" dirty="0" smtClean="0"/>
          </a:p>
          <a:p>
            <a:pPr>
              <a:buNone/>
            </a:pPr>
            <a:r>
              <a:rPr lang="cs-CZ" sz="2000" dirty="0" smtClean="0"/>
              <a:t>Datum ( období): říjen 2011</a:t>
            </a:r>
          </a:p>
          <a:p>
            <a:pPr>
              <a:buNone/>
            </a:pPr>
            <a:endParaRPr lang="cs-CZ" sz="2000" dirty="0" smtClean="0"/>
          </a:p>
          <a:p>
            <a:pPr>
              <a:buNone/>
            </a:pPr>
            <a:r>
              <a:rPr lang="cs-CZ" sz="2000" dirty="0" smtClean="0"/>
              <a:t>Ročník: 4. ročník</a:t>
            </a:r>
          </a:p>
          <a:p>
            <a:pPr>
              <a:buNone/>
            </a:pPr>
            <a:endParaRPr lang="cs-CZ" sz="2000" dirty="0" smtClean="0"/>
          </a:p>
          <a:p>
            <a:pPr>
              <a:buNone/>
            </a:pPr>
            <a:r>
              <a:rPr lang="cs-CZ" sz="2000" dirty="0" smtClean="0"/>
              <a:t>Oblast: Člověk a jeho svět. 1. stupeň. Člověk a jeho svět. Rozmanitost přírody. 1. období.</a:t>
            </a:r>
          </a:p>
          <a:p>
            <a:pPr>
              <a:buNone/>
            </a:pPr>
            <a:endParaRPr lang="cs-CZ" sz="2000" dirty="0" smtClean="0"/>
          </a:p>
          <a:p>
            <a:pPr>
              <a:buNone/>
            </a:pPr>
            <a:r>
              <a:rPr lang="cs-CZ" sz="2000" dirty="0" smtClean="0"/>
              <a:t>Anotace: Žáci aktivně rozlišují lesní plody podle obrázků. Určují, které plody jsou jedlé a které jedovaté.</a:t>
            </a:r>
            <a:endParaRPr lang="cs-CZ" sz="20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/>
          </a:bodyPr>
          <a:lstStyle/>
          <a:p>
            <a:r>
              <a:rPr lang="cs-CZ" sz="3200" b="1" dirty="0" smtClean="0"/>
              <a:t>Klepni na správný název</a:t>
            </a:r>
            <a:endParaRPr lang="cs-CZ" sz="3200" b="1" dirty="0"/>
          </a:p>
        </p:txBody>
      </p:sp>
      <p:pic>
        <p:nvPicPr>
          <p:cNvPr id="4" name="Picture 2" descr="Soubor:Paris quadrifolia 2011 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5" y="1714488"/>
            <a:ext cx="4286279" cy="4071926"/>
          </a:xfrm>
          <a:prstGeom prst="rect">
            <a:avLst/>
          </a:prstGeom>
          <a:noFill/>
        </p:spPr>
      </p:pic>
      <p:sp>
        <p:nvSpPr>
          <p:cNvPr id="9" name="Zaoblený obdélník 8"/>
          <p:cNvSpPr/>
          <p:nvPr/>
        </p:nvSpPr>
        <p:spPr>
          <a:xfrm>
            <a:off x="5286380" y="3714752"/>
            <a:ext cx="3571900" cy="1000132"/>
          </a:xfrm>
          <a:prstGeom prst="round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Lilek potměchuť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10" name="Zaoblený obdélník 9"/>
          <p:cNvSpPr/>
          <p:nvPr/>
        </p:nvSpPr>
        <p:spPr>
          <a:xfrm>
            <a:off x="5286380" y="1428736"/>
            <a:ext cx="3571900" cy="1000132"/>
          </a:xfrm>
          <a:prstGeom prst="round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Vraní oko čtyřlisté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11" name="Zaoblený obdélník 10"/>
          <p:cNvSpPr/>
          <p:nvPr/>
        </p:nvSpPr>
        <p:spPr>
          <a:xfrm>
            <a:off x="5286380" y="2571744"/>
            <a:ext cx="3571900" cy="1000132"/>
          </a:xfrm>
          <a:prstGeom prst="round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Rulík zlomocný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12" name="Zaoblený obdélník 11"/>
          <p:cNvSpPr/>
          <p:nvPr/>
        </p:nvSpPr>
        <p:spPr>
          <a:xfrm>
            <a:off x="5286380" y="4857760"/>
            <a:ext cx="3571900" cy="1000132"/>
          </a:xfrm>
          <a:prstGeom prst="round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Lýkovec jedovatý</a:t>
            </a:r>
            <a:endParaRPr lang="cs-CZ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/>
          </a:bodyPr>
          <a:lstStyle/>
          <a:p>
            <a:r>
              <a:rPr lang="cs-CZ" sz="3200" b="1" dirty="0" smtClean="0"/>
              <a:t>Klepni na správný název</a:t>
            </a:r>
            <a:endParaRPr lang="cs-CZ" sz="3200" b="1" dirty="0"/>
          </a:p>
        </p:txBody>
      </p:sp>
      <p:pic>
        <p:nvPicPr>
          <p:cNvPr id="4" name="Picture 2" descr="Soubor:Illustration Daphne mezereum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357298"/>
            <a:ext cx="3705225" cy="4643470"/>
          </a:xfrm>
          <a:prstGeom prst="rect">
            <a:avLst/>
          </a:prstGeom>
          <a:noFill/>
        </p:spPr>
      </p:pic>
      <p:sp>
        <p:nvSpPr>
          <p:cNvPr id="9" name="Zaoblený obdélník 8"/>
          <p:cNvSpPr/>
          <p:nvPr/>
        </p:nvSpPr>
        <p:spPr>
          <a:xfrm>
            <a:off x="5286380" y="2500306"/>
            <a:ext cx="3571900" cy="1000132"/>
          </a:xfrm>
          <a:prstGeom prst="round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Lilek potměchuť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10" name="Zaoblený obdélník 9"/>
          <p:cNvSpPr/>
          <p:nvPr/>
        </p:nvSpPr>
        <p:spPr>
          <a:xfrm>
            <a:off x="5286380" y="3643314"/>
            <a:ext cx="3571900" cy="1000132"/>
          </a:xfrm>
          <a:prstGeom prst="round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Vraní oko čtyřlisté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11" name="Zaoblený obdélník 10"/>
          <p:cNvSpPr/>
          <p:nvPr/>
        </p:nvSpPr>
        <p:spPr>
          <a:xfrm>
            <a:off x="5286380" y="1357298"/>
            <a:ext cx="3571900" cy="1000132"/>
          </a:xfrm>
          <a:prstGeom prst="round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Rulík zlomocný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12" name="Zaoblený obdélník 11"/>
          <p:cNvSpPr/>
          <p:nvPr/>
        </p:nvSpPr>
        <p:spPr>
          <a:xfrm>
            <a:off x="5286380" y="4786322"/>
            <a:ext cx="3571900" cy="1000132"/>
          </a:xfrm>
          <a:prstGeom prst="round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Lýkovec jedovatý</a:t>
            </a:r>
            <a:endParaRPr lang="cs-CZ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</p:spPr>
        <p:txBody>
          <a:bodyPr/>
          <a:lstStyle/>
          <a:p>
            <a:pPr>
              <a:buNone/>
            </a:pPr>
            <a:r>
              <a:rPr lang="cs-CZ" dirty="0" smtClean="0"/>
              <a:t>Zdroje:</a:t>
            </a:r>
          </a:p>
          <a:p>
            <a:pPr>
              <a:buNone/>
            </a:pPr>
            <a:r>
              <a:rPr lang="cs-CZ" dirty="0" smtClean="0">
                <a:hlinkClick r:id="rId2"/>
              </a:rPr>
              <a:t>http://cs.wikipedia.org/wiki/Soubor:Vaccinium_vitis-idaea_20060824_003.jpg</a:t>
            </a:r>
            <a:endParaRPr lang="cs-CZ" dirty="0" smtClean="0"/>
          </a:p>
          <a:p>
            <a:pPr>
              <a:buNone/>
            </a:pPr>
            <a:r>
              <a:rPr lang="cs-CZ" dirty="0" smtClean="0">
                <a:hlinkClick r:id="rId3"/>
              </a:rPr>
              <a:t>http://commons.wikimedia.org/wiki/File:Schein-Erdbeere_2010.jpg?uselang=cs</a:t>
            </a:r>
            <a:endParaRPr lang="cs-CZ" dirty="0" smtClean="0"/>
          </a:p>
          <a:p>
            <a:pPr>
              <a:buNone/>
            </a:pPr>
            <a:r>
              <a:rPr lang="cs-CZ" dirty="0" smtClean="0">
                <a:hlinkClick r:id="rId4"/>
              </a:rPr>
              <a:t>http://cs.wikipedia.org/wiki/Soubor:Bilberries.jpg</a:t>
            </a:r>
            <a:endParaRPr lang="cs-CZ" dirty="0" smtClean="0"/>
          </a:p>
          <a:p>
            <a:pPr>
              <a:buNone/>
            </a:pPr>
            <a:r>
              <a:rPr lang="cs-CZ" dirty="0" smtClean="0">
                <a:hlinkClick r:id="rId5"/>
              </a:rPr>
              <a:t>http://commons.wikimedia.org/wiki/File:Krzak_malin1.JPG?uselang=cs</a:t>
            </a:r>
            <a:endParaRPr lang="cs-CZ" dirty="0" smtClean="0"/>
          </a:p>
          <a:p>
            <a:pPr>
              <a:buNone/>
            </a:pPr>
            <a:endParaRPr lang="cs-CZ" dirty="0" smtClean="0"/>
          </a:p>
          <a:p>
            <a:pPr>
              <a:buNone/>
            </a:pPr>
            <a:endParaRPr lang="cs-CZ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411807"/>
          </a:xfrm>
        </p:spPr>
        <p:txBody>
          <a:bodyPr/>
          <a:lstStyle/>
          <a:p>
            <a:pPr>
              <a:buNone/>
            </a:pPr>
            <a:r>
              <a:rPr lang="cs-CZ" dirty="0" smtClean="0"/>
              <a:t>Zdroje:</a:t>
            </a:r>
          </a:p>
          <a:p>
            <a:pPr>
              <a:buNone/>
            </a:pPr>
            <a:r>
              <a:rPr lang="cs-CZ" dirty="0" smtClean="0">
                <a:hlinkClick r:id="rId2"/>
              </a:rPr>
              <a:t>http://commons.wikimedia.org/wiki/File:Rubus.jpg?uselang=cs</a:t>
            </a:r>
            <a:endParaRPr lang="cs-CZ" dirty="0" smtClean="0"/>
          </a:p>
          <a:p>
            <a:pPr>
              <a:buNone/>
            </a:pPr>
            <a:r>
              <a:rPr lang="cs-CZ" dirty="0" smtClean="0">
                <a:hlinkClick r:id="rId3"/>
              </a:rPr>
              <a:t>http://commons.wikimedia.org/wiki/File:Atropa_belladonna_003.JPG?uselang=cs</a:t>
            </a:r>
            <a:endParaRPr lang="cs-CZ" dirty="0" smtClean="0"/>
          </a:p>
          <a:p>
            <a:pPr>
              <a:buNone/>
            </a:pPr>
            <a:r>
              <a:rPr lang="cs-CZ" dirty="0" smtClean="0">
                <a:hlinkClick r:id="rId4"/>
              </a:rPr>
              <a:t>http://commons.wikimedia.org/wiki/File:Solanum_dulcamara_0003.JPG?uselang=cs</a:t>
            </a:r>
            <a:endParaRPr lang="cs-CZ" dirty="0" smtClean="0"/>
          </a:p>
          <a:p>
            <a:pPr>
              <a:buNone/>
            </a:pPr>
            <a:r>
              <a:rPr lang="cs-CZ" dirty="0" smtClean="0">
                <a:hlinkClick r:id="rId5"/>
              </a:rPr>
              <a:t>http://cs.wikipedia.org/wiki/Soubor:Paris_quadrifolia_2011_G1.jpg</a:t>
            </a:r>
            <a:endParaRPr lang="cs-CZ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/>
          <a:lstStyle/>
          <a:p>
            <a:pPr>
              <a:buNone/>
            </a:pPr>
            <a:r>
              <a:rPr lang="cs-CZ" dirty="0" smtClean="0"/>
              <a:t>Zdroje:</a:t>
            </a:r>
          </a:p>
          <a:p>
            <a:pPr>
              <a:buNone/>
            </a:pPr>
            <a:r>
              <a:rPr lang="cs-CZ" dirty="0" smtClean="0">
                <a:hlinkClick r:id="rId2"/>
              </a:rPr>
              <a:t>http://cs.wikipedia.org/wiki/Soubor:Illustration_Daphne_mezereum0.jpg</a:t>
            </a:r>
            <a:endParaRPr lang="cs-CZ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solidFill>
            <a:srgbClr val="9999FF"/>
          </a:solidFill>
        </p:spPr>
        <p:txBody>
          <a:bodyPr/>
          <a:lstStyle/>
          <a:p>
            <a:r>
              <a:rPr lang="cs-CZ" b="1" dirty="0" smtClean="0"/>
              <a:t>Aktivita</a:t>
            </a:r>
            <a:br>
              <a:rPr lang="cs-CZ" b="1" dirty="0" smtClean="0"/>
            </a:br>
            <a:r>
              <a:rPr lang="cs-CZ" b="1" dirty="0" smtClean="0"/>
              <a:t>(lesní plody)</a:t>
            </a:r>
            <a:endParaRPr lang="cs-CZ" b="1" dirty="0"/>
          </a:p>
        </p:txBody>
      </p:sp>
      <p:pic>
        <p:nvPicPr>
          <p:cNvPr id="4" name="Obrázek 3" descr="Logo do prezentace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4429132"/>
            <a:ext cx="5400675" cy="1179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ovéPole 4"/>
          <p:cNvSpPr txBox="1"/>
          <p:nvPr/>
        </p:nvSpPr>
        <p:spPr>
          <a:xfrm>
            <a:off x="642910" y="571480"/>
            <a:ext cx="76438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VY_32_INOVACE_10_AKIVITA ( LESNÍ </a:t>
            </a:r>
            <a:r>
              <a:rPr lang="cs-CZ" dirty="0" smtClean="0"/>
              <a:t>P</a:t>
            </a:r>
            <a:r>
              <a:rPr lang="cs-CZ" dirty="0" smtClean="0"/>
              <a:t>LODY)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/>
          </a:bodyPr>
          <a:lstStyle/>
          <a:p>
            <a:r>
              <a:rPr lang="cs-CZ" sz="3200" b="1" dirty="0" smtClean="0"/>
              <a:t>Klepni na správný název</a:t>
            </a:r>
            <a:endParaRPr lang="cs-CZ" sz="3200" b="1" dirty="0"/>
          </a:p>
        </p:txBody>
      </p:sp>
      <p:pic>
        <p:nvPicPr>
          <p:cNvPr id="5" name="Picture 2" descr="Soubor:Vaccinium vitis-idaea 20060824 0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643050"/>
            <a:ext cx="3714776" cy="4143404"/>
          </a:xfrm>
          <a:prstGeom prst="rect">
            <a:avLst/>
          </a:prstGeom>
          <a:solidFill>
            <a:srgbClr val="9999FF"/>
          </a:solidFill>
        </p:spPr>
      </p:pic>
      <p:sp>
        <p:nvSpPr>
          <p:cNvPr id="6" name="Zaoblený obdélník 5"/>
          <p:cNvSpPr/>
          <p:nvPr/>
        </p:nvSpPr>
        <p:spPr>
          <a:xfrm>
            <a:off x="5143504" y="1500174"/>
            <a:ext cx="3286148" cy="714380"/>
          </a:xfrm>
          <a:prstGeom prst="roundRect">
            <a:avLst/>
          </a:prstGeom>
          <a:solidFill>
            <a:schemeClr val="bg1"/>
          </a:solidFill>
          <a:ln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Ostružiník maliník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7" name="Zaoblený obdélník 6"/>
          <p:cNvSpPr/>
          <p:nvPr/>
        </p:nvSpPr>
        <p:spPr>
          <a:xfrm>
            <a:off x="5143504" y="2357430"/>
            <a:ext cx="3286148" cy="714380"/>
          </a:xfrm>
          <a:prstGeom prst="roundRect">
            <a:avLst/>
          </a:prstGeom>
          <a:solidFill>
            <a:schemeClr val="bg1"/>
          </a:solidFill>
          <a:ln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>
                <a:solidFill>
                  <a:schemeClr val="tx1"/>
                </a:solidFill>
              </a:rPr>
              <a:t>B</a:t>
            </a:r>
            <a:r>
              <a:rPr lang="cs-CZ" sz="2400" b="1" dirty="0" smtClean="0">
                <a:solidFill>
                  <a:schemeClr val="tx1"/>
                </a:solidFill>
              </a:rPr>
              <a:t>rusnice borůvka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8" name="Zaoblený obdélník 7"/>
          <p:cNvSpPr/>
          <p:nvPr/>
        </p:nvSpPr>
        <p:spPr>
          <a:xfrm>
            <a:off x="5143504" y="3214686"/>
            <a:ext cx="3286148" cy="714380"/>
          </a:xfrm>
          <a:prstGeom prst="roundRect">
            <a:avLst/>
          </a:prstGeom>
          <a:solidFill>
            <a:schemeClr val="bg1"/>
          </a:solidFill>
          <a:ln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Jahodník obecný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9" name="Zaoblený obdélník 8"/>
          <p:cNvSpPr/>
          <p:nvPr/>
        </p:nvSpPr>
        <p:spPr>
          <a:xfrm>
            <a:off x="5143504" y="4143380"/>
            <a:ext cx="3286148" cy="714380"/>
          </a:xfrm>
          <a:prstGeom prst="roundRect">
            <a:avLst/>
          </a:prstGeom>
          <a:solidFill>
            <a:schemeClr val="bg1"/>
          </a:solidFill>
          <a:ln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Brusnice brusinka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10" name="Zaoblený obdélník 9"/>
          <p:cNvSpPr/>
          <p:nvPr/>
        </p:nvSpPr>
        <p:spPr>
          <a:xfrm>
            <a:off x="5143504" y="5072074"/>
            <a:ext cx="3286148" cy="714380"/>
          </a:xfrm>
          <a:prstGeom prst="roundRect">
            <a:avLst/>
          </a:prstGeom>
          <a:solidFill>
            <a:schemeClr val="bg1"/>
          </a:solidFill>
          <a:ln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>
                <a:solidFill>
                  <a:schemeClr val="tx1"/>
                </a:solidFill>
              </a:rPr>
              <a:t>O</a:t>
            </a:r>
            <a:r>
              <a:rPr lang="cs-CZ" sz="2400" b="1" dirty="0" smtClean="0">
                <a:solidFill>
                  <a:schemeClr val="tx1"/>
                </a:solidFill>
              </a:rPr>
              <a:t>stružiník křovitý</a:t>
            </a:r>
            <a:endParaRPr lang="cs-CZ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/>
          </a:bodyPr>
          <a:lstStyle/>
          <a:p>
            <a:r>
              <a:rPr lang="cs-CZ" sz="3200" b="1" dirty="0" smtClean="0"/>
              <a:t>Klepni na správný název</a:t>
            </a:r>
            <a:endParaRPr lang="cs-CZ" sz="3200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/>
          <a:lstStyle/>
          <a:p>
            <a:pPr>
              <a:buNone/>
            </a:pPr>
            <a:endParaRPr lang="cs-CZ" dirty="0"/>
          </a:p>
        </p:txBody>
      </p:sp>
      <p:pic>
        <p:nvPicPr>
          <p:cNvPr id="4" name="Picture 2" descr="File:Schein-Erdbeere 20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428736"/>
            <a:ext cx="3714776" cy="4500554"/>
          </a:xfrm>
          <a:prstGeom prst="rect">
            <a:avLst/>
          </a:prstGeom>
          <a:noFill/>
        </p:spPr>
      </p:pic>
      <p:sp>
        <p:nvSpPr>
          <p:cNvPr id="5" name="Zaoblený obdélník 4"/>
          <p:cNvSpPr/>
          <p:nvPr/>
        </p:nvSpPr>
        <p:spPr>
          <a:xfrm>
            <a:off x="5143504" y="1500174"/>
            <a:ext cx="3286148" cy="714380"/>
          </a:xfrm>
          <a:prstGeom prst="roundRect">
            <a:avLst/>
          </a:prstGeom>
          <a:solidFill>
            <a:schemeClr val="bg1"/>
          </a:solidFill>
          <a:ln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Brusnice borůvka 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6" name="Zaoblený obdélník 5"/>
          <p:cNvSpPr/>
          <p:nvPr/>
        </p:nvSpPr>
        <p:spPr>
          <a:xfrm>
            <a:off x="5143504" y="2357430"/>
            <a:ext cx="3286148" cy="714380"/>
          </a:xfrm>
          <a:prstGeom prst="roundRect">
            <a:avLst/>
          </a:prstGeom>
          <a:solidFill>
            <a:schemeClr val="bg1"/>
          </a:solidFill>
          <a:ln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Brusnice brusinka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7" name="Zaoblený obdélník 6"/>
          <p:cNvSpPr/>
          <p:nvPr/>
        </p:nvSpPr>
        <p:spPr>
          <a:xfrm>
            <a:off x="5143504" y="3214686"/>
            <a:ext cx="3286148" cy="714380"/>
          </a:xfrm>
          <a:prstGeom prst="roundRect">
            <a:avLst/>
          </a:prstGeom>
          <a:solidFill>
            <a:schemeClr val="bg1"/>
          </a:solidFill>
          <a:ln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Jahodník obecný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8" name="Zaoblený obdélník 7"/>
          <p:cNvSpPr/>
          <p:nvPr/>
        </p:nvSpPr>
        <p:spPr>
          <a:xfrm>
            <a:off x="5143504" y="4143380"/>
            <a:ext cx="3286148" cy="714380"/>
          </a:xfrm>
          <a:prstGeom prst="roundRect">
            <a:avLst/>
          </a:prstGeom>
          <a:solidFill>
            <a:schemeClr val="bg1"/>
          </a:solidFill>
          <a:ln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Ostružiník maliník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9" name="Zaoblený obdélník 8"/>
          <p:cNvSpPr/>
          <p:nvPr/>
        </p:nvSpPr>
        <p:spPr>
          <a:xfrm>
            <a:off x="5143504" y="5072074"/>
            <a:ext cx="3286148" cy="714380"/>
          </a:xfrm>
          <a:prstGeom prst="roundRect">
            <a:avLst/>
          </a:prstGeom>
          <a:solidFill>
            <a:schemeClr val="bg1"/>
          </a:solidFill>
          <a:ln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Ostružiník křovitý</a:t>
            </a:r>
            <a:endParaRPr lang="cs-CZ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/>
          </a:bodyPr>
          <a:lstStyle/>
          <a:p>
            <a:r>
              <a:rPr lang="cs-CZ" sz="3200" b="1" dirty="0" smtClean="0"/>
              <a:t>Klepni na správný název</a:t>
            </a:r>
            <a:endParaRPr lang="cs-CZ" sz="3200" b="1" dirty="0"/>
          </a:p>
        </p:txBody>
      </p:sp>
      <p:pic>
        <p:nvPicPr>
          <p:cNvPr id="4" name="Picture 2" descr="Soubor:Bilberri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714488"/>
            <a:ext cx="3643338" cy="3929090"/>
          </a:xfrm>
          <a:prstGeom prst="rect">
            <a:avLst/>
          </a:prstGeom>
          <a:noFill/>
        </p:spPr>
      </p:pic>
      <p:sp>
        <p:nvSpPr>
          <p:cNvPr id="10" name="Zaoblený obdélník 9"/>
          <p:cNvSpPr/>
          <p:nvPr/>
        </p:nvSpPr>
        <p:spPr>
          <a:xfrm>
            <a:off x="5072066" y="3286124"/>
            <a:ext cx="3286148" cy="714380"/>
          </a:xfrm>
          <a:prstGeom prst="roundRect">
            <a:avLst/>
          </a:prstGeom>
          <a:solidFill>
            <a:schemeClr val="bg1"/>
          </a:solidFill>
          <a:ln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Ostružiník maliník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11" name="Zaoblený obdélník 10"/>
          <p:cNvSpPr/>
          <p:nvPr/>
        </p:nvSpPr>
        <p:spPr>
          <a:xfrm>
            <a:off x="5072066" y="2428868"/>
            <a:ext cx="3286148" cy="714380"/>
          </a:xfrm>
          <a:prstGeom prst="roundRect">
            <a:avLst/>
          </a:prstGeom>
          <a:solidFill>
            <a:schemeClr val="bg1"/>
          </a:solidFill>
          <a:ln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>
                <a:solidFill>
                  <a:schemeClr val="tx1"/>
                </a:solidFill>
              </a:rPr>
              <a:t>B</a:t>
            </a:r>
            <a:r>
              <a:rPr lang="cs-CZ" sz="2400" b="1" dirty="0" smtClean="0">
                <a:solidFill>
                  <a:schemeClr val="tx1"/>
                </a:solidFill>
              </a:rPr>
              <a:t>rusnice borůvka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12" name="Zaoblený obdélník 11"/>
          <p:cNvSpPr/>
          <p:nvPr/>
        </p:nvSpPr>
        <p:spPr>
          <a:xfrm>
            <a:off x="5072066" y="1571612"/>
            <a:ext cx="3286148" cy="714380"/>
          </a:xfrm>
          <a:prstGeom prst="roundRect">
            <a:avLst/>
          </a:prstGeom>
          <a:solidFill>
            <a:schemeClr val="bg1"/>
          </a:solidFill>
          <a:ln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Jahodník obecný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13" name="Zaoblený obdélník 12"/>
          <p:cNvSpPr/>
          <p:nvPr/>
        </p:nvSpPr>
        <p:spPr>
          <a:xfrm>
            <a:off x="5072066" y="4143380"/>
            <a:ext cx="3286148" cy="714380"/>
          </a:xfrm>
          <a:prstGeom prst="roundRect">
            <a:avLst/>
          </a:prstGeom>
          <a:solidFill>
            <a:schemeClr val="bg1"/>
          </a:solidFill>
          <a:ln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Brusnice brusinka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14" name="Zaoblený obdélník 13"/>
          <p:cNvSpPr/>
          <p:nvPr/>
        </p:nvSpPr>
        <p:spPr>
          <a:xfrm>
            <a:off x="5072066" y="5000636"/>
            <a:ext cx="3286148" cy="714380"/>
          </a:xfrm>
          <a:prstGeom prst="roundRect">
            <a:avLst/>
          </a:prstGeom>
          <a:solidFill>
            <a:schemeClr val="bg1"/>
          </a:solidFill>
          <a:ln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>
                <a:solidFill>
                  <a:schemeClr val="tx1"/>
                </a:solidFill>
              </a:rPr>
              <a:t>O</a:t>
            </a:r>
            <a:r>
              <a:rPr lang="cs-CZ" sz="2400" b="1" dirty="0" smtClean="0">
                <a:solidFill>
                  <a:schemeClr val="tx1"/>
                </a:solidFill>
              </a:rPr>
              <a:t>stružiník křovitý</a:t>
            </a:r>
            <a:endParaRPr lang="cs-CZ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/>
          </a:bodyPr>
          <a:lstStyle/>
          <a:p>
            <a:r>
              <a:rPr lang="cs-CZ" sz="3200" b="1" dirty="0" smtClean="0"/>
              <a:t>Klepni na správný název</a:t>
            </a:r>
            <a:endParaRPr lang="cs-CZ" sz="3200" b="1" dirty="0"/>
          </a:p>
        </p:txBody>
      </p:sp>
      <p:pic>
        <p:nvPicPr>
          <p:cNvPr id="4" name="Picture 2" descr="File:Krzak malin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571612"/>
            <a:ext cx="3929090" cy="4357718"/>
          </a:xfrm>
          <a:prstGeom prst="rect">
            <a:avLst/>
          </a:prstGeom>
          <a:noFill/>
        </p:spPr>
      </p:pic>
      <p:sp>
        <p:nvSpPr>
          <p:cNvPr id="10" name="Zaoblený obdélník 9"/>
          <p:cNvSpPr/>
          <p:nvPr/>
        </p:nvSpPr>
        <p:spPr>
          <a:xfrm>
            <a:off x="5143504" y="5072074"/>
            <a:ext cx="3286148" cy="714380"/>
          </a:xfrm>
          <a:prstGeom prst="roundRect">
            <a:avLst/>
          </a:prstGeom>
          <a:solidFill>
            <a:schemeClr val="bg1"/>
          </a:solidFill>
          <a:ln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Ostružiník maliník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11" name="Zaoblený obdélník 10"/>
          <p:cNvSpPr/>
          <p:nvPr/>
        </p:nvSpPr>
        <p:spPr>
          <a:xfrm>
            <a:off x="5143504" y="4214818"/>
            <a:ext cx="3286148" cy="714380"/>
          </a:xfrm>
          <a:prstGeom prst="roundRect">
            <a:avLst/>
          </a:prstGeom>
          <a:solidFill>
            <a:schemeClr val="bg1"/>
          </a:solidFill>
          <a:ln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>
                <a:solidFill>
                  <a:schemeClr val="tx1"/>
                </a:solidFill>
              </a:rPr>
              <a:t>B</a:t>
            </a:r>
            <a:r>
              <a:rPr lang="cs-CZ" sz="2400" b="1" dirty="0" smtClean="0">
                <a:solidFill>
                  <a:schemeClr val="tx1"/>
                </a:solidFill>
              </a:rPr>
              <a:t>rusnice borůvka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12" name="Zaoblený obdélník 11"/>
          <p:cNvSpPr/>
          <p:nvPr/>
        </p:nvSpPr>
        <p:spPr>
          <a:xfrm>
            <a:off x="5143504" y="2500306"/>
            <a:ext cx="3286148" cy="714380"/>
          </a:xfrm>
          <a:prstGeom prst="roundRect">
            <a:avLst/>
          </a:prstGeom>
          <a:solidFill>
            <a:schemeClr val="bg1"/>
          </a:solidFill>
          <a:ln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Jahodník obecný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13" name="Zaoblený obdélník 12"/>
          <p:cNvSpPr/>
          <p:nvPr/>
        </p:nvSpPr>
        <p:spPr>
          <a:xfrm>
            <a:off x="5143504" y="3357562"/>
            <a:ext cx="3286148" cy="714380"/>
          </a:xfrm>
          <a:prstGeom prst="roundRect">
            <a:avLst/>
          </a:prstGeom>
          <a:solidFill>
            <a:schemeClr val="bg1"/>
          </a:solidFill>
          <a:ln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Brusnice brusinka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14" name="Zaoblený obdélník 13"/>
          <p:cNvSpPr/>
          <p:nvPr/>
        </p:nvSpPr>
        <p:spPr>
          <a:xfrm>
            <a:off x="5143504" y="1643050"/>
            <a:ext cx="3286148" cy="714380"/>
          </a:xfrm>
          <a:prstGeom prst="roundRect">
            <a:avLst/>
          </a:prstGeom>
          <a:solidFill>
            <a:schemeClr val="bg1"/>
          </a:solidFill>
          <a:ln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>
                <a:solidFill>
                  <a:schemeClr val="tx1"/>
                </a:solidFill>
              </a:rPr>
              <a:t>O</a:t>
            </a:r>
            <a:r>
              <a:rPr lang="cs-CZ" sz="2400" b="1" dirty="0" smtClean="0">
                <a:solidFill>
                  <a:schemeClr val="tx1"/>
                </a:solidFill>
              </a:rPr>
              <a:t>stružiník křovitý</a:t>
            </a:r>
            <a:endParaRPr lang="cs-CZ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/>
          </a:bodyPr>
          <a:lstStyle/>
          <a:p>
            <a:r>
              <a:rPr lang="cs-CZ" sz="3200" b="1" dirty="0" smtClean="0"/>
              <a:t>Klepni na správný název</a:t>
            </a:r>
            <a:endParaRPr lang="cs-CZ" sz="3200" b="1" dirty="0"/>
          </a:p>
        </p:txBody>
      </p:sp>
      <p:pic>
        <p:nvPicPr>
          <p:cNvPr id="4" name="Picture 4" descr="File:Rubu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500174"/>
            <a:ext cx="3857652" cy="4286280"/>
          </a:xfrm>
          <a:prstGeom prst="rect">
            <a:avLst/>
          </a:prstGeom>
          <a:noFill/>
        </p:spPr>
      </p:pic>
      <p:sp>
        <p:nvSpPr>
          <p:cNvPr id="10" name="Zaoblený obdélník 9"/>
          <p:cNvSpPr/>
          <p:nvPr/>
        </p:nvSpPr>
        <p:spPr>
          <a:xfrm>
            <a:off x="5143504" y="2428868"/>
            <a:ext cx="3286148" cy="714380"/>
          </a:xfrm>
          <a:prstGeom prst="roundRect">
            <a:avLst/>
          </a:prstGeom>
          <a:solidFill>
            <a:schemeClr val="bg1"/>
          </a:solidFill>
          <a:ln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Ostružiník maliník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11" name="Zaoblený obdélník 10"/>
          <p:cNvSpPr/>
          <p:nvPr/>
        </p:nvSpPr>
        <p:spPr>
          <a:xfrm>
            <a:off x="5143504" y="3286124"/>
            <a:ext cx="3286148" cy="714380"/>
          </a:xfrm>
          <a:prstGeom prst="roundRect">
            <a:avLst/>
          </a:prstGeom>
          <a:solidFill>
            <a:schemeClr val="bg1"/>
          </a:solidFill>
          <a:ln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>
                <a:solidFill>
                  <a:schemeClr val="tx1"/>
                </a:solidFill>
              </a:rPr>
              <a:t>B</a:t>
            </a:r>
            <a:r>
              <a:rPr lang="cs-CZ" sz="2400" b="1" dirty="0" smtClean="0">
                <a:solidFill>
                  <a:schemeClr val="tx1"/>
                </a:solidFill>
              </a:rPr>
              <a:t>rusnice borůvka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12" name="Zaoblený obdélník 11"/>
          <p:cNvSpPr/>
          <p:nvPr/>
        </p:nvSpPr>
        <p:spPr>
          <a:xfrm>
            <a:off x="5143504" y="4143380"/>
            <a:ext cx="3286148" cy="714380"/>
          </a:xfrm>
          <a:prstGeom prst="roundRect">
            <a:avLst/>
          </a:prstGeom>
          <a:solidFill>
            <a:schemeClr val="bg1"/>
          </a:solidFill>
          <a:ln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Jahodník obecný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13" name="Zaoblený obdélník 12"/>
          <p:cNvSpPr/>
          <p:nvPr/>
        </p:nvSpPr>
        <p:spPr>
          <a:xfrm>
            <a:off x="5143504" y="5072074"/>
            <a:ext cx="3286148" cy="714380"/>
          </a:xfrm>
          <a:prstGeom prst="roundRect">
            <a:avLst/>
          </a:prstGeom>
          <a:solidFill>
            <a:schemeClr val="bg1"/>
          </a:solidFill>
          <a:ln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Brusnice brusinka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14" name="Zaoblený obdélník 13"/>
          <p:cNvSpPr/>
          <p:nvPr/>
        </p:nvSpPr>
        <p:spPr>
          <a:xfrm>
            <a:off x="5143504" y="1571612"/>
            <a:ext cx="3286148" cy="714380"/>
          </a:xfrm>
          <a:prstGeom prst="roundRect">
            <a:avLst/>
          </a:prstGeom>
          <a:solidFill>
            <a:schemeClr val="bg1"/>
          </a:solidFill>
          <a:ln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>
                <a:solidFill>
                  <a:schemeClr val="tx1"/>
                </a:solidFill>
              </a:rPr>
              <a:t>O</a:t>
            </a:r>
            <a:r>
              <a:rPr lang="cs-CZ" sz="2400" b="1" dirty="0" smtClean="0">
                <a:solidFill>
                  <a:schemeClr val="tx1"/>
                </a:solidFill>
              </a:rPr>
              <a:t>stružiník křovitý</a:t>
            </a:r>
            <a:endParaRPr lang="cs-CZ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3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/>
          </a:bodyPr>
          <a:lstStyle/>
          <a:p>
            <a:r>
              <a:rPr lang="cs-CZ" sz="3200" b="1" dirty="0" smtClean="0"/>
              <a:t>Klepni na správný název</a:t>
            </a:r>
            <a:endParaRPr lang="cs-CZ" sz="3200" b="1" dirty="0"/>
          </a:p>
        </p:txBody>
      </p:sp>
      <p:pic>
        <p:nvPicPr>
          <p:cNvPr id="4" name="Picture 2" descr="File:Atropa belladonna 0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3" y="1428736"/>
            <a:ext cx="3786214" cy="4419592"/>
          </a:xfrm>
          <a:prstGeom prst="rect">
            <a:avLst/>
          </a:prstGeom>
          <a:noFill/>
        </p:spPr>
      </p:pic>
      <p:sp>
        <p:nvSpPr>
          <p:cNvPr id="5" name="Zaoblený obdélník 4"/>
          <p:cNvSpPr/>
          <p:nvPr/>
        </p:nvSpPr>
        <p:spPr>
          <a:xfrm>
            <a:off x="5286380" y="1357298"/>
            <a:ext cx="3571900" cy="1000132"/>
          </a:xfrm>
          <a:prstGeom prst="round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Lilek potměchuť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6" name="Zaoblený obdélník 5"/>
          <p:cNvSpPr/>
          <p:nvPr/>
        </p:nvSpPr>
        <p:spPr>
          <a:xfrm>
            <a:off x="5286380" y="2500306"/>
            <a:ext cx="3571900" cy="1000132"/>
          </a:xfrm>
          <a:prstGeom prst="round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Vraní oko čtyřlisté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7" name="Zaoblený obdélník 6"/>
          <p:cNvSpPr/>
          <p:nvPr/>
        </p:nvSpPr>
        <p:spPr>
          <a:xfrm>
            <a:off x="5286380" y="3714752"/>
            <a:ext cx="3571900" cy="1000132"/>
          </a:xfrm>
          <a:prstGeom prst="round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Rulík zlomocný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8" name="Zaoblený obdélník 7"/>
          <p:cNvSpPr/>
          <p:nvPr/>
        </p:nvSpPr>
        <p:spPr>
          <a:xfrm>
            <a:off x="5286380" y="4857760"/>
            <a:ext cx="3571900" cy="1000132"/>
          </a:xfrm>
          <a:prstGeom prst="round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Lýkovec jedovatý</a:t>
            </a:r>
            <a:endParaRPr lang="cs-CZ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/>
          </a:bodyPr>
          <a:lstStyle/>
          <a:p>
            <a:r>
              <a:rPr lang="cs-CZ" sz="3200" b="1" dirty="0" smtClean="0"/>
              <a:t>Klepni na správný název</a:t>
            </a:r>
            <a:endParaRPr lang="cs-CZ" sz="3200" b="1" dirty="0"/>
          </a:p>
        </p:txBody>
      </p:sp>
      <p:pic>
        <p:nvPicPr>
          <p:cNvPr id="4" name="Picture 4" descr="File:Solanum dulcamara 00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357298"/>
            <a:ext cx="3929090" cy="4572032"/>
          </a:xfrm>
          <a:prstGeom prst="rect">
            <a:avLst/>
          </a:prstGeom>
          <a:noFill/>
        </p:spPr>
      </p:pic>
      <p:sp>
        <p:nvSpPr>
          <p:cNvPr id="12" name="Zaoblený obdélník 11"/>
          <p:cNvSpPr/>
          <p:nvPr/>
        </p:nvSpPr>
        <p:spPr>
          <a:xfrm>
            <a:off x="5286380" y="2428868"/>
            <a:ext cx="3571900" cy="1000132"/>
          </a:xfrm>
          <a:prstGeom prst="round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Lilek potměchuť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13" name="Zaoblený obdélník 12"/>
          <p:cNvSpPr/>
          <p:nvPr/>
        </p:nvSpPr>
        <p:spPr>
          <a:xfrm>
            <a:off x="5286380" y="3571876"/>
            <a:ext cx="3571900" cy="1000132"/>
          </a:xfrm>
          <a:prstGeom prst="round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Vraní oko čtyřlisté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14" name="Zaoblený obdélník 13"/>
          <p:cNvSpPr/>
          <p:nvPr/>
        </p:nvSpPr>
        <p:spPr>
          <a:xfrm>
            <a:off x="5286380" y="1285860"/>
            <a:ext cx="3571900" cy="1000132"/>
          </a:xfrm>
          <a:prstGeom prst="round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Rulík zlomocný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15" name="Zaoblený obdélník 14"/>
          <p:cNvSpPr/>
          <p:nvPr/>
        </p:nvSpPr>
        <p:spPr>
          <a:xfrm>
            <a:off x="5286380" y="4714884"/>
            <a:ext cx="3571900" cy="1000132"/>
          </a:xfrm>
          <a:prstGeom prst="round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Lýkovec jedovatý</a:t>
            </a:r>
            <a:endParaRPr lang="cs-CZ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219</Words>
  <Application>Microsoft Office PowerPoint</Application>
  <PresentationFormat>Předvádění na obrazovce (4:3)</PresentationFormat>
  <Paragraphs>73</Paragraphs>
  <Slides>14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14</vt:i4>
      </vt:variant>
    </vt:vector>
  </HeadingPairs>
  <TitlesOfParts>
    <vt:vector size="15" baseType="lpstr">
      <vt:lpstr>Motiv sady Office</vt:lpstr>
      <vt:lpstr>Snímek 1</vt:lpstr>
      <vt:lpstr>Aktivita (lesní plody)</vt:lpstr>
      <vt:lpstr>Klepni na správný název</vt:lpstr>
      <vt:lpstr>Klepni na správný název</vt:lpstr>
      <vt:lpstr>Klepni na správný název</vt:lpstr>
      <vt:lpstr>Klepni na správný název</vt:lpstr>
      <vt:lpstr>Klepni na správný název</vt:lpstr>
      <vt:lpstr>Klepni na správný název</vt:lpstr>
      <vt:lpstr>Klepni na správný název</vt:lpstr>
      <vt:lpstr>Klepni na správný název</vt:lpstr>
      <vt:lpstr>Klepni na správný název</vt:lpstr>
      <vt:lpstr>Snímek 12</vt:lpstr>
      <vt:lpstr>Snímek 13</vt:lpstr>
      <vt:lpstr>Snímek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Aktivita (lesní plody)</dc:title>
  <dc:creator>Viktor</dc:creator>
  <cp:lastModifiedBy>Viktor</cp:lastModifiedBy>
  <cp:revision>10</cp:revision>
  <dcterms:created xsi:type="dcterms:W3CDTF">2011-12-18T15:43:44Z</dcterms:created>
  <dcterms:modified xsi:type="dcterms:W3CDTF">2012-01-03T16:10:33Z</dcterms:modified>
</cp:coreProperties>
</file>