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FF0066"/>
    <a:srgbClr val="CC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DB0C0-6053-42B7-BFC3-FFCE801763D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E3993-5877-4C75-A20F-420BC61E0879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Vaccinium_myrtillus_vs_Vaccinium_uliginosum.JPG?uselang=cs" TargetMode="External"/><Relationship Id="rId2" Type="http://schemas.openxmlformats.org/officeDocument/2006/relationships/hyperlink" Target="http://cs.wikipedia.org/wiki/Soubor:Bilberrie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Vaccinium_vitis-idaea_at_stump_of_Pinus_sylvestris.jpg" TargetMode="External"/><Relationship Id="rId4" Type="http://schemas.openxmlformats.org/officeDocument/2006/relationships/hyperlink" Target="http://cs.wikipedia.org/wiki/Soubor:Vaccinium_vitis-idaea_20060824_003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Malina.jpg" TargetMode="External"/><Relationship Id="rId2" Type="http://schemas.openxmlformats.org/officeDocument/2006/relationships/hyperlink" Target="http://commons.wikimedia.org/wiki/File:Krzak_malin1.JPG?uselang=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ons.wikimedia.org/wiki/File:Schein-Erdbeere_2010.jpg?uselang=cs" TargetMode="External"/><Relationship Id="rId5" Type="http://schemas.openxmlformats.org/officeDocument/2006/relationships/hyperlink" Target="http://commons.wikimedia.org/wiki/File:Brombeere_002.jpg?uselang=cs" TargetMode="External"/><Relationship Id="rId4" Type="http://schemas.openxmlformats.org/officeDocument/2006/relationships/hyperlink" Target="http://commons.wikimedia.org/wiki/File:Rubus.jpg?uselang=cs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Atropa_belladonna_003.JPG?uselang=cs" TargetMode="External"/><Relationship Id="rId2" Type="http://schemas.openxmlformats.org/officeDocument/2006/relationships/hyperlink" Target="http://cs.wikipedia.org/wiki/Soubor:Fragaria_vesca_close-up_4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Paris_quadrifolia_2011_G1.jpg" TargetMode="External"/><Relationship Id="rId4" Type="http://schemas.openxmlformats.org/officeDocument/2006/relationships/hyperlink" Target="http://cs.wikipedia.org/wiki/Soubor:Atropa_bella-donna0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Illustration_Daphne_mezereum0.jpg" TargetMode="External"/><Relationship Id="rId2" Type="http://schemas.openxmlformats.org/officeDocument/2006/relationships/hyperlink" Target="http://cs.wikipedia.org/wiki/Soubor:Daphne_mezereum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ommons.wikimedia.org/wiki/File:Solanum_dulcamara_0003.JPG?uselang=cs" TargetMode="External"/><Relationship Id="rId4" Type="http://schemas.openxmlformats.org/officeDocument/2006/relationships/hyperlink" Target="http://commons.wikimedia.org/wiki/File:Solanum_dulcamara.jpeg?uselang=c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říjen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4. ročník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 a jeho svět. 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Žáci se učí rozlišovat lesní plody na jedlé a jedovaté, všímají si jejich rozdílů a podobností.</a:t>
            </a:r>
            <a:endParaRPr lang="cs-CZ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999FF"/>
          </a:solidFill>
        </p:spPr>
        <p:txBody>
          <a:bodyPr/>
          <a:lstStyle/>
          <a:p>
            <a:r>
              <a:rPr lang="cs-CZ" b="1" dirty="0" smtClean="0"/>
              <a:t>Ostružiník křovitý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9999FF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2532" name="Picture 4" descr="File:Rub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14488"/>
            <a:ext cx="6357982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  <a:solidFill>
            <a:srgbClr val="9999FF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1506" name="Picture 2" descr="File:Brombeere 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85794"/>
            <a:ext cx="7620000" cy="5214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999FF"/>
          </a:solidFill>
        </p:spPr>
        <p:txBody>
          <a:bodyPr/>
          <a:lstStyle/>
          <a:p>
            <a:r>
              <a:rPr lang="cs-CZ" b="1" dirty="0" smtClean="0"/>
              <a:t>Jahodník obecný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9999FF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4578" name="Picture 2" descr="File:Schein-Erdbeere 2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714488"/>
            <a:ext cx="4286250" cy="4357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  <a:solidFill>
            <a:srgbClr val="9999FF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3554" name="Picture 2" descr="Soubor:Fragaria vesca close-up 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7405686" cy="5072058"/>
          </a:xfrm>
          <a:prstGeom prst="rect">
            <a:avLst/>
          </a:prstGeom>
          <a:noFill/>
        </p:spPr>
      </p:pic>
      <p:sp>
        <p:nvSpPr>
          <p:cNvPr id="4" name="Šipka doleva 3">
            <a:hlinkClick r:id="rId3" action="ppaction://hlinksldjump" highlightClick="1"/>
          </p:cNvPr>
          <p:cNvSpPr/>
          <p:nvPr/>
        </p:nvSpPr>
        <p:spPr>
          <a:xfrm>
            <a:off x="0" y="6072230"/>
            <a:ext cx="571536" cy="642918"/>
          </a:xfrm>
          <a:prstGeom prst="leftArrow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cs-CZ" b="1" dirty="0" smtClean="0"/>
              <a:t>Rulík zlomocný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5602" name="Picture 2" descr="File:Atropa belladonna 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643050"/>
            <a:ext cx="4276725" cy="4419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6626" name="Picture 2" descr="Soubor:Atropa bella-donna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071546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cs-CZ" b="1" dirty="0" smtClean="0"/>
              <a:t>Vraní oko čtyřlisté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8674" name="Picture 2" descr="Soubor:Paris quadrifolia 2011 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058025" cy="4286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cs-CZ" b="1" dirty="0" smtClean="0"/>
              <a:t>Lýkovec jedovatý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9698" name="Picture 2" descr="Soubor:Daphne mezereum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857364"/>
            <a:ext cx="6096000" cy="4143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30722" name="Picture 2" descr="Soubor:Illustration Daphne mezereum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571480"/>
            <a:ext cx="3705225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cs-CZ" b="1" dirty="0" smtClean="0"/>
              <a:t>Lilek potměchuť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31746" name="Picture 2" descr="File:Solanum dulcamar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14488"/>
            <a:ext cx="7334248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9999FF"/>
          </a:solidFill>
        </p:spPr>
        <p:txBody>
          <a:bodyPr/>
          <a:lstStyle/>
          <a:p>
            <a:r>
              <a:rPr lang="cs-CZ" b="1" dirty="0" smtClean="0"/>
              <a:t>Lesní plody</a:t>
            </a:r>
            <a:br>
              <a:rPr lang="cs-CZ" b="1" dirty="0" smtClean="0"/>
            </a:br>
            <a:r>
              <a:rPr lang="cs-CZ" b="1" dirty="0" smtClean="0"/>
              <a:t>( podpora pro výuku)</a:t>
            </a:r>
            <a:endParaRPr lang="cs-CZ" b="1" dirty="0"/>
          </a:p>
        </p:txBody>
      </p:sp>
      <p:pic>
        <p:nvPicPr>
          <p:cNvPr id="4" name="Obrázek 3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429132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714348" y="500042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VY_32_INOVACE_10_LESNÍ PLODY ( PODPORA PRO VÝUKU)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32772" name="Picture 4" descr="File:Solanum dulcamara 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857232"/>
            <a:ext cx="428625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0" y="571480"/>
            <a:ext cx="8501122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http://cs.wikipedia.org/wiki/Soubor:Bilberries.jpg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http://commons.wikimedia.org/wiki/File:Vaccinium_myrtillus_vs_Vaccinium_uliginosum.JPG?uselang=cs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http://cs.wikipedia.org/wiki/Soubor:Vaccinium_vitis-idaea_20060824_003.jpg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http://cs.wikipedia.org/wiki/Soubor:Vaccinium_vitis-idaea_at_stump_of_Pinus_sylvestris.jpg</a:t>
            </a:r>
            <a:endParaRPr lang="cs-CZ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http://commons.wikimedia.org/wiki/File:Krzak_malin1.JPG?uselang=cs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http://cs.wikipedia.org/wiki/Soubor:Malina.jpg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http://commons.wikimedia.org/wiki/File:Rubus.jpg?uselang=cs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http://commons.wikimedia.org/wiki/File:Brombeere_002.jpg?uselang=cs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6"/>
              </a:rPr>
              <a:t>http://commons.wikimedia.org/wiki/File:Schein-Erdbeere_2010.jpg?uselang=cs</a:t>
            </a:r>
            <a:endParaRPr lang="cs-CZ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http://cs.wikipedia.org/wiki/Soubor:Fragaria_vesca_close-up_4.jpg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http://commons.wikimedia.org/wiki/File:Atropa_belladonna_003.JPG?uselang=cs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http://cs.wikipedia.org/wiki/Soubor:Atropa_bella-donna0.jpg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http://cs.wikipedia.org/wiki/Soubor:Paris_quadrifolia_2011_G1.jpg</a:t>
            </a:r>
            <a:endParaRPr lang="cs-CZ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http://cs.wikipedia.org/wiki/Soubor:Daphne_mezereum0.jpg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http://cs.wikipedia.org/wiki/Soubor:Illustration_Daphne_mezereum0.jpg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http://commons.wikimedia.org/wiki/File:Solanum_dulcamara.jpeg?uselang=cs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http://commons.wikimedia.org/wiki/File:Solanum_dulcamara_0003.JPG?uselang=cs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999FF"/>
          </a:solidFill>
        </p:spPr>
        <p:txBody>
          <a:bodyPr/>
          <a:lstStyle/>
          <a:p>
            <a:r>
              <a:rPr lang="cs-CZ" b="1" dirty="0" smtClean="0"/>
              <a:t>Lesní plody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sp>
        <p:nvSpPr>
          <p:cNvPr id="5" name="Zaoblený obdélník 4">
            <a:hlinkClick r:id="rId2" action="ppaction://hlinksldjump" highlightClick="1"/>
          </p:cNvPr>
          <p:cNvSpPr/>
          <p:nvPr/>
        </p:nvSpPr>
        <p:spPr>
          <a:xfrm>
            <a:off x="1285852" y="3214686"/>
            <a:ext cx="2571768" cy="1285884"/>
          </a:xfrm>
          <a:prstGeom prst="roundRect">
            <a:avLst/>
          </a:prstGeom>
          <a:solidFill>
            <a:srgbClr val="9999FF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Jedlé</a:t>
            </a:r>
            <a:endParaRPr lang="cs-CZ" sz="3200" b="1" dirty="0">
              <a:solidFill>
                <a:schemeClr val="tx1"/>
              </a:solidFill>
            </a:endParaRPr>
          </a:p>
        </p:txBody>
      </p:sp>
      <p:sp>
        <p:nvSpPr>
          <p:cNvPr id="6" name="Zaoblený obdélník 5">
            <a:hlinkClick r:id="rId3" action="ppaction://hlinksldjump" highlightClick="1"/>
          </p:cNvPr>
          <p:cNvSpPr/>
          <p:nvPr/>
        </p:nvSpPr>
        <p:spPr>
          <a:xfrm>
            <a:off x="5286380" y="3214686"/>
            <a:ext cx="2571768" cy="128588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Jedovaté</a:t>
            </a:r>
            <a:endParaRPr lang="cs-CZ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999FF"/>
          </a:solidFill>
        </p:spPr>
        <p:txBody>
          <a:bodyPr/>
          <a:lstStyle/>
          <a:p>
            <a:r>
              <a:rPr lang="cs-CZ" b="1" dirty="0" smtClean="0"/>
              <a:t>Brusnice borůvka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9999FF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1026" name="Picture 2" descr="Soubor:Bilberri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85926"/>
            <a:ext cx="7286676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  <a:solidFill>
            <a:srgbClr val="9999FF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7170" name="Picture 2" descr="File:Vaccinium myrtillus vs Vaccinium uliginos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857232"/>
            <a:ext cx="4929222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999FF"/>
          </a:solidFill>
        </p:spPr>
        <p:txBody>
          <a:bodyPr/>
          <a:lstStyle/>
          <a:p>
            <a:r>
              <a:rPr lang="cs-CZ" b="1" dirty="0" smtClean="0"/>
              <a:t>Brusnice brusinka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9999FF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8194" name="Picture 2" descr="Soubor:Vaccinium vitis-idaea 20060824 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072362" cy="4286280"/>
          </a:xfrm>
          <a:prstGeom prst="rect">
            <a:avLst/>
          </a:prstGeom>
          <a:solidFill>
            <a:srgbClr val="9999FF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  <a:solidFill>
            <a:srgbClr val="9999FF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18434" name="Picture 2" descr="Soubor:Vaccinium vitis-idaea at stump of Pinus sylvestr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00108"/>
            <a:ext cx="7620000" cy="4714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999FF"/>
          </a:solidFill>
        </p:spPr>
        <p:txBody>
          <a:bodyPr/>
          <a:lstStyle/>
          <a:p>
            <a:r>
              <a:rPr lang="cs-CZ" b="1" dirty="0" smtClean="0"/>
              <a:t>Ostružiník maliník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9999FF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0482" name="Picture 2" descr="File:Krzak mali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7119934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  <a:solidFill>
            <a:srgbClr val="9999FF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19458" name="Picture 2" descr="Soubor:Mali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7620000" cy="5076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149</Words>
  <Application>Microsoft Office PowerPoint</Application>
  <PresentationFormat>Předvádění na obrazovce (4:3)</PresentationFormat>
  <Paragraphs>44</Paragraphs>
  <Slides>24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Motiv sady Office</vt:lpstr>
      <vt:lpstr>Snímek 1</vt:lpstr>
      <vt:lpstr>Lesní plody ( podpora pro výuku)</vt:lpstr>
      <vt:lpstr>Lesní plody</vt:lpstr>
      <vt:lpstr>Brusnice borůvka</vt:lpstr>
      <vt:lpstr>Snímek 5</vt:lpstr>
      <vt:lpstr>Brusnice brusinka</vt:lpstr>
      <vt:lpstr>Snímek 7</vt:lpstr>
      <vt:lpstr>Ostružiník maliník</vt:lpstr>
      <vt:lpstr>Snímek 9</vt:lpstr>
      <vt:lpstr>Ostružiník křovitý</vt:lpstr>
      <vt:lpstr>Snímek 11</vt:lpstr>
      <vt:lpstr>Jahodník obecný</vt:lpstr>
      <vt:lpstr>Snímek 13</vt:lpstr>
      <vt:lpstr>Rulík zlomocný</vt:lpstr>
      <vt:lpstr>Snímek 15</vt:lpstr>
      <vt:lpstr>Vraní oko čtyřlisté</vt:lpstr>
      <vt:lpstr>Lýkovec jedovatý</vt:lpstr>
      <vt:lpstr>Snímek 18</vt:lpstr>
      <vt:lpstr>Lilek potměchuť</vt:lpstr>
      <vt:lpstr>Snímek 20</vt:lpstr>
      <vt:lpstr>Snímek 21</vt:lpstr>
      <vt:lpstr>Snímek 22</vt:lpstr>
      <vt:lpstr>Snímek 23</vt:lpstr>
      <vt:lpstr>Snímek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Lesní plody ( podpora pro výuku)</dc:title>
  <dc:creator>Viktor</dc:creator>
  <cp:lastModifiedBy>Viktor</cp:lastModifiedBy>
  <cp:revision>14</cp:revision>
  <dcterms:created xsi:type="dcterms:W3CDTF">2011-12-18T15:00:21Z</dcterms:created>
  <dcterms:modified xsi:type="dcterms:W3CDTF">2012-01-03T16:05:26Z</dcterms:modified>
</cp:coreProperties>
</file>