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72" r:id="rId3"/>
    <p:sldId id="257" r:id="rId4"/>
    <p:sldId id="260" r:id="rId5"/>
    <p:sldId id="261" r:id="rId6"/>
    <p:sldId id="259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58" r:id="rId15"/>
    <p:sldId id="269" r:id="rId16"/>
    <p:sldId id="270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39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Stejskalová Hana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VY_32_INOVACE_11C_04_Atomy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Chemie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6667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6667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13333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13333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Autor: </a:t>
          </a:r>
          <a:r>
            <a:rPr lang="cs-CZ" sz="1500" kern="1200" dirty="0" smtClean="0"/>
            <a:t>Stejskalová Hana</a:t>
          </a:r>
          <a:endParaRPr lang="cs-CZ" sz="15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0000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0000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VY_32_INOVACE_11C_04_Atomy</a:t>
          </a:r>
          <a:endParaRPr lang="cs-CZ" sz="15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6667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6667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Chemie 8. ročník</a:t>
          </a:r>
          <a:endParaRPr lang="cs-CZ" sz="15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33333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33333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CZ.1.07/1.4.00/21.1431</a:t>
          </a:r>
          <a:endParaRPr lang="cs-CZ" sz="15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40000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40000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06283621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ATOMY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3376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Prezentace je určena k výkladu a procvičování učiva Atomy v 8. ročníku a opakování učiva v 9. ročníku.</a:t>
            </a:r>
          </a:p>
          <a:p>
            <a:r>
              <a:rPr lang="cs-CZ" sz="2400" dirty="0" smtClean="0"/>
              <a:t>Cílem je, aby žáci získali představu o složení a struktuře atomu a chápali obsah pojmu atom jako částici látky ve vztahu k pojmům elektron, proton, neutron. Vysvětlí pojmy valenční vrstva a </a:t>
            </a:r>
            <a:r>
              <a:rPr lang="cs-CZ" sz="2400" smtClean="0"/>
              <a:t>valenční elektrony.</a:t>
            </a:r>
            <a:endParaRPr lang="cs-CZ" sz="2400" dirty="0" smtClean="0"/>
          </a:p>
          <a:p>
            <a:r>
              <a:rPr lang="cs-CZ" sz="2400" dirty="0" smtClean="0"/>
              <a:t>Určeno pro interaktivní výuku.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810539"/>
          </a:xfrm>
        </p:spPr>
        <p:txBody>
          <a:bodyPr>
            <a:normAutofit fontScale="70000" lnSpcReduction="20000"/>
          </a:bodyPr>
          <a:lstStyle/>
          <a:p>
            <a:r>
              <a:rPr lang="cs-CZ" sz="3400" dirty="0" err="1" smtClean="0"/>
              <a:t>Démokritos</a:t>
            </a:r>
            <a:r>
              <a:rPr lang="cs-CZ" sz="3400" dirty="0" smtClean="0"/>
              <a:t> – řecký učenec, již před více než 2000 lety předvídal že se látky skládají z nejmenších, dále nedělitelných částic. Nazval je </a:t>
            </a:r>
            <a:r>
              <a:rPr lang="cs-CZ" sz="3400" b="1" dirty="0" smtClean="0"/>
              <a:t>atomy</a:t>
            </a:r>
            <a:r>
              <a:rPr lang="cs-CZ" sz="3400" dirty="0" smtClean="0"/>
              <a:t> (řecky </a:t>
            </a:r>
            <a:r>
              <a:rPr lang="cs-CZ" sz="3400" dirty="0" err="1" smtClean="0"/>
              <a:t>atomos</a:t>
            </a:r>
            <a:r>
              <a:rPr lang="cs-CZ" sz="3400" dirty="0" smtClean="0"/>
              <a:t> – nedělitelný). </a:t>
            </a:r>
          </a:p>
          <a:p>
            <a:r>
              <a:rPr lang="cs-CZ" sz="3400" dirty="0" smtClean="0"/>
              <a:t>Předpokládal, že atomů je mnoho druhů.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pPr marL="109728" indent="0">
              <a:buNone/>
            </a:pPr>
            <a:r>
              <a:rPr lang="cs-CZ" sz="2400" dirty="0" smtClean="0"/>
              <a:t>                                      obr. 1                  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Pojem atom - historie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3" y="2852936"/>
            <a:ext cx="4104455" cy="4005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39277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60648"/>
            <a:ext cx="8686800" cy="581947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John Dalton – britský chemik, v 19. století vypracoval vědecké učení o stavbě látek z atomů. Podle jeho atomové teorie – látky tvořeny z atomů – ty jsou nesmírně malé, neměnné a nedělitelné.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pPr marL="109728" indent="0">
              <a:buNone/>
            </a:pPr>
            <a:r>
              <a:rPr lang="cs-CZ" sz="2400" dirty="0" smtClean="0"/>
              <a:t>                             obr. 2  </a:t>
            </a:r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44824"/>
            <a:ext cx="4248472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73611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74664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Ernest </a:t>
            </a:r>
            <a:r>
              <a:rPr lang="cs-CZ" sz="2400" dirty="0" err="1" smtClean="0"/>
              <a:t>Rutherford</a:t>
            </a:r>
            <a:r>
              <a:rPr lang="cs-CZ" sz="2400" dirty="0" smtClean="0"/>
              <a:t> – britský vědec- v roce 1911 objevil, že atomy se skládají z jádra a obalu.</a:t>
            </a:r>
          </a:p>
          <a:p>
            <a:r>
              <a:rPr lang="cs-CZ" sz="2400" dirty="0" smtClean="0"/>
              <a:t>Jádro má kladný náboj, obal obsahuje záporně nabité elektrony.</a:t>
            </a:r>
          </a:p>
          <a:p>
            <a:r>
              <a:rPr lang="cs-CZ" sz="2400" dirty="0" smtClean="0"/>
              <a:t>V roce 1920 prokázal, že v jádru jsou kladně nabité protony. 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pPr marL="109728" indent="0">
              <a:buNone/>
            </a:pPr>
            <a:r>
              <a:rPr lang="cs-CZ" sz="2400" dirty="0" smtClean="0"/>
              <a:t>                   obr. 3</a:t>
            </a:r>
          </a:p>
          <a:p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9" y="2348880"/>
            <a:ext cx="4073311" cy="42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58666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67463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James </a:t>
            </a:r>
            <a:r>
              <a:rPr lang="cs-CZ" sz="2400" dirty="0" err="1" smtClean="0"/>
              <a:t>Chadwick</a:t>
            </a:r>
            <a:r>
              <a:rPr lang="cs-CZ" sz="2400" dirty="0" smtClean="0"/>
              <a:t> – britský fyzik, v roce 1932 objevil další částice tvořící jádro- neutrální neutrony.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pPr marL="109728" indent="0">
              <a:buNone/>
            </a:pPr>
            <a:r>
              <a:rPr lang="cs-CZ" sz="2400" dirty="0" smtClean="0"/>
              <a:t>         obr. 4</a:t>
            </a:r>
            <a:endParaRPr lang="cs-CZ" sz="2400" dirty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0" y="1844824"/>
            <a:ext cx="2667000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98854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24745"/>
            <a:ext cx="8229600" cy="4752528"/>
          </a:xfrm>
        </p:spPr>
        <p:txBody>
          <a:bodyPr>
            <a:noAutofit/>
          </a:bodyPr>
          <a:lstStyle/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                                               obr.5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                  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Složení </a:t>
            </a:r>
            <a:r>
              <a:rPr lang="cs-CZ" sz="3200" dirty="0" smtClean="0">
                <a:solidFill>
                  <a:schemeClr val="tx1"/>
                </a:solidFill>
              </a:rPr>
              <a:t>atomů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050" y="1289330"/>
            <a:ext cx="6289947" cy="41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49415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Obr.6</a:t>
            </a:r>
            <a:endParaRPr lang="cs-CZ" sz="2400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304859" y="1199551"/>
            <a:ext cx="8751282" cy="4680520"/>
            <a:chOff x="-1908720" y="-1243650"/>
            <a:chExt cx="8751282" cy="4680520"/>
          </a:xfrm>
        </p:grpSpPr>
        <p:grpSp>
          <p:nvGrpSpPr>
            <p:cNvPr id="12" name="Skupina 11"/>
            <p:cNvGrpSpPr/>
            <p:nvPr/>
          </p:nvGrpSpPr>
          <p:grpSpPr>
            <a:xfrm>
              <a:off x="-1908720" y="-1243650"/>
              <a:ext cx="8751282" cy="4680520"/>
              <a:chOff x="124768" y="653893"/>
              <a:chExt cx="8751282" cy="4680520"/>
            </a:xfrm>
          </p:grpSpPr>
          <p:grpSp>
            <p:nvGrpSpPr>
              <p:cNvPr id="11" name="Skupina 10"/>
              <p:cNvGrpSpPr/>
              <p:nvPr/>
            </p:nvGrpSpPr>
            <p:grpSpPr>
              <a:xfrm>
                <a:off x="124768" y="653893"/>
                <a:ext cx="8751282" cy="4680520"/>
                <a:chOff x="124768" y="653893"/>
                <a:chExt cx="8751282" cy="4680520"/>
              </a:xfrm>
            </p:grpSpPr>
            <p:grpSp>
              <p:nvGrpSpPr>
                <p:cNvPr id="10" name="Skupina 9"/>
                <p:cNvGrpSpPr/>
                <p:nvPr/>
              </p:nvGrpSpPr>
              <p:grpSpPr>
                <a:xfrm>
                  <a:off x="124768" y="653893"/>
                  <a:ext cx="8751282" cy="4680520"/>
                  <a:chOff x="124768" y="653893"/>
                  <a:chExt cx="8751282" cy="4680520"/>
                </a:xfrm>
              </p:grpSpPr>
              <p:grpSp>
                <p:nvGrpSpPr>
                  <p:cNvPr id="4" name="Skupina 3"/>
                  <p:cNvGrpSpPr/>
                  <p:nvPr/>
                </p:nvGrpSpPr>
                <p:grpSpPr>
                  <a:xfrm>
                    <a:off x="124768" y="653893"/>
                    <a:ext cx="8404672" cy="4680520"/>
                    <a:chOff x="1500" y="708923"/>
                    <a:chExt cx="8404672" cy="4680520"/>
                  </a:xfrm>
                </p:grpSpPr>
                <p:pic>
                  <p:nvPicPr>
                    <p:cNvPr id="6146" name="Picture 2"/>
                    <p:cNvPicPr>
                      <a:picLocks noChangeAspect="1" noChangeArrowheads="1"/>
                    </p:cNvPicPr>
                    <p:nvPr/>
                  </p:nvPicPr>
                  <p:blipFill>
                    <a:blip r:embed="rId2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:blipFill>
                  <p:spPr bwMode="auto">
                    <a:xfrm>
                      <a:off x="1500" y="708923"/>
                      <a:ext cx="8404672" cy="4680520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miter lim="800000"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</p:pic>
                <p:sp>
                  <p:nvSpPr>
                    <p:cNvPr id="5" name="Vývojový diagram: postup 4"/>
                    <p:cNvSpPr/>
                    <p:nvPr/>
                  </p:nvSpPr>
                  <p:spPr>
                    <a:xfrm>
                      <a:off x="4824028" y="913013"/>
                      <a:ext cx="2304256" cy="1080120"/>
                    </a:xfrm>
                    <a:prstGeom prst="flowChartProcess">
                      <a:avLst/>
                    </a:prstGeom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protony</a:t>
                      </a:r>
                    </a:p>
                    <a:p>
                      <a:pPr algn="ctr"/>
                      <a:r>
                        <a:rPr lang="cs-CZ" sz="2400" dirty="0" smtClean="0"/>
                        <a:t>neutrony</a:t>
                      </a:r>
                    </a:p>
                    <a:p>
                      <a:pPr algn="ctr"/>
                      <a:endParaRPr lang="cs-CZ" sz="2400" dirty="0"/>
                    </a:p>
                  </p:txBody>
                </p:sp>
              </p:grpSp>
              <p:sp>
                <p:nvSpPr>
                  <p:cNvPr id="8" name="Obdélník 7"/>
                  <p:cNvSpPr/>
                  <p:nvPr/>
                </p:nvSpPr>
                <p:spPr>
                  <a:xfrm>
                    <a:off x="7400394" y="2780928"/>
                    <a:ext cx="1475656" cy="536510"/>
                  </a:xfrm>
                  <a:prstGeom prst="re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cs-CZ" sz="2400" dirty="0" smtClean="0"/>
                      <a:t>neutron</a:t>
                    </a:r>
                    <a:endParaRPr lang="cs-CZ" sz="2400" dirty="0"/>
                  </a:p>
                </p:txBody>
              </p:sp>
            </p:grpSp>
            <p:sp>
              <p:nvSpPr>
                <p:cNvPr id="7" name="Obdélník 6"/>
                <p:cNvSpPr/>
                <p:nvPr/>
              </p:nvSpPr>
              <p:spPr>
                <a:xfrm>
                  <a:off x="7420767" y="1886642"/>
                  <a:ext cx="1296143" cy="720080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2400" dirty="0" smtClean="0"/>
                    <a:t>proton</a:t>
                  </a:r>
                  <a:endParaRPr lang="cs-CZ" sz="2400" dirty="0"/>
                </a:p>
              </p:txBody>
            </p:sp>
          </p:grpSp>
          <p:sp>
            <p:nvSpPr>
              <p:cNvPr id="9" name="Obdélník 8"/>
              <p:cNvSpPr/>
              <p:nvPr/>
            </p:nvSpPr>
            <p:spPr>
              <a:xfrm>
                <a:off x="7400393" y="3429000"/>
                <a:ext cx="1475657" cy="504056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 smtClean="0"/>
                  <a:t>elektron</a:t>
                </a:r>
                <a:endParaRPr lang="cs-CZ" sz="2400" dirty="0"/>
              </a:p>
            </p:txBody>
          </p:sp>
        </p:grpSp>
        <p:sp>
          <p:nvSpPr>
            <p:cNvPr id="6" name="Obdélník 5"/>
            <p:cNvSpPr/>
            <p:nvPr/>
          </p:nvSpPr>
          <p:spPr>
            <a:xfrm>
              <a:off x="2883841" y="1531457"/>
              <a:ext cx="1944216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elektron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38113448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Jádro </a:t>
            </a:r>
            <a:r>
              <a:rPr lang="cs-CZ" sz="2400" dirty="0" smtClean="0"/>
              <a:t>–</a:t>
            </a:r>
            <a:r>
              <a:rPr lang="cs-CZ" sz="2400" dirty="0" smtClean="0">
                <a:solidFill>
                  <a:srgbClr val="FF0000"/>
                </a:solidFill>
              </a:rPr>
              <a:t>protony</a:t>
            </a:r>
            <a:r>
              <a:rPr lang="cs-CZ" sz="2400" dirty="0" smtClean="0"/>
              <a:t>- částice s nejmenším kladným nábojem</a:t>
            </a:r>
          </a:p>
          <a:p>
            <a:pPr marL="109728" indent="0">
              <a:buNone/>
            </a:pPr>
            <a:r>
              <a:rPr lang="cs-CZ" sz="2400" dirty="0" smtClean="0"/>
              <a:t>            - </a:t>
            </a:r>
            <a:r>
              <a:rPr lang="cs-CZ" sz="2400" dirty="0" smtClean="0">
                <a:solidFill>
                  <a:srgbClr val="FF0000"/>
                </a:solidFill>
              </a:rPr>
              <a:t>neutrony</a:t>
            </a:r>
            <a:r>
              <a:rPr lang="cs-CZ" sz="2400" dirty="0" smtClean="0"/>
              <a:t>- částice bez náboje</a:t>
            </a:r>
          </a:p>
          <a:p>
            <a:r>
              <a:rPr lang="cs-CZ" sz="2400" dirty="0" smtClean="0"/>
              <a:t>Jádro – kladně nabité, malé</a:t>
            </a:r>
          </a:p>
          <a:p>
            <a:r>
              <a:rPr lang="cs-CZ" sz="2400" dirty="0" smtClean="0"/>
              <a:t>Protony a neutrony – přibližně stejná hmotnost, působí mezi nimi jaderné síly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76216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141509"/>
            <a:ext cx="3240000" cy="32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Elektronový obal </a:t>
            </a:r>
            <a:r>
              <a:rPr lang="cs-CZ" sz="2400" dirty="0" smtClean="0"/>
              <a:t>–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elektrony</a:t>
            </a:r>
            <a:r>
              <a:rPr lang="cs-CZ" sz="2400" dirty="0" smtClean="0"/>
              <a:t> – částice s nejmenším záporným nábojem</a:t>
            </a:r>
          </a:p>
          <a:p>
            <a:r>
              <a:rPr lang="cs-CZ" sz="2400" dirty="0" smtClean="0"/>
              <a:t>Obal- záporně nabitý, lehký, velký</a:t>
            </a:r>
          </a:p>
          <a:p>
            <a:r>
              <a:rPr lang="cs-CZ" sz="2400" dirty="0" smtClean="0"/>
              <a:t>Hmotnost elektronů vzhledem k protonům je nepatrná</a:t>
            </a:r>
          </a:p>
          <a:p>
            <a:r>
              <a:rPr lang="cs-CZ" sz="2400" dirty="0" smtClean="0"/>
              <a:t>Elektrony uspořádány ve vrstvách</a:t>
            </a:r>
          </a:p>
          <a:p>
            <a:r>
              <a:rPr lang="cs-CZ" sz="2400" dirty="0" smtClean="0"/>
              <a:t>Poslední vrstva – valenční,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v ní </a:t>
            </a:r>
            <a:r>
              <a:rPr lang="cs-CZ" sz="2400" dirty="0" smtClean="0">
                <a:solidFill>
                  <a:srgbClr val="FF0000"/>
                </a:solidFill>
              </a:rPr>
              <a:t>valenční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elektrony</a:t>
            </a:r>
          </a:p>
          <a:p>
            <a:pPr marL="109728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           </a:t>
            </a:r>
          </a:p>
          <a:p>
            <a:pPr marL="109728" indent="0">
              <a:buNone/>
            </a:pPr>
            <a:endParaRPr lang="cs-CZ" sz="2400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                                        </a:t>
            </a:r>
            <a:r>
              <a:rPr lang="cs-CZ" sz="2400" dirty="0" smtClean="0"/>
              <a:t>obr. 7              </a:t>
            </a:r>
          </a:p>
          <a:p>
            <a:pPr marL="109728" indent="0">
              <a:buNone/>
            </a:pPr>
            <a:r>
              <a:rPr lang="cs-CZ" sz="2400" dirty="0" smtClean="0"/>
              <a:t>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5004048" y="3789040"/>
            <a:ext cx="864096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5082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Atom – částice bez náboje – elektroneutrální- počet protonů odpovídá počtu elektronů.</a:t>
            </a:r>
          </a:p>
          <a:p>
            <a:r>
              <a:rPr lang="cs-CZ" sz="2400" dirty="0" smtClean="0"/>
              <a:t>Tento počet vyjadřuje </a:t>
            </a:r>
            <a:r>
              <a:rPr lang="cs-CZ" sz="2400" dirty="0" smtClean="0">
                <a:solidFill>
                  <a:srgbClr val="FF0000"/>
                </a:solidFill>
              </a:rPr>
              <a:t>protonové číslo Z</a:t>
            </a:r>
            <a:r>
              <a:rPr lang="cs-CZ" sz="2400" dirty="0" smtClean="0"/>
              <a:t>,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např.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</a:p>
          <a:p>
            <a:pPr marL="109728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		</a:t>
            </a:r>
            <a:r>
              <a:rPr lang="cs-CZ" sz="3200" baseline="-25000" dirty="0" smtClean="0">
                <a:solidFill>
                  <a:srgbClr val="FF0000"/>
                </a:solidFill>
              </a:rPr>
              <a:t>11</a:t>
            </a:r>
            <a:r>
              <a:rPr lang="cs-CZ" sz="3200" dirty="0" smtClean="0"/>
              <a:t>Na</a:t>
            </a:r>
          </a:p>
          <a:p>
            <a:pPr marL="109728" indent="0">
              <a:buNone/>
            </a:pPr>
            <a:r>
              <a:rPr lang="cs-CZ" sz="2400" dirty="0" smtClean="0"/>
              <a:t>Atom sodíku má 11protonů v jádru a 11 elektronů v obalu.</a:t>
            </a:r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r>
              <a:rPr lang="cs-CZ" sz="2400" dirty="0" smtClean="0"/>
              <a:t>Počet neutronů v jádru je různý, může být stejný jako počet protonů, ale i vyšší nebo nižší.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3766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900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Doplňte:</a:t>
            </a:r>
          </a:p>
          <a:p>
            <a:r>
              <a:rPr lang="cs-CZ" sz="2400" dirty="0" smtClean="0"/>
              <a:t>Atom se skládá z </a:t>
            </a:r>
            <a:r>
              <a:rPr lang="cs-CZ" sz="2400" dirty="0">
                <a:solidFill>
                  <a:srgbClr val="FF0000"/>
                </a:solidFill>
              </a:rPr>
              <a:t>	</a:t>
            </a:r>
            <a:r>
              <a:rPr lang="cs-CZ" sz="2400" dirty="0" smtClean="0"/>
              <a:t>    a   </a:t>
            </a:r>
            <a:r>
              <a:rPr lang="cs-CZ" sz="2400" dirty="0" smtClean="0">
                <a:solidFill>
                  <a:srgbClr val="FF0000"/>
                </a:solidFill>
              </a:rPr>
              <a:t>       </a:t>
            </a:r>
            <a:r>
              <a:rPr lang="cs-CZ" sz="2400" dirty="0" smtClean="0"/>
              <a:t>.            </a:t>
            </a:r>
            <a:endParaRPr lang="cs-CZ" sz="2400" dirty="0" smtClean="0"/>
          </a:p>
          <a:p>
            <a:r>
              <a:rPr lang="cs-CZ" sz="2400" dirty="0" smtClean="0"/>
              <a:t>Jádro je </a:t>
            </a:r>
            <a:r>
              <a:rPr lang="cs-CZ" sz="2400" dirty="0" smtClean="0"/>
              <a:t>		nabité</a:t>
            </a:r>
            <a:r>
              <a:rPr lang="cs-CZ" sz="2400" dirty="0" smtClean="0"/>
              <a:t>, protože obsahuje kladné </a:t>
            </a:r>
            <a:r>
              <a:rPr lang="cs-CZ" sz="2400" dirty="0" smtClean="0"/>
              <a:t>          	        a neutrální               .</a:t>
            </a:r>
            <a:endParaRPr lang="cs-CZ" sz="2400" dirty="0" smtClean="0"/>
          </a:p>
          <a:p>
            <a:r>
              <a:rPr lang="cs-CZ" sz="2400" dirty="0" smtClean="0"/>
              <a:t>Obal je </a:t>
            </a:r>
            <a:r>
              <a:rPr lang="cs-CZ" sz="2400" dirty="0" smtClean="0"/>
              <a:t>		 nabitý</a:t>
            </a:r>
            <a:r>
              <a:rPr lang="cs-CZ" sz="2400" dirty="0" smtClean="0"/>
              <a:t>, protože obsahuje </a:t>
            </a:r>
            <a:r>
              <a:rPr lang="cs-CZ" sz="2400" dirty="0" smtClean="0"/>
              <a:t>záporné		.</a:t>
            </a:r>
            <a:endParaRPr lang="cs-CZ" sz="2400" dirty="0" smtClean="0"/>
          </a:p>
          <a:p>
            <a:r>
              <a:rPr lang="cs-CZ" sz="2400" dirty="0" smtClean="0"/>
              <a:t>Atom je </a:t>
            </a:r>
            <a:r>
              <a:rPr lang="cs-CZ" sz="2400" dirty="0" smtClean="0"/>
              <a:t>částice			      , </a:t>
            </a:r>
            <a:r>
              <a:rPr lang="cs-CZ" sz="2400" dirty="0" smtClean="0"/>
              <a:t>protože má stejný </a:t>
            </a:r>
            <a:r>
              <a:rPr lang="cs-CZ" sz="2400" dirty="0" smtClean="0"/>
              <a:t>počet	</a:t>
            </a:r>
            <a:r>
              <a:rPr lang="cs-CZ" sz="2400" dirty="0"/>
              <a:t> </a:t>
            </a:r>
            <a:r>
              <a:rPr lang="cs-CZ" sz="2400" dirty="0" smtClean="0"/>
              <a:t>       </a:t>
            </a:r>
            <a:r>
              <a:rPr lang="cs-CZ" sz="2400" dirty="0" smtClean="0"/>
              <a:t>v</a:t>
            </a:r>
            <a:r>
              <a:rPr lang="cs-CZ" sz="2400" dirty="0" smtClean="0">
                <a:solidFill>
                  <a:srgbClr val="FF0000"/>
                </a:solidFill>
              </a:rPr>
              <a:t>          </a:t>
            </a:r>
            <a:r>
              <a:rPr lang="cs-CZ" sz="2400" dirty="0" smtClean="0"/>
              <a:t>jako                 v          .</a:t>
            </a:r>
            <a:endParaRPr lang="cs-CZ" sz="2400" dirty="0" smtClean="0"/>
          </a:p>
          <a:p>
            <a:r>
              <a:rPr lang="cs-CZ" sz="2400" dirty="0" smtClean="0"/>
              <a:t>Elektrony v obalu jsou uspořádány </a:t>
            </a:r>
            <a:r>
              <a:rPr lang="cs-CZ" sz="2400" dirty="0" smtClean="0"/>
              <a:t>do           , </a:t>
            </a:r>
            <a:r>
              <a:rPr lang="cs-CZ" sz="2400" dirty="0" smtClean="0"/>
              <a:t>poslední se </a:t>
            </a:r>
            <a:r>
              <a:rPr lang="cs-CZ" sz="2400" dirty="0" smtClean="0"/>
              <a:t>nazývá              .</a:t>
            </a:r>
            <a:endParaRPr lang="cs-CZ" sz="2400" dirty="0" smtClean="0"/>
          </a:p>
          <a:p>
            <a:r>
              <a:rPr lang="cs-CZ" sz="2400" dirty="0" smtClean="0"/>
              <a:t>Elektrony v ní se pohybují </a:t>
            </a:r>
            <a:r>
              <a:rPr lang="cs-CZ" sz="2400" dirty="0" smtClean="0"/>
              <a:t>s                            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Úkoly k procvičování učiva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3563888" y="1867494"/>
            <a:ext cx="93968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jádra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88024" y="1867495"/>
            <a:ext cx="101822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obalu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51720" y="2273479"/>
            <a:ext cx="118013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kladně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27584" y="2708917"/>
            <a:ext cx="135005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protony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837333" y="2708918"/>
            <a:ext cx="151996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neutrony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016861" y="3056053"/>
            <a:ext cx="140294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záporně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27584" y="3429000"/>
            <a:ext cx="157927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elektrony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231850" y="3878196"/>
            <a:ext cx="256352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elektroneutrální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52067" y="3878196"/>
            <a:ext cx="18197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dirty="0"/>
              <a:t> </a:t>
            </a:r>
            <a:r>
              <a:rPr lang="cs-CZ" sz="2400" dirty="0">
                <a:solidFill>
                  <a:srgbClr val="FF0000"/>
                </a:solidFill>
              </a:rPr>
              <a:t>protonů</a:t>
            </a:r>
            <a:r>
              <a:rPr lang="cs-CZ" sz="5400" dirty="0"/>
              <a:t> 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357875" y="4221088"/>
            <a:ext cx="95891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jádru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932040" y="4233556"/>
            <a:ext cx="160973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elektronů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733728" y="4233779"/>
            <a:ext cx="101822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obalu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541775" y="4671672"/>
            <a:ext cx="107273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vrstev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707904" y="5013176"/>
            <a:ext cx="140294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valenční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983108" y="5125780"/>
            <a:ext cx="27350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nevětší</a:t>
            </a:r>
            <a:r>
              <a:rPr lang="cs-CZ" sz="5400" dirty="0">
                <a:solidFill>
                  <a:srgbClr val="FF0000"/>
                </a:solidFill>
              </a:rPr>
              <a:t> </a:t>
            </a:r>
            <a:r>
              <a:rPr lang="cs-CZ" sz="2400" dirty="0">
                <a:solidFill>
                  <a:srgbClr val="FF0000"/>
                </a:solidFill>
              </a:rPr>
              <a:t>rychlostí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942992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Obr. </a:t>
            </a:r>
            <a:r>
              <a:rPr lang="cs-CZ" sz="2400" dirty="0"/>
              <a:t>1 </a:t>
            </a:r>
            <a:r>
              <a:rPr lang="cs-CZ" sz="2400" dirty="0" smtClean="0"/>
              <a:t>AUTOR </a:t>
            </a:r>
            <a:r>
              <a:rPr lang="cs-CZ" sz="2400" dirty="0"/>
              <a:t>NEUVEDEN. Wikipedia.cz [online]. [cit. 13.1.2013]. Dostupný na WWW: http://upload.wikimedia.org/wikipedia/commons/thumb/b/b9/Democritus2.jpg/434px-Democritus2.jpg </a:t>
            </a:r>
            <a:endParaRPr lang="cs-CZ" sz="2400" dirty="0" smtClean="0"/>
          </a:p>
          <a:p>
            <a:r>
              <a:rPr lang="cs-CZ" sz="2400" dirty="0" smtClean="0"/>
              <a:t>Obr. </a:t>
            </a:r>
            <a:r>
              <a:rPr lang="cs-CZ" sz="2400" dirty="0"/>
              <a:t>2  ROSCOE. Wikipedia.cz [online]. [cit. 13.1.2013]. Dostupný na WWW: http://upload.wikimedia.org/wikipedia/commons/thumb/3/3f/Dalton_John_desk.jpg/452px-Dalton_John_desk.jpg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Zdroje a citace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Obr. </a:t>
            </a:r>
            <a:r>
              <a:rPr lang="cs-CZ" sz="2400" dirty="0"/>
              <a:t>3  AUTOR NEUVEDEN. Wikipedia.cz [online]. [cit. 13.1.2013]. Dostupný na WWW: http://upload.wikimedia.org/wikipedia/commons/6/6a/Ernest_Rutherford.jpg </a:t>
            </a:r>
            <a:endParaRPr lang="cs-CZ" sz="2400" dirty="0" smtClean="0"/>
          </a:p>
          <a:p>
            <a:r>
              <a:rPr lang="cs-CZ" sz="2400" dirty="0" smtClean="0"/>
              <a:t>Obr. </a:t>
            </a:r>
            <a:r>
              <a:rPr lang="cs-CZ" sz="2400" dirty="0"/>
              <a:t>4  ESSELTE; FOUNDATION a kol. Wikipedia.cz [online]. [cit. 13.1.2013]. Dostupný na WWW: http://upload.wikimedia.org/wikipedia/commons/c/c2/Chadwick.jpg </a:t>
            </a:r>
            <a:endParaRPr lang="cs-CZ" sz="2400" dirty="0" smtClean="0"/>
          </a:p>
          <a:p>
            <a:r>
              <a:rPr lang="cs-CZ" sz="2400" dirty="0" smtClean="0"/>
              <a:t>Obr. </a:t>
            </a:r>
            <a:r>
              <a:rPr lang="cs-CZ" sz="2400" dirty="0"/>
              <a:t>5 AUTOR NEUVEDEN. </a:t>
            </a:r>
            <a:r>
              <a:rPr lang="cs-CZ" sz="2400" dirty="0" err="1"/>
              <a:t>zs</a:t>
            </a:r>
            <a:r>
              <a:rPr lang="cs-CZ" sz="2400" dirty="0"/>
              <a:t> chemie.cz [online]. [cit. 13.1.2013]. Dostupný na WWW: http://www.zschemie.euweb.cz/atomy/atom.gif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Zdroje a citace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731446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Obr. </a:t>
            </a:r>
            <a:r>
              <a:rPr lang="cs-CZ" sz="2400" dirty="0"/>
              <a:t>6  AUTOR NEUVEDEN. </a:t>
            </a:r>
            <a:r>
              <a:rPr lang="cs-CZ" sz="2400" dirty="0" err="1"/>
              <a:t>zs</a:t>
            </a:r>
            <a:r>
              <a:rPr lang="cs-CZ" sz="2400" dirty="0"/>
              <a:t> chemie.cz [online]. [cit. 13.1.2013]. Dostupný na WWW: http://www.zschemie.euweb.cz/atomy/schema2.gif </a:t>
            </a:r>
            <a:endParaRPr lang="cs-CZ" sz="2400" dirty="0" smtClean="0"/>
          </a:p>
          <a:p>
            <a:r>
              <a:rPr lang="cs-CZ" sz="2400" dirty="0" smtClean="0"/>
              <a:t>Obr. </a:t>
            </a:r>
            <a:r>
              <a:rPr lang="cs-CZ" sz="2400" dirty="0"/>
              <a:t>7 AUTOR NEUVEDEN. </a:t>
            </a:r>
            <a:r>
              <a:rPr lang="cs-CZ" sz="2400" dirty="0" err="1"/>
              <a:t>zs</a:t>
            </a:r>
            <a:r>
              <a:rPr lang="cs-CZ" sz="2400" dirty="0"/>
              <a:t> chemie.cz [online]. [cit. 13.1.2013]. Dostupný na WWW: http://www.zschemie.euweb.cz/atomy/atomna.gif </a:t>
            </a:r>
            <a:endParaRPr lang="cs-CZ" sz="2400" dirty="0" smtClean="0"/>
          </a:p>
          <a:p>
            <a:r>
              <a:rPr lang="cs-CZ" sz="2400" dirty="0">
                <a:solidFill>
                  <a:schemeClr val="tx1">
                    <a:lumMod val="85000"/>
                  </a:schemeClr>
                </a:solidFill>
              </a:rPr>
              <a:t>BENEŠ, Pavel; PUMPR, Václav; BANÝR, Jiří. </a:t>
            </a:r>
            <a:r>
              <a:rPr lang="cs-CZ" sz="2400" i="1" dirty="0">
                <a:solidFill>
                  <a:schemeClr val="tx1">
                    <a:lumMod val="85000"/>
                  </a:schemeClr>
                </a:solidFill>
              </a:rPr>
              <a:t>Základy chemie 1 pro 2. stupeň základní školy, nižší ročníky víceletých gymnázií a střední školy</a:t>
            </a:r>
            <a:r>
              <a:rPr lang="cs-CZ" sz="2400" dirty="0">
                <a:solidFill>
                  <a:schemeClr val="tx1">
                    <a:lumMod val="85000"/>
                  </a:schemeClr>
                </a:solidFill>
              </a:rPr>
              <a:t>. Praha: Fortuna, 1993, ISBN 80-7168-043-5. 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Zdroje a citace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074600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ŠKODA, Jiří; DOULÍK, Pavel. </a:t>
            </a:r>
            <a:r>
              <a:rPr lang="cs-CZ" sz="2400" i="1" dirty="0"/>
              <a:t>Chemie 8 učebnice pro základní školy a víceletá gymnázia</a:t>
            </a:r>
            <a:r>
              <a:rPr lang="cs-CZ" sz="2400" dirty="0"/>
              <a:t>. Plzeň: Fraus, 2006, ISBN 80-7238-442-2.</a:t>
            </a:r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Zdroje a citace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920982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536</TotalTime>
  <Words>631</Words>
  <Application>Microsoft Office PowerPoint</Application>
  <PresentationFormat>Předvádění na obrazovce (4:3)</PresentationFormat>
  <Paragraphs>171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Shluk</vt:lpstr>
      <vt:lpstr>Prezentace aplikace PowerPoint</vt:lpstr>
      <vt:lpstr>ATOMY</vt:lpstr>
      <vt:lpstr>Anotace</vt:lpstr>
      <vt:lpstr>Pojem atom - historie</vt:lpstr>
      <vt:lpstr>Prezentace aplikace PowerPoint</vt:lpstr>
      <vt:lpstr>Prezentace aplikace PowerPoint</vt:lpstr>
      <vt:lpstr>Prezentace aplikace PowerPoint</vt:lpstr>
      <vt:lpstr>Složení atomů</vt:lpstr>
      <vt:lpstr>Obr.6</vt:lpstr>
      <vt:lpstr>Prezentace aplikace PowerPoint</vt:lpstr>
      <vt:lpstr>Prezentace aplikace PowerPoint</vt:lpstr>
      <vt:lpstr>Prezentace aplikace PowerPoint</vt:lpstr>
      <vt:lpstr>Úkoly k procvičování učiva</vt:lpstr>
      <vt:lpstr>Zdroje a citace </vt:lpstr>
      <vt:lpstr>Zdroje a citace</vt:lpstr>
      <vt:lpstr>Zdroje a citace</vt:lpstr>
      <vt:lpstr>Zdroje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zdeněk</cp:lastModifiedBy>
  <cp:revision>69</cp:revision>
  <dcterms:created xsi:type="dcterms:W3CDTF">2011-08-21T15:31:45Z</dcterms:created>
  <dcterms:modified xsi:type="dcterms:W3CDTF">2013-01-24T15:59:45Z</dcterms:modified>
</cp:coreProperties>
</file>