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6" r:id="rId3"/>
    <p:sldId id="257" r:id="rId4"/>
    <p:sldId id="259" r:id="rId5"/>
    <p:sldId id="260" r:id="rId6"/>
    <p:sldId id="261" r:id="rId7"/>
    <p:sldId id="258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Stejskalová Hana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VY_32_INOVACE_11C_05_Prvky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Chemie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</a:schemeClr>
            </a:gs>
            <a:gs pos="90000">
              <a:schemeClr val="accent6">
                <a:alpha val="90000"/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</a:schemeClr>
            </a:gs>
            <a:gs pos="90000">
              <a:schemeClr val="accent6">
                <a:alpha val="90000"/>
                <a:hueOff val="0"/>
                <a:satOff val="0"/>
                <a:lumOff val="0"/>
                <a:alphaOff val="-6667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</a:schemeClr>
            </a:gs>
            <a:gs pos="90000">
              <a:schemeClr val="accent6">
                <a:alpha val="90000"/>
                <a:hueOff val="0"/>
                <a:satOff val="0"/>
                <a:lumOff val="0"/>
                <a:alphaOff val="-13333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Stejskalová Hana</a:t>
          </a:r>
          <a:endParaRPr lang="cs-CZ" sz="19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gs>
            <a:gs pos="90000">
              <a:schemeClr val="accent6">
                <a:alpha val="90000"/>
                <a:hueOff val="0"/>
                <a:satOff val="0"/>
                <a:lumOff val="0"/>
                <a:alphaOff val="-2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VY_32_INOVACE_11C_05_Prvky</a:t>
          </a:r>
          <a:endParaRPr lang="cs-CZ" sz="19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</a:schemeClr>
            </a:gs>
            <a:gs pos="90000">
              <a:schemeClr val="accent6">
                <a:alpha val="90000"/>
                <a:hueOff val="0"/>
                <a:satOff val="0"/>
                <a:lumOff val="0"/>
                <a:alphaOff val="-26667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Chemie 8. ročník</a:t>
          </a:r>
          <a:endParaRPr lang="cs-CZ" sz="19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</a:schemeClr>
            </a:gs>
            <a:gs pos="90000">
              <a:schemeClr val="accent6">
                <a:alpha val="90000"/>
                <a:hueOff val="0"/>
                <a:satOff val="0"/>
                <a:lumOff val="0"/>
                <a:alphaOff val="-33333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gs>
            <a:gs pos="90000">
              <a:schemeClr val="accent6">
                <a:alpha val="90000"/>
                <a:hueOff val="0"/>
                <a:satOff val="0"/>
                <a:lumOff val="0"/>
                <a:alphaOff val="-4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9463238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685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Prezentace</a:t>
            </a:r>
            <a:r>
              <a:rPr lang="cs-CZ" sz="2800" dirty="0" smtClean="0"/>
              <a:t> </a:t>
            </a:r>
            <a:r>
              <a:rPr lang="cs-CZ" sz="2400" dirty="0" smtClean="0"/>
              <a:t>je</a:t>
            </a:r>
            <a:r>
              <a:rPr lang="cs-CZ" sz="2800" dirty="0" smtClean="0"/>
              <a:t> </a:t>
            </a:r>
            <a:r>
              <a:rPr lang="cs-CZ" sz="2400" dirty="0" smtClean="0"/>
              <a:t>určena</a:t>
            </a:r>
            <a:r>
              <a:rPr lang="cs-CZ" sz="2800" dirty="0" smtClean="0"/>
              <a:t> </a:t>
            </a:r>
            <a:r>
              <a:rPr lang="cs-CZ" sz="2400" dirty="0" smtClean="0"/>
              <a:t>k</a:t>
            </a:r>
            <a:r>
              <a:rPr lang="cs-CZ" sz="2800" dirty="0" smtClean="0"/>
              <a:t> </a:t>
            </a:r>
            <a:r>
              <a:rPr lang="cs-CZ" sz="2400" dirty="0" smtClean="0"/>
              <a:t>výkladu</a:t>
            </a:r>
            <a:r>
              <a:rPr lang="cs-CZ" sz="2800" dirty="0" smtClean="0"/>
              <a:t> </a:t>
            </a:r>
            <a:r>
              <a:rPr lang="cs-CZ" sz="2400" dirty="0"/>
              <a:t>a</a:t>
            </a:r>
            <a:r>
              <a:rPr lang="cs-CZ" sz="2800" dirty="0"/>
              <a:t> </a:t>
            </a:r>
            <a:r>
              <a:rPr lang="cs-CZ" sz="2400" dirty="0" smtClean="0"/>
              <a:t>procvičování učiva Prvky v 8. ročníku a opakování učiva v 9. ročníku.</a:t>
            </a:r>
          </a:p>
          <a:p>
            <a:r>
              <a:rPr lang="cs-CZ" sz="2400" dirty="0" smtClean="0"/>
              <a:t>Žáci získají představu o složení prvků, o souvislosti pojmů atom – prvek, seznámí se s tvorbou názvů a značek prvků (atomů).</a:t>
            </a:r>
          </a:p>
          <a:p>
            <a:r>
              <a:rPr lang="cs-CZ" sz="2400" dirty="0" smtClean="0"/>
              <a:t>Určeno pro </a:t>
            </a:r>
            <a:r>
              <a:rPr lang="cs-CZ" sz="2400" smtClean="0"/>
              <a:t>interaktivní výuku.</a:t>
            </a:r>
            <a:endParaRPr lang="cs-CZ" sz="2400" dirty="0" smtClean="0"/>
          </a:p>
          <a:p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356992"/>
            <a:ext cx="3132000" cy="31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Prvek – látka složená z atomů se stejným protonovým číslem (to znamená, že všechny atomy v jednom prvku mají stejné složení – jsou stejné).</a:t>
            </a:r>
          </a:p>
          <a:p>
            <a:r>
              <a:rPr lang="cs-CZ" sz="2400" dirty="0" smtClean="0"/>
              <a:t>Např. prvek kyslík je složen z atomů s protonovým číslem 8:      </a:t>
            </a:r>
            <a:r>
              <a:rPr lang="cs-CZ" sz="2800" baseline="-25000" dirty="0" smtClean="0"/>
              <a:t>8</a:t>
            </a:r>
            <a:r>
              <a:rPr lang="cs-CZ" sz="2800" dirty="0" smtClean="0"/>
              <a:t>O - </a:t>
            </a:r>
            <a:r>
              <a:rPr lang="cs-CZ" sz="2400" dirty="0" smtClean="0"/>
              <a:t>to znamená, že   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obr.1</a:t>
            </a:r>
            <a:endParaRPr lang="cs-CZ" sz="2800" dirty="0" smtClean="0">
              <a:solidFill>
                <a:srgbClr val="C00000"/>
              </a:solidFill>
            </a:endParaRPr>
          </a:p>
          <a:p>
            <a:pPr marL="45720" indent="0">
              <a:buNone/>
            </a:pPr>
            <a:r>
              <a:rPr lang="cs-CZ" sz="2400" dirty="0" smtClean="0"/>
              <a:t>   každý atom prvku kyslíku má</a:t>
            </a:r>
          </a:p>
          <a:p>
            <a:pPr marL="45720" indent="0">
              <a:buNone/>
            </a:pPr>
            <a:r>
              <a:rPr lang="cs-CZ" sz="2400" dirty="0" smtClean="0"/>
              <a:t>   v jádru 8 protonů a v obalu</a:t>
            </a:r>
          </a:p>
          <a:p>
            <a:pPr marL="45720" indent="0">
              <a:buNone/>
            </a:pPr>
            <a:r>
              <a:rPr lang="cs-CZ" sz="2400" dirty="0" smtClean="0"/>
              <a:t>   8 elektronů.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chemeClr val="accent1"/>
                </a:solidFill>
              </a:rPr>
              <a:t>Která vrstva atomu kyslíku je valenční?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chemeClr val="accent1"/>
                </a:solidFill>
              </a:rPr>
              <a:t>Kolik má valenčních elektronů? 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866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45720" indent="0">
              <a:buNone/>
            </a:pPr>
            <a:endParaRPr lang="cs-CZ" sz="5100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5100" dirty="0" smtClean="0"/>
              <a:t>     </a:t>
            </a:r>
            <a:r>
              <a:rPr lang="cs-CZ" sz="3800" dirty="0" smtClean="0"/>
              <a:t>Prvek</a:t>
            </a:r>
            <a:r>
              <a:rPr lang="cs-CZ" sz="2400" dirty="0" smtClean="0"/>
              <a:t> </a:t>
            </a:r>
            <a:r>
              <a:rPr lang="cs-CZ" sz="3800" dirty="0" smtClean="0"/>
              <a:t>má:</a:t>
            </a:r>
          </a:p>
          <a:p>
            <a:endParaRPr lang="cs-CZ" sz="2400" dirty="0"/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pPr marL="45720" indent="0">
              <a:buNone/>
            </a:pPr>
            <a:r>
              <a:rPr lang="cs-CZ" sz="2400" dirty="0" smtClean="0"/>
              <a:t>     </a:t>
            </a:r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r>
              <a:rPr lang="cs-CZ" sz="3400" dirty="0" smtClean="0"/>
              <a:t>         </a:t>
            </a:r>
            <a:r>
              <a:rPr lang="cs-CZ" sz="3800" dirty="0" smtClean="0"/>
              <a:t>český</a:t>
            </a:r>
            <a:r>
              <a:rPr lang="cs-CZ" sz="3400" dirty="0" smtClean="0"/>
              <a:t> </a:t>
            </a:r>
            <a:r>
              <a:rPr lang="cs-CZ" sz="3800" dirty="0" smtClean="0"/>
              <a:t>název</a:t>
            </a:r>
            <a:endParaRPr lang="cs-CZ" sz="3800" dirty="0"/>
          </a:p>
          <a:p>
            <a:pPr marL="45720" indent="0">
              <a:buNone/>
            </a:pPr>
            <a:r>
              <a:rPr lang="cs-CZ" sz="2400" dirty="0" smtClean="0"/>
              <a:t>            </a:t>
            </a:r>
            <a:r>
              <a:rPr lang="cs-CZ" sz="3800" dirty="0" smtClean="0"/>
              <a:t>latinský</a:t>
            </a:r>
            <a:r>
              <a:rPr lang="cs-CZ" sz="2400" dirty="0" smtClean="0"/>
              <a:t> </a:t>
            </a:r>
            <a:r>
              <a:rPr lang="cs-CZ" sz="3800" dirty="0" smtClean="0"/>
              <a:t>název</a:t>
            </a:r>
            <a:r>
              <a:rPr lang="cs-CZ" sz="2400" dirty="0" smtClean="0"/>
              <a:t>   </a:t>
            </a:r>
          </a:p>
          <a:p>
            <a:pPr marL="45720" indent="0">
              <a:buNone/>
            </a:pPr>
            <a:r>
              <a:rPr lang="cs-CZ" sz="2400" dirty="0" smtClean="0"/>
              <a:t>        </a:t>
            </a:r>
            <a:endParaRPr lang="cs-CZ" sz="2400" dirty="0"/>
          </a:p>
          <a:p>
            <a:pPr marL="45720" indent="0">
              <a:buNone/>
            </a:pPr>
            <a:r>
              <a:rPr lang="cs-CZ" sz="2400" dirty="0" smtClean="0"/>
              <a:t>            </a:t>
            </a:r>
            <a:r>
              <a:rPr lang="cs-CZ" sz="3800" dirty="0" smtClean="0"/>
              <a:t>značku</a:t>
            </a:r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r>
              <a:rPr lang="cs-CZ" sz="2400" dirty="0" smtClean="0"/>
              <a:t>             </a:t>
            </a:r>
            <a:r>
              <a:rPr lang="cs-CZ" sz="3800" dirty="0" smtClean="0"/>
              <a:t>protonové</a:t>
            </a:r>
            <a:r>
              <a:rPr lang="cs-CZ" sz="2400" dirty="0" smtClean="0"/>
              <a:t> </a:t>
            </a:r>
            <a:r>
              <a:rPr lang="cs-CZ" sz="3800" dirty="0" smtClean="0"/>
              <a:t>číslo</a:t>
            </a:r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r>
              <a:rPr lang="cs-CZ" sz="2400" dirty="0" smtClean="0"/>
              <a:t>    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076056" y="3356992"/>
            <a:ext cx="2304256" cy="24985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Kyslík</a:t>
            </a:r>
          </a:p>
          <a:p>
            <a:pPr algn="ctr"/>
            <a:r>
              <a:rPr lang="cs-CZ" sz="2800" dirty="0" smtClean="0"/>
              <a:t>Oxygenium</a:t>
            </a:r>
          </a:p>
          <a:p>
            <a:pPr algn="ctr"/>
            <a:r>
              <a:rPr lang="cs-CZ" sz="3200" baseline="-25000" dirty="0" smtClean="0"/>
              <a:t>8</a:t>
            </a:r>
            <a:r>
              <a:rPr lang="cs-CZ" sz="3200" dirty="0" smtClean="0"/>
              <a:t>O</a:t>
            </a:r>
            <a:endParaRPr lang="cs-CZ" sz="3200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3203848" y="3789040"/>
            <a:ext cx="2304256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419872" y="4149080"/>
            <a:ext cx="1656184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411760" y="4725144"/>
            <a:ext cx="3672408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3635896" y="5265204"/>
            <a:ext cx="2232248" cy="1080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4528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Latinské – mezinárodní názvy- vznikaly :</a:t>
            </a:r>
          </a:p>
          <a:p>
            <a:pPr marL="45720" indent="0">
              <a:buNone/>
            </a:pPr>
            <a:r>
              <a:rPr lang="cs-CZ" sz="2400" dirty="0" smtClean="0"/>
              <a:t>        1. podle země (kontinentu), kde došlo k objevu,   nebo kde žili objevitelé (polonium, francium, europium...). </a:t>
            </a:r>
            <a:r>
              <a:rPr lang="cs-CZ" sz="2400" dirty="0" smtClean="0">
                <a:solidFill>
                  <a:srgbClr val="C00000"/>
                </a:solidFill>
              </a:rPr>
              <a:t>Najdi další příklady.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2. podle významného chemika (nobelium, </a:t>
            </a:r>
            <a:r>
              <a:rPr lang="cs-CZ" sz="2400" dirty="0" err="1" smtClean="0"/>
              <a:t>mendelevium</a:t>
            </a:r>
            <a:r>
              <a:rPr lang="cs-CZ" sz="2400" dirty="0" smtClean="0"/>
              <a:t>, einsteinium…). </a:t>
            </a:r>
            <a:r>
              <a:rPr lang="cs-CZ" sz="2400" dirty="0" smtClean="0">
                <a:solidFill>
                  <a:srgbClr val="C00000"/>
                </a:solidFill>
              </a:rPr>
              <a:t>Najdi další příklady.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3. podle planet (uranium, neptunium, plutonium)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4. podle vlastnosti prvku (</a:t>
            </a:r>
            <a:r>
              <a:rPr lang="cs-CZ" sz="2400" dirty="0" err="1" smtClean="0"/>
              <a:t>chlorum</a:t>
            </a:r>
            <a:r>
              <a:rPr lang="cs-CZ" sz="2400" dirty="0" smtClean="0"/>
              <a:t>, podle </a:t>
            </a:r>
            <a:r>
              <a:rPr lang="cs-CZ" sz="2400" dirty="0" err="1" smtClean="0"/>
              <a:t>chloros</a:t>
            </a:r>
            <a:r>
              <a:rPr lang="cs-CZ" sz="2400" dirty="0" smtClean="0"/>
              <a:t> tj. žlutozelený, </a:t>
            </a:r>
            <a:r>
              <a:rPr lang="cs-CZ" sz="2400" dirty="0" err="1" smtClean="0"/>
              <a:t>bromum</a:t>
            </a:r>
            <a:r>
              <a:rPr lang="cs-CZ" sz="2400" dirty="0" smtClean="0"/>
              <a:t>, podle </a:t>
            </a:r>
            <a:r>
              <a:rPr lang="cs-CZ" sz="2400" dirty="0" err="1" smtClean="0"/>
              <a:t>bromos</a:t>
            </a:r>
            <a:r>
              <a:rPr lang="cs-CZ" sz="2400" dirty="0" smtClean="0"/>
              <a:t> tj. zapáchající…) 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859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České názvy vznikaly: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1. většinou odvozením z názvů mezinárodních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( </a:t>
            </a:r>
            <a:r>
              <a:rPr lang="cs-CZ" sz="2400" dirty="0" err="1" smtClean="0"/>
              <a:t>borum</a:t>
            </a:r>
            <a:r>
              <a:rPr lang="cs-CZ" sz="2400" dirty="0" smtClean="0"/>
              <a:t> - bor, </a:t>
            </a:r>
            <a:r>
              <a:rPr lang="cs-CZ" sz="2400" dirty="0" err="1" smtClean="0"/>
              <a:t>zincum</a:t>
            </a:r>
            <a:r>
              <a:rPr lang="cs-CZ" sz="2400" dirty="0" smtClean="0"/>
              <a:t> – zinek…). </a:t>
            </a:r>
            <a:r>
              <a:rPr lang="cs-CZ" sz="2400" dirty="0" smtClean="0">
                <a:solidFill>
                  <a:srgbClr val="FF0000"/>
                </a:solidFill>
              </a:rPr>
              <a:t>Najdi další příklady.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2. podle zdroje výskytu ( z vody – vodík, 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z vápence – vápník…).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3. některé prvky mají český název stejný jako 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mezinárodní ( lithium, polonium…). </a:t>
            </a:r>
            <a:r>
              <a:rPr lang="cs-CZ" sz="2400" dirty="0" smtClean="0">
                <a:solidFill>
                  <a:srgbClr val="FF0000"/>
                </a:solidFill>
              </a:rPr>
              <a:t>Najdi další příklady.      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Značky prvků: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1. z jednoho písmene – 1. písmeno mezinárodního názvu: značka vodíku 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dirty="0" smtClean="0"/>
              <a:t> (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dirty="0" smtClean="0"/>
              <a:t>ydrogenium) 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2. ze dvou písmen – 1. a některé další písmeno mezinárodního názvu: značka hořčíku </a:t>
            </a:r>
            <a:r>
              <a:rPr lang="cs-CZ" sz="2400" dirty="0" smtClean="0">
                <a:solidFill>
                  <a:srgbClr val="FF0000"/>
                </a:solidFill>
              </a:rPr>
              <a:t>Mg</a:t>
            </a:r>
            <a:r>
              <a:rPr lang="cs-CZ" sz="2400" dirty="0" smtClean="0"/>
              <a:t> (</a:t>
            </a:r>
            <a:r>
              <a:rPr lang="cs-CZ" sz="2400" dirty="0" smtClean="0">
                <a:solidFill>
                  <a:srgbClr val="FF0000"/>
                </a:solidFill>
              </a:rPr>
              <a:t>m</a:t>
            </a:r>
            <a:r>
              <a:rPr lang="cs-CZ" sz="2400" dirty="0" smtClean="0"/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g</a:t>
            </a:r>
            <a:r>
              <a:rPr lang="cs-CZ" sz="2400" dirty="0" smtClean="0"/>
              <a:t>nesium)</a:t>
            </a:r>
          </a:p>
          <a:p>
            <a:pPr marL="4572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                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54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600" dirty="0" smtClean="0"/>
              <a:t>1. Název kterého chemického prvku obsahuje přesmyčka?</a:t>
            </a:r>
          </a:p>
          <a:p>
            <a:pPr marL="4572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      LEZEOŽ</a:t>
            </a:r>
          </a:p>
          <a:p>
            <a:pPr marL="45720" indent="0">
              <a:buNone/>
            </a:pPr>
            <a:r>
              <a:rPr lang="cs-CZ" sz="2600" dirty="0" smtClean="0"/>
              <a:t>2. S využitím tabulek doplň:</a:t>
            </a:r>
          </a:p>
          <a:p>
            <a:pPr marL="4572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</a:t>
            </a:r>
            <a:r>
              <a:rPr lang="cs-CZ" sz="2600" dirty="0" smtClean="0">
                <a:solidFill>
                  <a:srgbClr val="C00000"/>
                </a:solidFill>
              </a:rPr>
              <a:t>             </a:t>
            </a:r>
          </a:p>
          <a:p>
            <a:pPr marL="45720" indent="0">
              <a:buNone/>
            </a:pPr>
            <a:r>
              <a:rPr lang="cs-CZ" sz="2600" dirty="0" smtClean="0">
                <a:solidFill>
                  <a:schemeClr val="accent4"/>
                </a:solidFill>
              </a:rPr>
              <a:t> </a:t>
            </a:r>
            <a:endParaRPr lang="cs-CZ" sz="26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4572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    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procvičování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482813"/>
              </p:ext>
            </p:extLst>
          </p:nvPr>
        </p:nvGraphicFramePr>
        <p:xfrm>
          <a:off x="755576" y="3573016"/>
          <a:ext cx="7200800" cy="2743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76264"/>
                <a:gridCol w="2376264"/>
                <a:gridCol w="244827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/>
                          </a:solidFill>
                        </a:rPr>
                        <a:t>protonové číslo</a:t>
                      </a:r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/>
                          </a:solidFill>
                        </a:rPr>
                        <a:t>název prvku</a:t>
                      </a:r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/>
                          </a:solidFill>
                        </a:rPr>
                        <a:t>značka prvku</a:t>
                      </a:r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/>
                          </a:solidFill>
                        </a:rPr>
                        <a:t>11</a:t>
                      </a:r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/>
                          </a:solidFill>
                        </a:rPr>
                        <a:t>olovo</a:t>
                      </a:r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/>
                          </a:solidFill>
                        </a:rPr>
                        <a:t>N</a:t>
                      </a:r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/>
                          </a:solidFill>
                        </a:rPr>
                        <a:t>79</a:t>
                      </a:r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/>
                          </a:solidFill>
                        </a:rPr>
                        <a:t>síra</a:t>
                      </a:r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5656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02920" indent="-457200">
              <a:buClr>
                <a:schemeClr val="tx2"/>
              </a:buClr>
              <a:buAutoNum type="arabicPeriod"/>
            </a:pPr>
            <a:r>
              <a:rPr lang="cs-CZ" sz="2400" dirty="0" smtClean="0">
                <a:solidFill>
                  <a:srgbClr val="FF0000"/>
                </a:solidFill>
              </a:rPr>
              <a:t>ŽELEZO</a:t>
            </a:r>
          </a:p>
          <a:p>
            <a:pPr marL="45720" indent="0">
              <a:buNone/>
            </a:pPr>
            <a:r>
              <a:rPr lang="cs-CZ" sz="2400" dirty="0" smtClean="0"/>
              <a:t>2.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3001228"/>
              </p:ext>
            </p:extLst>
          </p:nvPr>
        </p:nvGraphicFramePr>
        <p:xfrm>
          <a:off x="755576" y="2780928"/>
          <a:ext cx="6840760" cy="2743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32248"/>
                <a:gridCol w="2088232"/>
                <a:gridCol w="25202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/>
                          </a:solidFill>
                        </a:rPr>
                        <a:t>protonové</a:t>
                      </a:r>
                      <a:r>
                        <a:rPr lang="cs-CZ" sz="2400" baseline="0" dirty="0" smtClean="0">
                          <a:solidFill>
                            <a:schemeClr val="tx2"/>
                          </a:solidFill>
                        </a:rPr>
                        <a:t> číslo</a:t>
                      </a:r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>
                          <a:solidFill>
                            <a:schemeClr val="tx2"/>
                          </a:solidFill>
                        </a:rPr>
                        <a:t>název </a:t>
                      </a:r>
                      <a:r>
                        <a:rPr lang="cs-CZ" sz="2400" dirty="0" smtClean="0">
                          <a:solidFill>
                            <a:schemeClr val="tx2"/>
                          </a:solidFill>
                        </a:rPr>
                        <a:t>prvku</a:t>
                      </a:r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/>
                          </a:solidFill>
                        </a:rPr>
                        <a:t>značka prvku</a:t>
                      </a:r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/>
                          </a:solidFill>
                        </a:rPr>
                        <a:t>11</a:t>
                      </a:r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sodík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Na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82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/>
                          </a:solidFill>
                        </a:rPr>
                        <a:t>olovo</a:t>
                      </a:r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Pb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dusík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/>
                          </a:solidFill>
                        </a:rPr>
                        <a:t>N</a:t>
                      </a:r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/>
                          </a:solidFill>
                        </a:rPr>
                        <a:t>79</a:t>
                      </a:r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zlato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Au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16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/>
                          </a:solidFill>
                        </a:rPr>
                        <a:t>síra</a:t>
                      </a:r>
                      <a:endParaRPr lang="cs-CZ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59594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Obr. 1 AUTOR </a:t>
            </a:r>
            <a:r>
              <a:rPr lang="cs-CZ" sz="2400" dirty="0"/>
              <a:t>NEUVEDEN. </a:t>
            </a:r>
            <a:r>
              <a:rPr lang="cs-CZ" sz="2400" dirty="0" err="1"/>
              <a:t>zs</a:t>
            </a:r>
            <a:r>
              <a:rPr lang="cs-CZ" sz="2400" dirty="0"/>
              <a:t> chemie.cz [online]. [cit. 17.1.2013]. Dostupný na WWW: http://</a:t>
            </a:r>
            <a:r>
              <a:rPr lang="cs-CZ" sz="2400" dirty="0" smtClean="0"/>
              <a:t>www.zschemie.euweb.cz/atomy/atomo.gif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BENEŠ, Pavel; PUMPR, Václav; BANÝR, Jiří. </a:t>
            </a:r>
            <a:r>
              <a:rPr lang="cs-CZ" sz="2400" i="1" dirty="0"/>
              <a:t>Základy chemie 1 pro 2. stupeň základní školy, nižší ročníky víceletých gymnázií a střední školy</a:t>
            </a:r>
            <a:r>
              <a:rPr lang="cs-CZ" sz="2400" dirty="0"/>
              <a:t>. Praha: Fortuna, 1993, ISBN 80-7168-043-5. </a:t>
            </a:r>
          </a:p>
          <a:p>
            <a:r>
              <a:rPr lang="cs-CZ" sz="2400" dirty="0"/>
              <a:t>ŠKODA, Jiří; DOULÍK, Pavel. </a:t>
            </a:r>
            <a:r>
              <a:rPr lang="cs-CZ" sz="2400" i="1" dirty="0"/>
              <a:t>Chemie 8 učebnice pro základní školy a víceletá gymnázia</a:t>
            </a:r>
            <a:r>
              <a:rPr lang="cs-CZ" sz="2400" dirty="0"/>
              <a:t>. Plzeň: Fraus, 2006, ISBN 80-7238-442-2.</a:t>
            </a:r>
          </a:p>
          <a:p>
            <a:endParaRPr lang="cs-CZ" sz="2400" dirty="0" smtClean="0"/>
          </a:p>
          <a:p>
            <a:pPr marL="45720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8754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279</TotalTime>
  <Words>533</Words>
  <Application>Microsoft Office PowerPoint</Application>
  <PresentationFormat>Předvádění na obrazovce (4:3)</PresentationFormat>
  <Paragraphs>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Mřížka</vt:lpstr>
      <vt:lpstr>Prezentace aplikace PowerPoint</vt:lpstr>
      <vt:lpstr>PRVKY</vt:lpstr>
      <vt:lpstr>Anotace</vt:lpstr>
      <vt:lpstr>prvky</vt:lpstr>
      <vt:lpstr>Prezentace aplikace PowerPoint</vt:lpstr>
      <vt:lpstr>Prezentace aplikace PowerPoint</vt:lpstr>
      <vt:lpstr>Prezentace aplikace PowerPoint</vt:lpstr>
      <vt:lpstr>Prezentace aplikace PowerPoint</vt:lpstr>
      <vt:lpstr>Úkoly k procvičování</vt:lpstr>
      <vt:lpstr>řešení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zdeněk</cp:lastModifiedBy>
  <cp:revision>38</cp:revision>
  <dcterms:created xsi:type="dcterms:W3CDTF">2011-08-21T15:31:45Z</dcterms:created>
  <dcterms:modified xsi:type="dcterms:W3CDTF">2013-01-20T17:28:53Z</dcterms:modified>
</cp:coreProperties>
</file>