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0" r:id="rId3"/>
    <p:sldId id="257" r:id="rId4"/>
    <p:sldId id="261" r:id="rId5"/>
    <p:sldId id="263" r:id="rId6"/>
    <p:sldId id="264" r:id="rId7"/>
    <p:sldId id="265" r:id="rId8"/>
    <p:sldId id="267" r:id="rId9"/>
    <p:sldId id="269" r:id="rId10"/>
    <p:sldId id="266" r:id="rId11"/>
    <p:sldId id="270" r:id="rId12"/>
    <p:sldId id="271" r:id="rId13"/>
    <p:sldId id="258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VY_32_INOVACE_11C_08_Ionty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Stejskalová Hana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VY_32_INOVACE_11C_08_Ionty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Chemie 8. 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523225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IONTY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044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6777317" cy="350897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 Narrow" pitchFamily="34" charset="0"/>
              </a:rPr>
              <a:t>Prezentace je určena k výkladu a procvičování učiva Ionty v 8. ročníku a opakování učiva v 9. ročníku.</a:t>
            </a:r>
          </a:p>
          <a:p>
            <a:r>
              <a:rPr lang="cs-CZ" dirty="0" smtClean="0">
                <a:latin typeface="Arial Narrow" pitchFamily="34" charset="0"/>
              </a:rPr>
              <a:t>Žáci budou schopni popsat vznik iontové vazby, vysvětlit pojem elektronegativita, kation, anion.</a:t>
            </a:r>
          </a:p>
          <a:p>
            <a:r>
              <a:rPr lang="cs-CZ" dirty="0" smtClean="0">
                <a:latin typeface="Arial Narrow" pitchFamily="34" charset="0"/>
              </a:rPr>
              <a:t>Budou umět zapsat schéma vzniku iontů.</a:t>
            </a:r>
          </a:p>
          <a:p>
            <a:r>
              <a:rPr lang="cs-CZ" dirty="0" smtClean="0">
                <a:latin typeface="Arial Narrow" pitchFamily="34" charset="0"/>
              </a:rPr>
              <a:t>Uvedou příklady iontových sloučenin.</a:t>
            </a:r>
          </a:p>
          <a:p>
            <a:r>
              <a:rPr lang="cs-CZ" dirty="0" smtClean="0">
                <a:latin typeface="Arial Narrow" pitchFamily="34" charset="0"/>
              </a:rPr>
              <a:t>Určeno pro interaktivní výuku.</a:t>
            </a:r>
            <a:endParaRPr lang="cs-CZ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</a:t>
            </a:r>
            <a:r>
              <a:rPr lang="cs-CZ" dirty="0" smtClean="0">
                <a:latin typeface="Arial Narrow" pitchFamily="34" charset="0"/>
              </a:rPr>
              <a:t>ontová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 Narrow" pitchFamily="34" charset="0"/>
              </a:rPr>
              <a:t>Elektronegativita – schopnost atomů přitahovat vazebné elektrony. Vyjádřena čísly, najdeme v tabulkách, značí se X.</a:t>
            </a:r>
          </a:p>
          <a:p>
            <a:r>
              <a:rPr lang="cs-CZ" dirty="0" smtClean="0">
                <a:latin typeface="Arial Narrow" pitchFamily="34" charset="0"/>
              </a:rPr>
              <a:t>Pokud je rozdíl hodnot elektronegativit vázaných atomů větší než 1,7, dochází k odtržení valenčního elektronu od atomu prvku s nižší elektronegativitou. Elektron přijímá atom prvku s vyšší elektronegativitou. Vznikají ionty. Mezi nimi vzniká iontová vazba. </a:t>
            </a:r>
          </a:p>
          <a:p>
            <a:endParaRPr lang="cs-CZ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395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Kationty a anionty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>
                <a:latin typeface="Arial Narrow" pitchFamily="34" charset="0"/>
              </a:rPr>
              <a:t>X</a:t>
            </a:r>
            <a:r>
              <a:rPr lang="cs-CZ" baseline="-25000" dirty="0" err="1" smtClean="0">
                <a:latin typeface="Arial Narrow" pitchFamily="34" charset="0"/>
              </a:rPr>
              <a:t>Na</a:t>
            </a:r>
            <a:r>
              <a:rPr lang="cs-CZ" baseline="-25000" dirty="0" smtClean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= 1,0                 </a:t>
            </a:r>
            <a:r>
              <a:rPr lang="cs-CZ" dirty="0" err="1" smtClean="0">
                <a:latin typeface="Arial Narrow" pitchFamily="34" charset="0"/>
              </a:rPr>
              <a:t>X</a:t>
            </a:r>
            <a:r>
              <a:rPr lang="cs-CZ" baseline="-25000" dirty="0" err="1" smtClean="0">
                <a:latin typeface="Arial Narrow" pitchFamily="34" charset="0"/>
              </a:rPr>
              <a:t>Cl</a:t>
            </a:r>
            <a:r>
              <a:rPr lang="cs-CZ" baseline="-25000" dirty="0" smtClean="0">
                <a:latin typeface="Arial Narrow" pitchFamily="34" charset="0"/>
              </a:rPr>
              <a:t>  </a:t>
            </a:r>
            <a:r>
              <a:rPr lang="cs-CZ" dirty="0" smtClean="0">
                <a:latin typeface="Arial Narrow" pitchFamily="34" charset="0"/>
              </a:rPr>
              <a:t> = 2,8                      </a:t>
            </a:r>
          </a:p>
          <a:p>
            <a:endParaRPr lang="cs-CZ" baseline="-25000" dirty="0">
              <a:latin typeface="Arial Narrow" pitchFamily="34" charset="0"/>
            </a:endParaRPr>
          </a:p>
          <a:p>
            <a:r>
              <a:rPr lang="cs-CZ" baseline="-25000" dirty="0" smtClean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                X = 2,8-1,0=1,8        vazba iontová        </a:t>
            </a:r>
          </a:p>
          <a:p>
            <a:pPr marL="68580" indent="0">
              <a:buNone/>
            </a:pPr>
            <a:endParaRPr lang="cs-CZ" baseline="-25000" dirty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Chlor si přitáhne vazebný elektron sodíku – vznikne anion.      Cl + e</a:t>
            </a:r>
            <a:r>
              <a:rPr lang="cs-CZ" baseline="30000" dirty="0" smtClean="0">
                <a:latin typeface="Arial Narrow" pitchFamily="34" charset="0"/>
              </a:rPr>
              <a:t>- </a:t>
            </a:r>
            <a:r>
              <a:rPr lang="cs-CZ" dirty="0" smtClean="0">
                <a:latin typeface="Arial Narrow" pitchFamily="34" charset="0"/>
              </a:rPr>
              <a:t>     Cl</a:t>
            </a:r>
            <a:r>
              <a:rPr lang="cs-CZ" baseline="30000" dirty="0" smtClean="0">
                <a:latin typeface="Arial Narrow" pitchFamily="34" charset="0"/>
              </a:rPr>
              <a:t>-                                                 </a:t>
            </a:r>
            <a:r>
              <a:rPr lang="cs-CZ" dirty="0" smtClean="0">
                <a:latin typeface="Arial Narrow" pitchFamily="34" charset="0"/>
              </a:rPr>
              <a:t>                 </a:t>
            </a:r>
            <a:endParaRPr lang="cs-CZ" baseline="30000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Sodík ztratí vazebný elektron – vznikne kation.</a:t>
            </a:r>
            <a:endParaRPr lang="cs-CZ" dirty="0">
              <a:latin typeface="Arial Narrow" pitchFamily="34" charset="0"/>
            </a:endParaRPr>
          </a:p>
          <a:p>
            <a:pPr marL="68580" indent="0">
              <a:buNone/>
            </a:pPr>
            <a:r>
              <a:rPr lang="cs-CZ" baseline="30000" dirty="0" smtClean="0">
                <a:latin typeface="Arial Narrow" pitchFamily="34" charset="0"/>
              </a:rPr>
              <a:t>                               </a:t>
            </a:r>
            <a:r>
              <a:rPr lang="cs-CZ" dirty="0" smtClean="0">
                <a:latin typeface="Arial Narrow" pitchFamily="34" charset="0"/>
              </a:rPr>
              <a:t>Na – e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baseline="30000" dirty="0" smtClean="0">
                <a:latin typeface="Arial Narrow" pitchFamily="34" charset="0"/>
              </a:rPr>
              <a:t>       </a:t>
            </a:r>
            <a:r>
              <a:rPr lang="cs-CZ" dirty="0" smtClean="0">
                <a:latin typeface="Arial Narrow" pitchFamily="34" charset="0"/>
              </a:rPr>
              <a:t>Na</a:t>
            </a:r>
            <a:r>
              <a:rPr lang="cs-CZ" baseline="30000" dirty="0" smtClean="0">
                <a:latin typeface="Arial Narrow" pitchFamily="34" charset="0"/>
              </a:rPr>
              <a:t>+</a:t>
            </a:r>
          </a:p>
          <a:p>
            <a:pPr marL="68580" indent="0">
              <a:buNone/>
            </a:pPr>
            <a:r>
              <a:rPr lang="cs-CZ" baseline="30000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      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2699792" y="3144416"/>
            <a:ext cx="216024" cy="184541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294265" y="422108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474285" y="5013176"/>
            <a:ext cx="30562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150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accent1">
                  <a:lumMod val="75000"/>
                </a:schemeClr>
              </a:solidFill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Kationty</a:t>
            </a:r>
            <a:r>
              <a:rPr lang="cs-CZ" dirty="0" smtClean="0">
                <a:latin typeface="Arial Narrow" pitchFamily="34" charset="0"/>
              </a:rPr>
              <a:t> – kladně nabité ionty, vzniknou z atomů ztrátou jednoho nebo více vazebných (valenčních) elektronů.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Anionty</a:t>
            </a:r>
            <a:r>
              <a:rPr lang="cs-CZ" dirty="0" smtClean="0">
                <a:latin typeface="Arial Narrow" pitchFamily="34" charset="0"/>
              </a:rPr>
              <a:t> – záporně nabité ionty, vzniknou z atomů přijetím jednoho nebo více vazebných (valenčních) elektronů.</a:t>
            </a:r>
          </a:p>
          <a:p>
            <a:r>
              <a:rPr lang="cs-CZ" dirty="0" smtClean="0">
                <a:latin typeface="Arial Narrow" pitchFamily="34" charset="0"/>
              </a:rPr>
              <a:t>Náboj iontu se zapisuje vpravo nahoru ke značce arabskou číslicí se znaménkem + nebo-. Velikost náboje závisí na počtu ztracených (přijatých) elektronů.</a:t>
            </a:r>
          </a:p>
          <a:p>
            <a:r>
              <a:rPr lang="cs-CZ" dirty="0" smtClean="0">
                <a:latin typeface="Arial Narrow" pitchFamily="34" charset="0"/>
              </a:rPr>
              <a:t>Např.  O</a:t>
            </a:r>
            <a:r>
              <a:rPr lang="cs-CZ" baseline="30000" dirty="0" smtClean="0">
                <a:latin typeface="Arial Narrow" pitchFamily="34" charset="0"/>
              </a:rPr>
              <a:t>2-</a:t>
            </a:r>
            <a:r>
              <a:rPr lang="cs-CZ" dirty="0" smtClean="0">
                <a:latin typeface="Arial Narrow" pitchFamily="34" charset="0"/>
              </a:rPr>
              <a:t>         Fe</a:t>
            </a:r>
            <a:r>
              <a:rPr lang="cs-CZ" baseline="30000" dirty="0">
                <a:latin typeface="Arial Narrow" pitchFamily="34" charset="0"/>
              </a:rPr>
              <a:t>3</a:t>
            </a:r>
            <a:r>
              <a:rPr lang="cs-CZ" baseline="30000" dirty="0" smtClean="0">
                <a:latin typeface="Arial Narrow" pitchFamily="34" charset="0"/>
              </a:rPr>
              <a:t>+         </a:t>
            </a:r>
            <a:r>
              <a:rPr lang="cs-CZ" dirty="0" smtClean="0">
                <a:latin typeface="Arial Narrow" pitchFamily="34" charset="0"/>
              </a:rPr>
              <a:t>H</a:t>
            </a:r>
            <a:r>
              <a:rPr lang="cs-CZ" baseline="30000" dirty="0" smtClean="0">
                <a:latin typeface="Arial Narrow" pitchFamily="34" charset="0"/>
              </a:rPr>
              <a:t>+</a:t>
            </a:r>
            <a:r>
              <a:rPr lang="cs-CZ" dirty="0" smtClean="0">
                <a:latin typeface="Arial Narrow" pitchFamily="34" charset="0"/>
              </a:rPr>
              <a:t>           Br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endParaRPr lang="cs-CZ" baseline="300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614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Přímá spojnice se šipkou 7"/>
          <p:cNvCxnSpPr/>
          <p:nvPr/>
        </p:nvCxnSpPr>
        <p:spPr>
          <a:xfrm>
            <a:off x="2195736" y="263691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555776" y="306896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11760" y="350100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195736" y="393305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465766" y="4293096"/>
            <a:ext cx="32403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123728" y="4725144"/>
            <a:ext cx="34203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Schéma vzniku iontů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21" name="Zástupný symbol pro obsah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K – e</a:t>
            </a:r>
            <a:r>
              <a:rPr lang="cs-CZ" baseline="30000" dirty="0" smtClean="0">
                <a:latin typeface="Arial Narrow" pitchFamily="34" charset="0"/>
              </a:rPr>
              <a:t>-           </a:t>
            </a:r>
            <a:r>
              <a:rPr lang="cs-CZ" dirty="0" smtClean="0">
                <a:latin typeface="Arial Narrow" pitchFamily="34" charset="0"/>
              </a:rPr>
              <a:t> K</a:t>
            </a:r>
            <a:r>
              <a:rPr lang="cs-CZ" baseline="30000" dirty="0" smtClean="0">
                <a:latin typeface="Arial Narrow" pitchFamily="34" charset="0"/>
              </a:rPr>
              <a:t>+                </a:t>
            </a:r>
          </a:p>
          <a:p>
            <a:r>
              <a:rPr lang="cs-CZ" dirty="0" smtClean="0">
                <a:latin typeface="Arial Narrow" pitchFamily="34" charset="0"/>
              </a:rPr>
              <a:t>Mg – 2e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   Mg</a:t>
            </a:r>
            <a:r>
              <a:rPr lang="cs-CZ" baseline="30000" dirty="0" smtClean="0">
                <a:latin typeface="Arial Narrow" pitchFamily="34" charset="0"/>
              </a:rPr>
              <a:t>2+         </a:t>
            </a:r>
          </a:p>
          <a:p>
            <a:r>
              <a:rPr lang="cs-CZ" dirty="0" smtClean="0">
                <a:latin typeface="Arial Narrow" pitchFamily="34" charset="0"/>
              </a:rPr>
              <a:t>Al – 3e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    Al</a:t>
            </a:r>
            <a:r>
              <a:rPr lang="cs-CZ" baseline="30000" dirty="0" smtClean="0">
                <a:latin typeface="Arial Narrow" pitchFamily="34" charset="0"/>
              </a:rPr>
              <a:t>3+                         </a:t>
            </a:r>
          </a:p>
          <a:p>
            <a:r>
              <a:rPr lang="cs-CZ" dirty="0" smtClean="0">
                <a:latin typeface="Arial Narrow" pitchFamily="34" charset="0"/>
              </a:rPr>
              <a:t>F + e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    F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        </a:t>
            </a:r>
          </a:p>
          <a:p>
            <a:r>
              <a:rPr lang="cs-CZ" dirty="0" smtClean="0">
                <a:latin typeface="Arial Narrow" pitchFamily="34" charset="0"/>
              </a:rPr>
              <a:t>O + 2e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   O</a:t>
            </a:r>
            <a:r>
              <a:rPr lang="cs-CZ" baseline="30000" dirty="0" smtClean="0">
                <a:latin typeface="Arial Narrow" pitchFamily="34" charset="0"/>
              </a:rPr>
              <a:t>2-</a:t>
            </a:r>
            <a:r>
              <a:rPr lang="cs-CZ" dirty="0" smtClean="0">
                <a:latin typeface="Arial Narrow" pitchFamily="34" charset="0"/>
              </a:rPr>
              <a:t>                </a:t>
            </a:r>
          </a:p>
          <a:p>
            <a:r>
              <a:rPr lang="cs-CZ" dirty="0" smtClean="0">
                <a:latin typeface="Arial Narrow" pitchFamily="34" charset="0"/>
              </a:rPr>
              <a:t>I + e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   I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</a:t>
            </a:r>
            <a:endParaRPr lang="cs-CZ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875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Iontové sloučeniny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                      </a:t>
            </a:r>
          </a:p>
          <a:p>
            <a:pPr marL="6858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                                 Tvořeny z iontů, ty jsou přitahovány                    </a:t>
            </a:r>
            <a:r>
              <a:rPr lang="cs-CZ" dirty="0" err="1" smtClean="0">
                <a:latin typeface="Arial Narrow" pitchFamily="34" charset="0"/>
              </a:rPr>
              <a:t>přitahovány</a:t>
            </a:r>
            <a:r>
              <a:rPr lang="cs-CZ" dirty="0" smtClean="0">
                <a:latin typeface="Arial Narrow" pitchFamily="34" charset="0"/>
              </a:rPr>
              <a:t> elektrostatickými silami                              </a:t>
            </a:r>
            <a:r>
              <a:rPr lang="cs-CZ" dirty="0" err="1" smtClean="0">
                <a:latin typeface="Arial Narrow" pitchFamily="34" charset="0"/>
              </a:rPr>
              <a:t>silami</a:t>
            </a:r>
            <a:r>
              <a:rPr lang="cs-CZ" dirty="0" smtClean="0">
                <a:latin typeface="Arial Narrow" pitchFamily="34" charset="0"/>
              </a:rPr>
              <a:t>.                           </a:t>
            </a:r>
          </a:p>
          <a:p>
            <a:pPr marL="6858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                                        </a:t>
            </a:r>
          </a:p>
          <a:p>
            <a:pPr marL="6858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                             obr. 1                                                 </a:t>
            </a:r>
          </a:p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Uspořádání iontů v </a:t>
            </a:r>
            <a:r>
              <a:rPr lang="cs-CZ" dirty="0" err="1" smtClean="0">
                <a:latin typeface="Arial Narrow" pitchFamily="34" charset="0"/>
              </a:rPr>
              <a:t>NaCl</a:t>
            </a:r>
            <a:r>
              <a:rPr lang="cs-CZ" dirty="0" smtClean="0">
                <a:latin typeface="Arial Narrow" pitchFamily="34" charset="0"/>
              </a:rPr>
              <a:t> (kamenná sůl)                      </a:t>
            </a:r>
          </a:p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Na</a:t>
            </a:r>
            <a:r>
              <a:rPr lang="cs-CZ" baseline="30000" dirty="0" smtClean="0">
                <a:latin typeface="Arial Narrow" pitchFamily="34" charset="0"/>
              </a:rPr>
              <a:t>+</a:t>
            </a:r>
            <a:r>
              <a:rPr lang="cs-CZ" dirty="0" smtClean="0">
                <a:latin typeface="Arial Narrow" pitchFamily="34" charset="0"/>
              </a:rPr>
              <a:t>   zelené         Cl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oranžové                                                  </a:t>
            </a:r>
            <a:endParaRPr lang="cs-CZ" dirty="0">
              <a:latin typeface="Arial Narrow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944" y="2276872"/>
            <a:ext cx="2520000" cy="2600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1714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Vlastnosti:</a:t>
            </a:r>
          </a:p>
          <a:p>
            <a:r>
              <a:rPr lang="cs-CZ" dirty="0" smtClean="0">
                <a:latin typeface="Arial Narrow" pitchFamily="34" charset="0"/>
              </a:rPr>
              <a:t>dobře rozpustné ve vodě</a:t>
            </a:r>
          </a:p>
          <a:p>
            <a:r>
              <a:rPr lang="cs-CZ" dirty="0" smtClean="0">
                <a:latin typeface="Arial Narrow" pitchFamily="34" charset="0"/>
              </a:rPr>
              <a:t>vysoké teploty tání a varu</a:t>
            </a:r>
          </a:p>
          <a:p>
            <a:r>
              <a:rPr lang="cs-CZ" dirty="0" smtClean="0">
                <a:latin typeface="Arial Narrow" pitchFamily="34" charset="0"/>
              </a:rPr>
              <a:t>v pevném stavu nevodivé</a:t>
            </a:r>
          </a:p>
          <a:p>
            <a:r>
              <a:rPr lang="cs-CZ" dirty="0" smtClean="0">
                <a:latin typeface="Arial Narrow" pitchFamily="34" charset="0"/>
              </a:rPr>
              <a:t>ve vodném roztoku vodivé                                   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Příklady: </a:t>
            </a:r>
            <a:r>
              <a:rPr lang="cs-CZ" dirty="0" smtClean="0">
                <a:latin typeface="Arial Narrow" pitchFamily="34" charset="0"/>
              </a:rPr>
              <a:t>chlorid vápenatý CaCl</a:t>
            </a:r>
            <a:r>
              <a:rPr lang="cs-CZ" baseline="-25000" dirty="0" smtClean="0">
                <a:latin typeface="Arial Narrow" pitchFamily="34" charset="0"/>
              </a:rPr>
              <a:t>2</a:t>
            </a:r>
            <a:r>
              <a:rPr lang="cs-CZ" dirty="0" smtClean="0">
                <a:latin typeface="Arial Narrow" pitchFamily="34" charset="0"/>
              </a:rPr>
              <a:t>, fluorid vápenatý CaF</a:t>
            </a:r>
            <a:r>
              <a:rPr lang="cs-CZ" baseline="-25000" dirty="0" smtClean="0">
                <a:latin typeface="Arial Narrow" pitchFamily="34" charset="0"/>
              </a:rPr>
              <a:t>2</a:t>
            </a:r>
            <a:r>
              <a:rPr lang="cs-CZ" dirty="0" smtClean="0">
                <a:latin typeface="Arial Narrow" pitchFamily="34" charset="0"/>
              </a:rPr>
              <a:t>, chlorid </a:t>
            </a:r>
            <a:r>
              <a:rPr lang="cs-CZ" dirty="0" err="1" smtClean="0">
                <a:latin typeface="Arial Narrow" pitchFamily="34" charset="0"/>
              </a:rPr>
              <a:t>cesný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err="1" smtClean="0">
                <a:latin typeface="Arial Narrow" pitchFamily="34" charset="0"/>
              </a:rPr>
              <a:t>CsCl</a:t>
            </a:r>
            <a:r>
              <a:rPr lang="cs-CZ" dirty="0" smtClean="0">
                <a:latin typeface="Arial Narrow" pitchFamily="34" charset="0"/>
              </a:rPr>
              <a:t>, oxid lithný Li</a:t>
            </a:r>
            <a:r>
              <a:rPr lang="cs-CZ" baseline="-25000" dirty="0" smtClean="0">
                <a:latin typeface="Arial Narrow" pitchFamily="34" charset="0"/>
              </a:rPr>
              <a:t>2</a:t>
            </a:r>
            <a:r>
              <a:rPr lang="cs-CZ" dirty="0" smtClean="0">
                <a:latin typeface="Arial Narrow" pitchFamily="34" charset="0"/>
              </a:rPr>
              <a:t>O…</a:t>
            </a:r>
            <a:endParaRPr lang="cs-CZ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258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Úkoly k procvičování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1. Najdi v PSP, který prvek má nejnižší a který nejvyšší elektronegativitu.                                         </a:t>
            </a:r>
          </a:p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2. Co je kation a jak vzniká?                      </a:t>
            </a:r>
          </a:p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3. Napiš schéma vzniku Se</a:t>
            </a:r>
            <a:r>
              <a:rPr lang="cs-CZ" baseline="30000" dirty="0" smtClean="0">
                <a:latin typeface="Arial Narrow" pitchFamily="34" charset="0"/>
              </a:rPr>
              <a:t>2-</a:t>
            </a:r>
            <a:r>
              <a:rPr lang="cs-CZ" dirty="0" smtClean="0">
                <a:latin typeface="Arial Narrow" pitchFamily="34" charset="0"/>
              </a:rPr>
              <a:t>.</a:t>
            </a:r>
          </a:p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4. Kolik protonů a elektronů obsahují částice Ca</a:t>
            </a:r>
            <a:r>
              <a:rPr lang="cs-CZ" baseline="30000" dirty="0" smtClean="0">
                <a:latin typeface="Arial Narrow" pitchFamily="34" charset="0"/>
              </a:rPr>
              <a:t>2+</a:t>
            </a:r>
            <a:r>
              <a:rPr lang="cs-CZ" dirty="0" smtClean="0">
                <a:latin typeface="Arial Narrow" pitchFamily="34" charset="0"/>
              </a:rPr>
              <a:t>, F</a:t>
            </a:r>
            <a:r>
              <a:rPr lang="cs-CZ" baseline="30000" dirty="0" smtClean="0">
                <a:latin typeface="Arial Narrow" pitchFamily="34" charset="0"/>
              </a:rPr>
              <a:t>- </a:t>
            </a:r>
            <a:r>
              <a:rPr lang="cs-CZ" dirty="0" smtClean="0">
                <a:latin typeface="Arial Narrow" pitchFamily="34" charset="0"/>
              </a:rPr>
              <a:t>?      </a:t>
            </a:r>
          </a:p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5. Vyskytuje se v těchto molekulách iontová vazba?    </a:t>
            </a:r>
          </a:p>
          <a:p>
            <a:pPr marL="6858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</a:t>
            </a:r>
            <a:r>
              <a:rPr lang="cs-CZ" dirty="0" err="1" smtClean="0">
                <a:latin typeface="Arial Narrow" pitchFamily="34" charset="0"/>
              </a:rPr>
              <a:t>NaF</a:t>
            </a:r>
            <a:r>
              <a:rPr lang="cs-CZ" dirty="0" smtClean="0">
                <a:latin typeface="Arial Narrow" pitchFamily="34" charset="0"/>
              </a:rPr>
              <a:t>, N</a:t>
            </a:r>
            <a:r>
              <a:rPr lang="cs-CZ" baseline="-25000" dirty="0" smtClean="0">
                <a:latin typeface="Arial Narrow" pitchFamily="34" charset="0"/>
              </a:rPr>
              <a:t>2</a:t>
            </a:r>
            <a:r>
              <a:rPr lang="cs-CZ" dirty="0" smtClean="0">
                <a:latin typeface="Arial Narrow" pitchFamily="34" charset="0"/>
              </a:rPr>
              <a:t>, </a:t>
            </a:r>
            <a:r>
              <a:rPr lang="cs-CZ" dirty="0" err="1" smtClean="0">
                <a:latin typeface="Arial Narrow" pitchFamily="34" charset="0"/>
              </a:rPr>
              <a:t>KCl</a:t>
            </a:r>
            <a:endParaRPr lang="cs-CZ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017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Řešení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1. francium, cesium (0,86)</a:t>
            </a:r>
          </a:p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        fluor (4,1)</a:t>
            </a:r>
            <a:r>
              <a:rPr lang="cs-CZ" dirty="0" smtClean="0">
                <a:latin typeface="Arial Narrow" pitchFamily="34" charset="0"/>
              </a:rPr>
              <a:t>            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2. kladně nabitý ion, z atomu odebráním jednoho nebo více </a:t>
            </a:r>
            <a:r>
              <a:rPr lang="cs-CZ" dirty="0" err="1" smtClean="0">
                <a:latin typeface="Arial Narrow" pitchFamily="34" charset="0"/>
              </a:rPr>
              <a:t>valenč</a:t>
            </a:r>
            <a:r>
              <a:rPr lang="cs-CZ" dirty="0" smtClean="0">
                <a:latin typeface="Arial Narrow" pitchFamily="34" charset="0"/>
              </a:rPr>
              <a:t>. el.  </a:t>
            </a:r>
          </a:p>
          <a:p>
            <a:r>
              <a:rPr lang="cs-CZ" dirty="0" smtClean="0">
                <a:latin typeface="Arial Narrow" pitchFamily="34" charset="0"/>
              </a:rPr>
              <a:t>3. Se + 2e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         Se</a:t>
            </a:r>
            <a:r>
              <a:rPr lang="cs-CZ" baseline="30000" dirty="0" smtClean="0">
                <a:latin typeface="Arial Narrow" pitchFamily="34" charset="0"/>
              </a:rPr>
              <a:t>2-</a:t>
            </a:r>
            <a:r>
              <a:rPr lang="cs-CZ" dirty="0" smtClean="0">
                <a:latin typeface="Arial Narrow" pitchFamily="34" charset="0"/>
              </a:rPr>
              <a:t>          </a:t>
            </a:r>
          </a:p>
          <a:p>
            <a:r>
              <a:rPr lang="cs-CZ" dirty="0" smtClean="0">
                <a:latin typeface="Arial Narrow" pitchFamily="34" charset="0"/>
              </a:rPr>
              <a:t>4.            	p</a:t>
            </a:r>
            <a:r>
              <a:rPr lang="cs-CZ" baseline="30000" dirty="0" smtClean="0">
                <a:latin typeface="Arial Narrow" pitchFamily="34" charset="0"/>
              </a:rPr>
              <a:t>+</a:t>
            </a:r>
            <a:r>
              <a:rPr lang="cs-CZ" dirty="0" smtClean="0">
                <a:latin typeface="Arial Narrow" pitchFamily="34" charset="0"/>
              </a:rPr>
              <a:t>	            e</a:t>
            </a:r>
            <a:r>
              <a:rPr lang="cs-CZ" baseline="30000" dirty="0" smtClean="0">
                <a:latin typeface="Arial Narrow" pitchFamily="34" charset="0"/>
              </a:rPr>
              <a:t>-</a:t>
            </a:r>
            <a:r>
              <a:rPr lang="cs-CZ" dirty="0" smtClean="0">
                <a:latin typeface="Arial Narrow" pitchFamily="34" charset="0"/>
              </a:rPr>
              <a:t>                		</a:t>
            </a:r>
          </a:p>
          <a:p>
            <a:pPr marL="365760" lvl="1" indent="0">
              <a:buNone/>
            </a:pPr>
            <a:r>
              <a:rPr lang="cs-CZ" dirty="0" smtClean="0">
                <a:latin typeface="Arial Narrow" pitchFamily="34" charset="0"/>
              </a:rPr>
              <a:t>   </a:t>
            </a:r>
            <a:r>
              <a:rPr lang="cs-CZ" sz="2400" dirty="0" smtClean="0">
                <a:latin typeface="Arial Narrow" pitchFamily="34" charset="0"/>
              </a:rPr>
              <a:t>Ca</a:t>
            </a:r>
            <a:r>
              <a:rPr lang="cs-CZ" sz="2400" baseline="30000" dirty="0" smtClean="0">
                <a:latin typeface="Arial Narrow" pitchFamily="34" charset="0"/>
              </a:rPr>
              <a:t>2+</a:t>
            </a:r>
            <a:r>
              <a:rPr lang="cs-CZ" sz="2400" dirty="0">
                <a:latin typeface="Arial Narrow" pitchFamily="34" charset="0"/>
              </a:rPr>
              <a:t> </a:t>
            </a:r>
            <a:r>
              <a:rPr lang="cs-CZ" sz="2400" dirty="0" smtClean="0">
                <a:latin typeface="Arial Narrow" pitchFamily="34" charset="0"/>
              </a:rPr>
              <a:t>         20                     18                             </a:t>
            </a:r>
          </a:p>
          <a:p>
            <a:pPr marL="365760" lvl="1" indent="0">
              <a:buNone/>
            </a:pPr>
            <a:r>
              <a:rPr lang="cs-CZ" sz="2400" dirty="0">
                <a:latin typeface="Arial Narrow" pitchFamily="34" charset="0"/>
              </a:rPr>
              <a:t> </a:t>
            </a:r>
            <a:r>
              <a:rPr lang="cs-CZ" sz="2400" dirty="0" smtClean="0">
                <a:latin typeface="Arial Narrow" pitchFamily="34" charset="0"/>
              </a:rPr>
              <a:t>   F</a:t>
            </a:r>
            <a:r>
              <a:rPr lang="cs-CZ" sz="2400" baseline="30000" dirty="0" smtClean="0">
                <a:latin typeface="Arial Narrow" pitchFamily="34" charset="0"/>
              </a:rPr>
              <a:t>-</a:t>
            </a:r>
            <a:r>
              <a:rPr lang="cs-CZ" sz="2400" dirty="0" smtClean="0">
                <a:latin typeface="Arial Narrow" pitchFamily="34" charset="0"/>
              </a:rPr>
              <a:t>              9                      10</a:t>
            </a:r>
            <a:endParaRPr lang="cs-CZ" sz="2400" baseline="30000" dirty="0">
              <a:latin typeface="Arial Narrow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771800" y="4293096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656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Řešení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5. a) </a:t>
            </a:r>
            <a:r>
              <a:rPr lang="cs-CZ" dirty="0" err="1" smtClean="0">
                <a:latin typeface="Arial Narrow" pitchFamily="34" charset="0"/>
              </a:rPr>
              <a:t>NaF</a:t>
            </a:r>
            <a:r>
              <a:rPr lang="cs-CZ" dirty="0" smtClean="0">
                <a:latin typeface="Arial Narrow" pitchFamily="34" charset="0"/>
              </a:rPr>
              <a:t>        </a:t>
            </a:r>
            <a:r>
              <a:rPr lang="cs-CZ" dirty="0" err="1" smtClean="0">
                <a:latin typeface="Arial Narrow" pitchFamily="34" charset="0"/>
              </a:rPr>
              <a:t>X</a:t>
            </a:r>
            <a:r>
              <a:rPr lang="cs-CZ" baseline="-25000" dirty="0" err="1" smtClean="0">
                <a:latin typeface="Arial Narrow" pitchFamily="34" charset="0"/>
              </a:rPr>
              <a:t>Na</a:t>
            </a:r>
            <a:r>
              <a:rPr lang="cs-CZ" dirty="0" smtClean="0">
                <a:latin typeface="Arial Narrow" pitchFamily="34" charset="0"/>
              </a:rPr>
              <a:t>=1,0    X</a:t>
            </a:r>
            <a:r>
              <a:rPr lang="cs-CZ" baseline="-25000" dirty="0" smtClean="0">
                <a:latin typeface="Arial Narrow" pitchFamily="34" charset="0"/>
              </a:rPr>
              <a:t>F</a:t>
            </a:r>
            <a:r>
              <a:rPr lang="cs-CZ" dirty="0" smtClean="0">
                <a:latin typeface="Arial Narrow" pitchFamily="34" charset="0"/>
              </a:rPr>
              <a:t>=4,1         X=4,1-1,0=3,1  vazba iontová                                                             </a:t>
            </a:r>
          </a:p>
          <a:p>
            <a:pPr marL="6858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    b) N</a:t>
            </a:r>
            <a:r>
              <a:rPr lang="cs-CZ" baseline="-25000" dirty="0" smtClean="0">
                <a:latin typeface="Arial Narrow" pitchFamily="34" charset="0"/>
              </a:rPr>
              <a:t>2               </a:t>
            </a:r>
            <a:r>
              <a:rPr lang="cs-CZ" dirty="0" smtClean="0">
                <a:latin typeface="Arial Narrow" pitchFamily="34" charset="0"/>
              </a:rPr>
              <a:t> X</a:t>
            </a:r>
            <a:r>
              <a:rPr lang="cs-CZ" baseline="-25000" dirty="0" smtClean="0">
                <a:latin typeface="Arial Narrow" pitchFamily="34" charset="0"/>
              </a:rPr>
              <a:t>N</a:t>
            </a:r>
            <a:r>
              <a:rPr lang="cs-CZ" dirty="0" smtClean="0">
                <a:latin typeface="Arial Narrow" pitchFamily="34" charset="0"/>
              </a:rPr>
              <a:t>=3,07                 X=3,07-3,07=0              </a:t>
            </a:r>
          </a:p>
          <a:p>
            <a:pPr marL="6858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vazba není iontová                                                    </a:t>
            </a:r>
          </a:p>
          <a:p>
            <a:pPr marL="68580" indent="0">
              <a:buNone/>
            </a:pPr>
            <a:r>
              <a:rPr lang="cs-CZ" dirty="0" smtClean="0">
                <a:latin typeface="Arial Narrow" pitchFamily="34" charset="0"/>
              </a:rPr>
              <a:t>      c) </a:t>
            </a:r>
            <a:r>
              <a:rPr lang="cs-CZ" dirty="0" err="1" smtClean="0">
                <a:latin typeface="Arial Narrow" pitchFamily="34" charset="0"/>
              </a:rPr>
              <a:t>KCl</a:t>
            </a:r>
            <a:r>
              <a:rPr lang="cs-CZ" dirty="0" smtClean="0">
                <a:latin typeface="Arial Narrow" pitchFamily="34" charset="0"/>
              </a:rPr>
              <a:t>          X</a:t>
            </a:r>
            <a:r>
              <a:rPr lang="cs-CZ" baseline="-25000" dirty="0" smtClean="0">
                <a:latin typeface="Arial Narrow" pitchFamily="34" charset="0"/>
              </a:rPr>
              <a:t>K</a:t>
            </a:r>
            <a:r>
              <a:rPr lang="cs-CZ" dirty="0" smtClean="0">
                <a:latin typeface="Arial Narrow" pitchFamily="34" charset="0"/>
              </a:rPr>
              <a:t>=0,91    </a:t>
            </a:r>
            <a:r>
              <a:rPr lang="cs-CZ" dirty="0" err="1" smtClean="0">
                <a:latin typeface="Arial Narrow" pitchFamily="34" charset="0"/>
              </a:rPr>
              <a:t>X</a:t>
            </a:r>
            <a:r>
              <a:rPr lang="cs-CZ" baseline="-25000" dirty="0" err="1" smtClean="0">
                <a:latin typeface="Arial Narrow" pitchFamily="34" charset="0"/>
              </a:rPr>
              <a:t>Cl</a:t>
            </a:r>
            <a:r>
              <a:rPr lang="cs-CZ" dirty="0" smtClean="0">
                <a:latin typeface="Arial Narrow" pitchFamily="34" charset="0"/>
              </a:rPr>
              <a:t>=2,83        X=2,83-0,91=1,92 </a:t>
            </a:r>
          </a:p>
          <a:p>
            <a:pPr marL="68580" indent="0">
              <a:buNone/>
            </a:pPr>
            <a:r>
              <a:rPr lang="cs-CZ" dirty="0">
                <a:latin typeface="Arial Narrow" pitchFamily="34" charset="0"/>
              </a:rPr>
              <a:t> </a:t>
            </a:r>
            <a:r>
              <a:rPr lang="cs-CZ" dirty="0" smtClean="0">
                <a:latin typeface="Arial Narrow" pitchFamily="34" charset="0"/>
              </a:rPr>
              <a:t>   vazba iontová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5436096" y="2523855"/>
            <a:ext cx="144000" cy="1440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004048" y="3335784"/>
            <a:ext cx="144000" cy="1440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521722" y="4187709"/>
            <a:ext cx="144000" cy="1440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4139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smtClean="0"/>
              <a:t>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>
                    <a:lumMod val="85000"/>
                  </a:schemeClr>
                </a:solidFill>
                <a:latin typeface="Arial Narrow" pitchFamily="34" charset="0"/>
              </a:rPr>
              <a:t>BENEŠ, Pavel; PUMPR, Václav; BANÝR, Jiří.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  <a:latin typeface="Arial Narrow" pitchFamily="34" charset="0"/>
              </a:rPr>
              <a:t>Základy chemie 1 pro 2. stupeň základní školy, nižší ročníky víceletých gymnázií a střední školy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  <a:latin typeface="Arial Narrow" pitchFamily="34" charset="0"/>
              </a:rPr>
              <a:t>. Praha: Fortuna, 1993, ISBN 80-7168-043-5. </a:t>
            </a:r>
          </a:p>
          <a:p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>
                <a:latin typeface="Arial Narrow" pitchFamily="34" charset="0"/>
              </a:rPr>
              <a:t>ŠKODA, Jiří; DOULÍK, Pavel. </a:t>
            </a:r>
            <a:r>
              <a:rPr lang="cs-CZ" i="1" dirty="0">
                <a:latin typeface="Arial Narrow" pitchFamily="34" charset="0"/>
              </a:rPr>
              <a:t>Chemie 8 učebnice pro základní školy a víceletá gymnázia</a:t>
            </a:r>
            <a:r>
              <a:rPr lang="cs-CZ" dirty="0">
                <a:latin typeface="Arial Narrow" pitchFamily="34" charset="0"/>
              </a:rPr>
              <a:t>. Plzeň: Fraus, 2006, ISBN </a:t>
            </a:r>
            <a:r>
              <a:rPr lang="cs-CZ" dirty="0" smtClean="0">
                <a:latin typeface="Arial Narrow" pitchFamily="34" charset="0"/>
              </a:rPr>
              <a:t>80-7238-442-2.</a:t>
            </a:r>
            <a:endParaRPr lang="cs-CZ" dirty="0">
              <a:latin typeface="Arial Narrow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Zdroje a citace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Obr. </a:t>
            </a:r>
            <a:r>
              <a:rPr lang="cs-CZ" dirty="0">
                <a:latin typeface="Arial Narrow" pitchFamily="34" charset="0"/>
              </a:rPr>
              <a:t>1  HOFFMEISTER. Wikipedia.cz [online]. [cit. 22.1.2013]. Dostupný na WWW: http://upload.wikimedia.org/wikipedia/commons/2/2e/NaCl-Ionengitter.png </a:t>
            </a:r>
          </a:p>
        </p:txBody>
      </p:sp>
    </p:spTree>
    <p:extLst>
      <p:ext uri="{BB962C8B-B14F-4D97-AF65-F5344CB8AC3E}">
        <p14:creationId xmlns:p14="http://schemas.microsoft.com/office/powerpoint/2010/main" val="1953954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416</TotalTime>
  <Words>592</Words>
  <Application>Microsoft Office PowerPoint</Application>
  <PresentationFormat>Předvádění na obrazovce (4:3)</PresentationFormat>
  <Paragraphs>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IONTY</vt:lpstr>
      <vt:lpstr>Anotace</vt:lpstr>
      <vt:lpstr>Iontová vazba</vt:lpstr>
      <vt:lpstr>Kationty a anionty</vt:lpstr>
      <vt:lpstr>Prezentace aplikace PowerPoint</vt:lpstr>
      <vt:lpstr>Schéma vzniku iontů</vt:lpstr>
      <vt:lpstr>Iontové sloučeniny</vt:lpstr>
      <vt:lpstr>Prezentace aplikace PowerPoint</vt:lpstr>
      <vt:lpstr>Úkoly k procvičování</vt:lpstr>
      <vt:lpstr>Řešení</vt:lpstr>
      <vt:lpstr>Řešení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zdeněk</cp:lastModifiedBy>
  <cp:revision>65</cp:revision>
  <dcterms:created xsi:type="dcterms:W3CDTF">2011-08-21T15:31:45Z</dcterms:created>
  <dcterms:modified xsi:type="dcterms:W3CDTF">2013-01-22T19:05:26Z</dcterms:modified>
</cp:coreProperties>
</file>