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56" r:id="rId3"/>
    <p:sldId id="270" r:id="rId4"/>
    <p:sldId id="258" r:id="rId5"/>
    <p:sldId id="260" r:id="rId6"/>
    <p:sldId id="264" r:id="rId7"/>
    <p:sldId id="265" r:id="rId8"/>
    <p:sldId id="266" r:id="rId9"/>
    <p:sldId id="267" r:id="rId10"/>
    <p:sldId id="271" r:id="rId11"/>
    <p:sldId id="272" r:id="rId12"/>
    <p:sldId id="261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768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Stejskalová Hana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VY_32_INOVACE_11C_09_Kyslík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Chemie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EF8376-49E1-4109-8307-D7E0A69E9778}" type="presOf" srcId="{0C6E1E16-08A6-4B86-AB9F-749A7749D4C9}" destId="{B7652895-8F40-40B1-8BC2-AD2A1592E4B6}" srcOrd="1" destOrd="0" presId="urn:microsoft.com/office/officeart/2005/8/layout/target3"/>
    <dgm:cxn modelId="{AA3A7D56-AFDE-4A2D-B4B8-A57B1F051C78}" type="presOf" srcId="{EBC41103-E2E5-4D48-9B4B-425520D3D098}" destId="{F732C171-B6A8-40AC-BE86-9061B3C3D3B8}" srcOrd="0" destOrd="0" presId="urn:microsoft.com/office/officeart/2005/8/layout/target3"/>
    <dgm:cxn modelId="{595C79B9-0393-4235-9809-6370B318358C}" type="presOf" srcId="{019433A1-1324-4DE1-9E6F-32B851095F74}" destId="{83FE2C4A-F11C-43B1-9923-1AFAA3244381}" srcOrd="1" destOrd="0" presId="urn:microsoft.com/office/officeart/2005/8/layout/target3"/>
    <dgm:cxn modelId="{AA1A5817-C53A-45AF-93A2-7645DB7A7E8A}" type="presOf" srcId="{9F18DD90-522E-4A06-9EDB-3FF7C7EB6637}" destId="{D102FEF8-6917-41D2-AE5D-914C1EA8F84A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FB841B9A-2C76-4479-BFC0-19FB33A98D02}" type="presOf" srcId="{0C6E1E16-08A6-4B86-AB9F-749A7749D4C9}" destId="{D8344A4C-A59C-418B-AE84-1CF03F62012F}" srcOrd="0" destOrd="0" presId="urn:microsoft.com/office/officeart/2005/8/layout/target3"/>
    <dgm:cxn modelId="{1971DE42-CC0C-4C57-8DD9-696A84FE43BB}" type="presOf" srcId="{445C7998-7549-48B0-BD68-D4F0167F02E5}" destId="{BC35EE03-4121-4EF9-923D-7CB6D30D358D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FE06CABA-FA44-48E8-918F-74FA10695B40}" type="presOf" srcId="{019433A1-1324-4DE1-9E6F-32B851095F74}" destId="{CC1D5B29-8413-4412-9F6D-55E531B84639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0B8C833-FA33-4F96-B62C-B97BA0D905D1}" type="presOf" srcId="{FBBFC3EA-9D9D-4F3A-BEA6-9C2C0E46BF20}" destId="{3F478621-DC04-4E99-8ED0-6EF817E39D41}" srcOrd="1" destOrd="0" presId="urn:microsoft.com/office/officeart/2005/8/layout/target3"/>
    <dgm:cxn modelId="{71668AB8-599D-4716-875D-D96C0E803ECD}" type="presOf" srcId="{EBC41103-E2E5-4D48-9B4B-425520D3D098}" destId="{D3CEBA79-51F7-49AC-8104-9DE2B978BFF4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92110CA1-BDAD-41BA-A892-1DB00CDCE6EF}" type="presOf" srcId="{9F18DD90-522E-4A06-9EDB-3FF7C7EB6637}" destId="{932F2F5B-E5E6-4E00-9503-10413FFBA7E0}" srcOrd="1" destOrd="0" presId="urn:microsoft.com/office/officeart/2005/8/layout/target3"/>
    <dgm:cxn modelId="{50C7760F-A7C1-474D-9DE3-92497A001D80}" type="presOf" srcId="{C73C7642-F245-4585-8F88-243F9FAEF6CA}" destId="{0E0F4EFC-82FA-4EC4-801E-BC2F931EC339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90BE195C-8EBE-49FA-92D5-111B8CADB777}" type="presOf" srcId="{C73C7642-F245-4585-8F88-243F9FAEF6CA}" destId="{304CA11A-E17E-4999-A128-C72BF543B20D}" srcOrd="0" destOrd="0" presId="urn:microsoft.com/office/officeart/2005/8/layout/target3"/>
    <dgm:cxn modelId="{9A12355E-3614-482B-808E-F60CCAB0352A}" type="presOf" srcId="{39F8B381-5807-488E-AC22-73DD4140ED4A}" destId="{71045F8C-00FA-488E-A7BD-E2E6753D979D}" srcOrd="0" destOrd="0" presId="urn:microsoft.com/office/officeart/2005/8/layout/target3"/>
    <dgm:cxn modelId="{D28CD55B-03A8-4FB3-97E0-0B7B03F2F8E4}" type="presOf" srcId="{FBBFC3EA-9D9D-4F3A-BEA6-9C2C0E46BF20}" destId="{601CDFA2-8205-4060-95D5-B0A001D0D0E3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FEDFE36D-9952-426D-A344-2D5003A70A45}" type="presOf" srcId="{445C7998-7549-48B0-BD68-D4F0167F02E5}" destId="{4D19AB04-24FA-40C2-B203-52AE3D15E171}" srcOrd="1" destOrd="0" presId="urn:microsoft.com/office/officeart/2005/8/layout/target3"/>
    <dgm:cxn modelId="{AEEF7B73-E796-4A97-B8FC-BD093E64C587}" type="presParOf" srcId="{71045F8C-00FA-488E-A7BD-E2E6753D979D}" destId="{3577EC6B-C980-4F34-8C69-4365E7B8FC8C}" srcOrd="0" destOrd="0" presId="urn:microsoft.com/office/officeart/2005/8/layout/target3"/>
    <dgm:cxn modelId="{876B1667-B577-4F26-B557-4A4766955F1D}" type="presParOf" srcId="{71045F8C-00FA-488E-A7BD-E2E6753D979D}" destId="{6940EB87-DC1D-4BC3-9408-9AC2E1FFC039}" srcOrd="1" destOrd="0" presId="urn:microsoft.com/office/officeart/2005/8/layout/target3"/>
    <dgm:cxn modelId="{E54EFB21-B412-42DB-A0C2-7BF06A2D0839}" type="presParOf" srcId="{71045F8C-00FA-488E-A7BD-E2E6753D979D}" destId="{BC35EE03-4121-4EF9-923D-7CB6D30D358D}" srcOrd="2" destOrd="0" presId="urn:microsoft.com/office/officeart/2005/8/layout/target3"/>
    <dgm:cxn modelId="{CEDE9389-A2E2-4651-AD99-C213958AE47E}" type="presParOf" srcId="{71045F8C-00FA-488E-A7BD-E2E6753D979D}" destId="{D3840DFA-901C-4049-8AB2-27AC2BA34540}" srcOrd="3" destOrd="0" presId="urn:microsoft.com/office/officeart/2005/8/layout/target3"/>
    <dgm:cxn modelId="{8616B817-7303-4C01-A516-7B646C858E15}" type="presParOf" srcId="{71045F8C-00FA-488E-A7BD-E2E6753D979D}" destId="{5BDA8D49-C64C-4FDF-ACCF-171444A32B21}" srcOrd="4" destOrd="0" presId="urn:microsoft.com/office/officeart/2005/8/layout/target3"/>
    <dgm:cxn modelId="{F3018611-1B57-4FF1-A47F-6F4FCCC0BD8E}" type="presParOf" srcId="{71045F8C-00FA-488E-A7BD-E2E6753D979D}" destId="{D8344A4C-A59C-418B-AE84-1CF03F62012F}" srcOrd="5" destOrd="0" presId="urn:microsoft.com/office/officeart/2005/8/layout/target3"/>
    <dgm:cxn modelId="{78A0A03D-B71E-4DA0-8ADA-C2E2F33792A0}" type="presParOf" srcId="{71045F8C-00FA-488E-A7BD-E2E6753D979D}" destId="{57DDA582-354B-4295-AE97-083B34E96D1A}" srcOrd="6" destOrd="0" presId="urn:microsoft.com/office/officeart/2005/8/layout/target3"/>
    <dgm:cxn modelId="{7F18C043-A157-4508-BC50-BA4C824AB9F1}" type="presParOf" srcId="{71045F8C-00FA-488E-A7BD-E2E6753D979D}" destId="{4A11C032-4DF2-44E5-8C80-1286B3D4B133}" srcOrd="7" destOrd="0" presId="urn:microsoft.com/office/officeart/2005/8/layout/target3"/>
    <dgm:cxn modelId="{E7DC8183-7531-48F2-A62D-C67AD9EBE3B1}" type="presParOf" srcId="{71045F8C-00FA-488E-A7BD-E2E6753D979D}" destId="{601CDFA2-8205-4060-95D5-B0A001D0D0E3}" srcOrd="8" destOrd="0" presId="urn:microsoft.com/office/officeart/2005/8/layout/target3"/>
    <dgm:cxn modelId="{2D11A524-272D-4E76-B342-C0052C7A3E4C}" type="presParOf" srcId="{71045F8C-00FA-488E-A7BD-E2E6753D979D}" destId="{EA95FEE9-5F68-48C7-93BB-0F8C419DA96D}" srcOrd="9" destOrd="0" presId="urn:microsoft.com/office/officeart/2005/8/layout/target3"/>
    <dgm:cxn modelId="{1BD632DF-861A-4D85-B95B-BB8EB000A543}" type="presParOf" srcId="{71045F8C-00FA-488E-A7BD-E2E6753D979D}" destId="{BB3828A8-1683-43A3-8BCA-2995B7EAE8F3}" srcOrd="10" destOrd="0" presId="urn:microsoft.com/office/officeart/2005/8/layout/target3"/>
    <dgm:cxn modelId="{AC6A37CF-FA46-4577-8CCF-D5F67FF8CEEC}" type="presParOf" srcId="{71045F8C-00FA-488E-A7BD-E2E6753D979D}" destId="{CC1D5B29-8413-4412-9F6D-55E531B84639}" srcOrd="11" destOrd="0" presId="urn:microsoft.com/office/officeart/2005/8/layout/target3"/>
    <dgm:cxn modelId="{C6330CBC-0D78-4C9D-97A9-62A92784F0CD}" type="presParOf" srcId="{71045F8C-00FA-488E-A7BD-E2E6753D979D}" destId="{AEEDACE7-4427-455B-A155-2C3381828BD7}" srcOrd="12" destOrd="0" presId="urn:microsoft.com/office/officeart/2005/8/layout/target3"/>
    <dgm:cxn modelId="{E89F7D58-C4C1-400B-9A86-CBB900107C01}" type="presParOf" srcId="{71045F8C-00FA-488E-A7BD-E2E6753D979D}" destId="{7C8531F2-00DF-4DB1-A6C6-AF46193E1BBF}" srcOrd="13" destOrd="0" presId="urn:microsoft.com/office/officeart/2005/8/layout/target3"/>
    <dgm:cxn modelId="{3BFFE609-FDEF-482E-A05B-02D283B1121D}" type="presParOf" srcId="{71045F8C-00FA-488E-A7BD-E2E6753D979D}" destId="{304CA11A-E17E-4999-A128-C72BF543B20D}" srcOrd="14" destOrd="0" presId="urn:microsoft.com/office/officeart/2005/8/layout/target3"/>
    <dgm:cxn modelId="{1A704D25-AD4D-4E73-B2F9-215B706599A7}" type="presParOf" srcId="{71045F8C-00FA-488E-A7BD-E2E6753D979D}" destId="{C67EF5F7-B425-49AF-82F9-2446588ED851}" srcOrd="15" destOrd="0" presId="urn:microsoft.com/office/officeart/2005/8/layout/target3"/>
    <dgm:cxn modelId="{88A8EB75-29AC-490C-906F-ACE837198C37}" type="presParOf" srcId="{71045F8C-00FA-488E-A7BD-E2E6753D979D}" destId="{14E80F71-B028-4CCE-8C5A-7AE67F9A28C6}" srcOrd="16" destOrd="0" presId="urn:microsoft.com/office/officeart/2005/8/layout/target3"/>
    <dgm:cxn modelId="{35CBE7FC-4ADA-4FA7-A99C-B3AC15930DD7}" type="presParOf" srcId="{71045F8C-00FA-488E-A7BD-E2E6753D979D}" destId="{F732C171-B6A8-40AC-BE86-9061B3C3D3B8}" srcOrd="17" destOrd="0" presId="urn:microsoft.com/office/officeart/2005/8/layout/target3"/>
    <dgm:cxn modelId="{D2E6A157-CB40-41BA-AAD8-AAEF5E843826}" type="presParOf" srcId="{71045F8C-00FA-488E-A7BD-E2E6753D979D}" destId="{D8C5187E-68B6-4E2E-86D0-57087190219B}" srcOrd="18" destOrd="0" presId="urn:microsoft.com/office/officeart/2005/8/layout/target3"/>
    <dgm:cxn modelId="{CE7EAABC-2F4B-4B8D-8B8F-512F8A5AF26C}" type="presParOf" srcId="{71045F8C-00FA-488E-A7BD-E2E6753D979D}" destId="{1A909E4D-639C-4CB7-A7CE-FC1133FAA37E}" srcOrd="19" destOrd="0" presId="urn:microsoft.com/office/officeart/2005/8/layout/target3"/>
    <dgm:cxn modelId="{DF85FCD7-E24F-46CA-A375-629AEA7AA8C1}" type="presParOf" srcId="{71045F8C-00FA-488E-A7BD-E2E6753D979D}" destId="{D102FEF8-6917-41D2-AE5D-914C1EA8F84A}" srcOrd="20" destOrd="0" presId="urn:microsoft.com/office/officeart/2005/8/layout/target3"/>
    <dgm:cxn modelId="{D4ED5742-3668-4876-9DB3-78125F1B4F45}" type="presParOf" srcId="{71045F8C-00FA-488E-A7BD-E2E6753D979D}" destId="{4D19AB04-24FA-40C2-B203-52AE3D15E171}" srcOrd="21" destOrd="0" presId="urn:microsoft.com/office/officeart/2005/8/layout/target3"/>
    <dgm:cxn modelId="{68349DD0-EAA3-46CD-A152-32D2B0EC790C}" type="presParOf" srcId="{71045F8C-00FA-488E-A7BD-E2E6753D979D}" destId="{B7652895-8F40-40B1-8BC2-AD2A1592E4B6}" srcOrd="22" destOrd="0" presId="urn:microsoft.com/office/officeart/2005/8/layout/target3"/>
    <dgm:cxn modelId="{B1F3AF29-7308-4CF4-AD52-EF1046794C8B}" type="presParOf" srcId="{71045F8C-00FA-488E-A7BD-E2E6753D979D}" destId="{3F478621-DC04-4E99-8ED0-6EF817E39D41}" srcOrd="23" destOrd="0" presId="urn:microsoft.com/office/officeart/2005/8/layout/target3"/>
    <dgm:cxn modelId="{8ACCF8A4-64B5-4086-9572-51F94122377E}" type="presParOf" srcId="{71045F8C-00FA-488E-A7BD-E2E6753D979D}" destId="{83FE2C4A-F11C-43B1-9923-1AFAA3244381}" srcOrd="24" destOrd="0" presId="urn:microsoft.com/office/officeart/2005/8/layout/target3"/>
    <dgm:cxn modelId="{505FBAF0-FED8-47F1-861B-C17605984B63}" type="presParOf" srcId="{71045F8C-00FA-488E-A7BD-E2E6753D979D}" destId="{0E0F4EFC-82FA-4EC4-801E-BC2F931EC339}" srcOrd="25" destOrd="0" presId="urn:microsoft.com/office/officeart/2005/8/layout/target3"/>
    <dgm:cxn modelId="{42FC5764-FD97-4D58-9B5A-2D1E13DD552D}" type="presParOf" srcId="{71045F8C-00FA-488E-A7BD-E2E6753D979D}" destId="{D3CEBA79-51F7-49AC-8104-9DE2B978BFF4}" srcOrd="26" destOrd="0" presId="urn:microsoft.com/office/officeart/2005/8/layout/target3"/>
    <dgm:cxn modelId="{6393FF1C-9538-4CAC-8B04-2BFBA884A9F0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45000"/>
                <a:satMod val="155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-6667"/>
                <a:shade val="95000"/>
                <a:satMod val="15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45000"/>
                <a:satMod val="155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-13333"/>
                <a:shade val="95000"/>
                <a:satMod val="15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Stejskalová Hana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45000"/>
                <a:satMod val="155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-20000"/>
                <a:shade val="95000"/>
                <a:satMod val="15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VY_32_INOVACE_11C_09_Kyslík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45000"/>
                <a:satMod val="155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-26667"/>
                <a:shade val="95000"/>
                <a:satMod val="15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Chemie 8. ročník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45000"/>
                <a:satMod val="155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-33333"/>
                <a:shade val="95000"/>
                <a:satMod val="15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45000"/>
                <a:satMod val="155000"/>
              </a:schemeClr>
            </a:gs>
            <a:gs pos="60000">
              <a:schemeClr val="accent6">
                <a:alpha val="90000"/>
                <a:hueOff val="0"/>
                <a:satOff val="0"/>
                <a:lumOff val="0"/>
                <a:alphaOff val="-40000"/>
                <a:shade val="95000"/>
                <a:satMod val="15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07A134E-D7D7-4169-97A0-9E3451A0D3BB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DC7BCC1-3D37-4463-8F4A-78F15F55DE1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7A134E-D7D7-4169-97A0-9E3451A0D3BB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DC7BCC1-3D37-4463-8F4A-78F15F55DE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07A134E-D7D7-4169-97A0-9E3451A0D3BB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DC7BCC1-3D37-4463-8F4A-78F15F55DE1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A134E-D7D7-4169-97A0-9E3451A0D3BB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7BCC1-3D37-4463-8F4A-78F15F55DE1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A134E-D7D7-4169-97A0-9E3451A0D3BB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7BCC1-3D37-4463-8F4A-78F15F55DE1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7A134E-D7D7-4169-97A0-9E3451A0D3BB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DC7BCC1-3D37-4463-8F4A-78F15F55DE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A134E-D7D7-4169-97A0-9E3451A0D3BB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7BCC1-3D37-4463-8F4A-78F15F55D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7A134E-D7D7-4169-97A0-9E3451A0D3BB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DC7BCC1-3D37-4463-8F4A-78F15F55DE1A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7A134E-D7D7-4169-97A0-9E3451A0D3BB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DC7BCC1-3D37-4463-8F4A-78F15F55DE1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A134E-D7D7-4169-97A0-9E3451A0D3BB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7BCC1-3D37-4463-8F4A-78F15F55D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A134E-D7D7-4169-97A0-9E3451A0D3BB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7BCC1-3D37-4463-8F4A-78F15F55D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7A134E-D7D7-4169-97A0-9E3451A0D3BB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DC7BCC1-3D37-4463-8F4A-78F15F55DE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143787706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09412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kyslík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54331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44152" y="1916832"/>
            <a:ext cx="7488832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Prezentace</a:t>
            </a:r>
            <a:r>
              <a:rPr lang="cs-CZ" sz="2400" dirty="0" smtClean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je určena k výkladu a procvičování učiva Kyslík v 8. ročníku a opakování učiva v 9. ročníku.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Žáci dokážou charakterizovat výskyt kyslíku v přírodě.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Vyjmenují oblasti, ve kterých se kyslík používá.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Vysvětlí, co jsou kyslíkové radikály, riziko pro člověka.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Dokážou charakterizovat ozon, jak vzniká, kde se nachází, jeho funkci v atmosféře (ozonová díra).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Seznámí se s využitím kapalného kyslíku.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Určeno pro interaktivní výuku.</a:t>
            </a:r>
          </a:p>
          <a:p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549952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7704856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Chemická značka: O</a:t>
            </a:r>
            <a:endParaRPr lang="cs-CZ" sz="2400" baseline="-25000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Nekov – VI.A skupina         </a:t>
            </a:r>
            <a:r>
              <a:rPr lang="cs-CZ" sz="2400" baseline="-25000" dirty="0" smtClean="0">
                <a:solidFill>
                  <a:schemeClr val="bg2">
                    <a:lumMod val="25000"/>
                  </a:schemeClr>
                </a:solidFill>
              </a:rPr>
              <a:t>8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O               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sz="2400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Nejrozšířenější prvek na Zemi.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sz="2400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Vyskytuje se nejen v atmosféře (21%), ale i v zemské kůře (46%), vodě (88%), lidském těle (62%)…  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Vázaný také v mnoha sloučeninách =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OXIDY </a:t>
            </a:r>
            <a:r>
              <a:rPr lang="cs-CZ" sz="2400" smtClean="0">
                <a:solidFill>
                  <a:schemeClr val="accent6">
                    <a:lumMod val="75000"/>
                  </a:schemeClr>
                </a:solidFill>
              </a:rPr>
              <a:t>(dvouprvkové)</a:t>
            </a:r>
            <a:endParaRPr lang="cs-CZ" sz="2400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Vznikl fotosyntézou, činností některých živých organismů (jako odpadní produkt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).</a:t>
            </a:r>
            <a:endParaRPr lang="cs-CZ" sz="2400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Velmi reaktivní, podporuje hoření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  <a:endParaRPr lang="cs-CZ" sz="2400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Součást atmosféry Marsu (0,15%).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86756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použití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6385" y="1514416"/>
            <a:ext cx="38164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Svařování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= autogen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-&gt; kyslík s acetylenem se používá ke svařování kovů.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4788025" y="1412776"/>
            <a:ext cx="3791084" cy="2245246"/>
            <a:chOff x="4139952" y="404664"/>
            <a:chExt cx="4381500" cy="3181350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39952" y="404664"/>
              <a:ext cx="4381500" cy="3181350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4211960" y="548680"/>
              <a:ext cx="144016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1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3806725" y="4012894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Podpora dýchání 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(dýchací přístroje)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1478168" y="3149121"/>
            <a:ext cx="2328557" cy="3623341"/>
            <a:chOff x="1789366" y="2907813"/>
            <a:chExt cx="2328557" cy="3856496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13667" y="2907813"/>
              <a:ext cx="2304256" cy="3856496"/>
            </a:xfrm>
            <a:prstGeom prst="rect">
              <a:avLst/>
            </a:prstGeom>
          </p:spPr>
        </p:pic>
        <p:sp>
          <p:nvSpPr>
            <p:cNvPr id="9" name="TextovéPole 8"/>
            <p:cNvSpPr txBox="1"/>
            <p:nvPr/>
          </p:nvSpPr>
          <p:spPr>
            <a:xfrm>
              <a:off x="1789366" y="6361856"/>
              <a:ext cx="170616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0754545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radikály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700808"/>
            <a:ext cx="7632848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Molekula kyslíku se za určitých podmínek štěpí na menší částice =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RADIKÁLY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. Radikály prudce reagují s jinými atomy a narušují vazby v jiných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sloučeninách.Vznikají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i v buňkách lidského těla, urychlují procesy stárnutí, kornatění cév, rakovinové bujení, předčasnou degeneraci mozkové kůry. </a:t>
            </a:r>
          </a:p>
          <a:p>
            <a:pPr marL="342900" indent="-342900">
              <a:buFont typeface="Courier New" pitchFamily="49" charset="0"/>
              <a:buChar char="o"/>
            </a:pPr>
            <a:endParaRPr lang="cs-CZ" sz="2400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Antioxidanty (vitamíny A, C, E) se používají k omezení jejich účinku.</a:t>
            </a:r>
          </a:p>
          <a:p>
            <a:pPr marL="342900" indent="-342900">
              <a:buFont typeface="Courier New" pitchFamily="49" charset="0"/>
              <a:buChar char="o"/>
            </a:pPr>
            <a:endParaRPr lang="cs-CZ" sz="2400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2021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Kapalný kyslík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16832"/>
            <a:ext cx="662473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Při -183°C zkapalnění kyslíku na světle modrou tekutinu.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Používá se jako složka paliv pro raketové motory.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Název: LOX (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liquid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oxygen).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Výroba: zkapalněním vzduchu a následnou destilací.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648309" y="1052736"/>
            <a:ext cx="1835969" cy="3600078"/>
            <a:chOff x="6648309" y="1052736"/>
            <a:chExt cx="1835969" cy="3600078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32240" y="1052736"/>
              <a:ext cx="1752038" cy="3600078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6648309" y="4283482"/>
              <a:ext cx="103195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0823927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Ozon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7848872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Tříatomová molekula kyslíku (O</a:t>
            </a:r>
            <a:r>
              <a:rPr lang="cs-CZ" sz="2400" baseline="-25000" dirty="0" smtClean="0">
                <a:solidFill>
                  <a:schemeClr val="bg2">
                    <a:lumMod val="25000"/>
                  </a:schemeClr>
                </a:solidFill>
              </a:rPr>
              <a:t>3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).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sz="2400" baseline="-25000" dirty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Vznik: účinkem ultrafialového záření nebo elektrického výboje na O</a:t>
            </a:r>
            <a:r>
              <a:rPr lang="cs-CZ" sz="2400" baseline="-25000" dirty="0" smtClean="0">
                <a:solidFill>
                  <a:schemeClr val="bg2">
                    <a:lumMod val="25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Velmi reaktivní.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Použití: dezinfekce pitné vody (= ozonizace), součást raketových paliv.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06861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1560" y="966339"/>
            <a:ext cx="453650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Nachází se v ozonosféře (součástí stratosféry).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sz="2400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Chrání život na Zemi před účinky ultrafialového záření (UV) ze Slunce (způsobují rakovinu, </a:t>
            </a:r>
            <a:r>
              <a:rPr lang="cs-CZ" sz="2400" smtClean="0">
                <a:solidFill>
                  <a:schemeClr val="bg2">
                    <a:lumMod val="25000"/>
                  </a:schemeClr>
                </a:solidFill>
              </a:rPr>
              <a:t>poškozují zrak).</a:t>
            </a:r>
            <a:endParaRPr lang="cs-CZ" sz="2400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Ozonová díra = úbytek ozonu ve stratosféře.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Úbytek ozonu způsobován především freony (látky obsahující atomy fluoru a chlóru).</a:t>
            </a:r>
          </a:p>
          <a:p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5004048" y="1988840"/>
            <a:ext cx="3776452" cy="3494977"/>
            <a:chOff x="5004048" y="1988840"/>
            <a:chExt cx="3776452" cy="3494977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04048" y="1988840"/>
              <a:ext cx="3776452" cy="3494977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5292080" y="2276872"/>
              <a:ext cx="201622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4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3042154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procvičování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700808"/>
            <a:ext cx="727280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Vyjmenuj oblasti, kde se využívá kyslík</a:t>
            </a:r>
            <a:r>
              <a:rPr lang="cs-CZ" sz="2400" dirty="0" smtClean="0">
                <a:solidFill>
                  <a:schemeClr val="tx2"/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Význam ozonu.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Ve kterých potravinách se nacházejí antioxidanty?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51449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800"/>
            <a:ext cx="70567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solidFill>
                  <a:srgbClr val="FF0000"/>
                </a:solidFill>
              </a:rPr>
              <a:t>Svařování kovů, dýchací přístroje. Kapalný kyslík jako složka paliv pro raketové motory.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rgbClr val="FF0000"/>
                </a:solidFill>
              </a:rPr>
              <a:t>Chrání život na Zemi před účinky UV záření.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rgbClr val="FF0000"/>
                </a:solidFill>
              </a:rPr>
              <a:t>Vitamin A – mléčné výrobky, mrkev, rajčata, meruňky, špenát.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Vitamin C – citrusy, šípky, kysané zelí, 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paprika.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Vitamin E – ořechy, mandle, sója. </a:t>
            </a:r>
          </a:p>
          <a:p>
            <a:pPr marL="457200" indent="-457200">
              <a:buAutoNum type="arabicPeriod"/>
            </a:pP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1965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8064896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Obr. 1</a:t>
            </a: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AUTOR NEUVEDEN. </a:t>
            </a:r>
            <a:r>
              <a:rPr lang="cs-CZ" i="1" dirty="0" smtClean="0">
                <a:solidFill>
                  <a:schemeClr val="bg2">
                    <a:lumMod val="25000"/>
                  </a:schemeClr>
                </a:solidFill>
              </a:rPr>
              <a:t>Hutní materiál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[online]. [cit. 19.1.2013]. Dostupný na WWW: http://www.aacpragocel.cz/wp-content/gallery/autogen/mev2ccb7e_autogen.jpg</a:t>
            </a: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Obr. 2</a:t>
            </a: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AUTOR NEUVEDEN. </a:t>
            </a:r>
            <a:r>
              <a:rPr lang="cs-CZ" i="1" dirty="0" smtClean="0">
                <a:solidFill>
                  <a:schemeClr val="bg2">
                    <a:lumMod val="25000"/>
                  </a:schemeClr>
                </a:solidFill>
              </a:rPr>
              <a:t>Záchranář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[online]. [cit. 19.1.2013]. Dostupný na WWW: http://www.zachranar.cz/wp-content/uploads/2011/08/pluto-2.jpg</a:t>
            </a: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Obr. 3  HILLIER,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Warwick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 </a:t>
            </a:r>
            <a:r>
              <a:rPr lang="cs-CZ" i="1" dirty="0" smtClean="0">
                <a:solidFill>
                  <a:schemeClr val="bg2">
                    <a:lumMod val="25000"/>
                  </a:schemeClr>
                </a:solidFill>
              </a:rPr>
              <a:t>Fakulta — Přírodovědecká fakulta UK v Praze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[online]. [cit. 19.1.2013]. Dostupný na WWW: http://www.natur.cuni.cz/fakulta/aktuality/Karpenkokapalnkyslk.jpg/image_preview</a:t>
            </a: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Obr. 4  AUTOR NEUVEDEN. </a:t>
            </a:r>
            <a:r>
              <a:rPr lang="cs-CZ" i="1" dirty="0" smtClean="0">
                <a:solidFill>
                  <a:schemeClr val="bg2">
                    <a:lumMod val="25000"/>
                  </a:schemeClr>
                </a:solidFill>
              </a:rPr>
              <a:t>Ozone </a:t>
            </a:r>
            <a:r>
              <a:rPr lang="cs-CZ" i="1" dirty="0" err="1" smtClean="0">
                <a:solidFill>
                  <a:schemeClr val="bg2">
                    <a:lumMod val="25000"/>
                  </a:schemeClr>
                </a:solidFill>
              </a:rPr>
              <a:t>layer</a:t>
            </a:r>
            <a:r>
              <a:rPr lang="cs-CZ" i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bg2">
                    <a:lumMod val="25000"/>
                  </a:schemeClr>
                </a:solidFill>
              </a:rPr>
              <a:t>images</a:t>
            </a:r>
            <a:r>
              <a:rPr lang="cs-CZ" i="1" dirty="0" smtClean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cs-CZ" i="1" dirty="0" err="1" smtClean="0">
                <a:solidFill>
                  <a:schemeClr val="bg2">
                    <a:lumMod val="25000"/>
                  </a:schemeClr>
                </a:solidFill>
              </a:rPr>
              <a:t>photos</a:t>
            </a:r>
            <a:r>
              <a:rPr lang="cs-CZ" i="1" dirty="0" smtClean="0">
                <a:solidFill>
                  <a:schemeClr val="bg2">
                    <a:lumMod val="25000"/>
                  </a:schemeClr>
                </a:solidFill>
              </a:rPr>
              <a:t> &amp; </a:t>
            </a:r>
            <a:r>
              <a:rPr lang="cs-CZ" i="1" dirty="0" err="1" smtClean="0">
                <a:solidFill>
                  <a:schemeClr val="bg2">
                    <a:lumMod val="25000"/>
                  </a:schemeClr>
                </a:solidFill>
              </a:rPr>
              <a:t>pictures</a:t>
            </a:r>
            <a:r>
              <a:rPr lang="cs-CZ" i="1" dirty="0" smtClean="0">
                <a:solidFill>
                  <a:schemeClr val="bg2">
                    <a:lumMod val="25000"/>
                  </a:schemeClr>
                </a:solidFill>
              </a:rPr>
              <a:t> | </a:t>
            </a:r>
            <a:r>
              <a:rPr lang="cs-CZ" i="1" dirty="0" err="1" smtClean="0">
                <a:solidFill>
                  <a:schemeClr val="bg2">
                    <a:lumMod val="25000"/>
                  </a:schemeClr>
                </a:solidFill>
              </a:rPr>
              <a:t>Tecnozono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[online]. [cit. 19.1.2013]. Dostupný na WWW: http://www.tecnozono.com/images/UVProtec-OzoneLayer.jpg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77022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916832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ŠKODA, Jiří; DOULÍK, Pavel. </a:t>
            </a:r>
            <a:r>
              <a:rPr lang="cs-CZ" i="1" dirty="0" smtClean="0">
                <a:solidFill>
                  <a:schemeClr val="bg2">
                    <a:lumMod val="25000"/>
                  </a:schemeClr>
                </a:solidFill>
              </a:rPr>
              <a:t>Chemie 8 učebnice pro základní školy a víceletá gymnázia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 Plzeň: Fraus, 2006, ISBN 80-7238-442-2.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19984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215</TotalTime>
  <Words>622</Words>
  <Application>Microsoft Office PowerPoint</Application>
  <PresentationFormat>Předvádění na obrazovce (4:3)</PresentationFormat>
  <Paragraphs>85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Prezentace aplikace PowerPoint</vt:lpstr>
      <vt:lpstr>kyslík</vt:lpstr>
      <vt:lpstr>Anotace</vt:lpstr>
      <vt:lpstr>Prezentace aplikace PowerPoint</vt:lpstr>
      <vt:lpstr>použití</vt:lpstr>
      <vt:lpstr>radikály</vt:lpstr>
      <vt:lpstr>Kapalný kyslík</vt:lpstr>
      <vt:lpstr>Ozon</vt:lpstr>
      <vt:lpstr>Prezentace aplikace PowerPoint</vt:lpstr>
      <vt:lpstr>Úkoly k procvičování</vt:lpstr>
      <vt:lpstr>Prezentace aplikace PowerPoint</vt:lpstr>
      <vt:lpstr>Zdroje a citace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kyslík</dc:title>
  <dc:creator>Káťa</dc:creator>
  <cp:lastModifiedBy>zdeněk</cp:lastModifiedBy>
  <cp:revision>54</cp:revision>
  <dcterms:created xsi:type="dcterms:W3CDTF">2013-01-19T15:08:46Z</dcterms:created>
  <dcterms:modified xsi:type="dcterms:W3CDTF">2013-01-30T22:39:38Z</dcterms:modified>
</cp:coreProperties>
</file>