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56" r:id="rId3"/>
    <p:sldId id="267" r:id="rId4"/>
    <p:sldId id="258" r:id="rId5"/>
    <p:sldId id="260" r:id="rId6"/>
    <p:sldId id="261" r:id="rId7"/>
    <p:sldId id="262" r:id="rId8"/>
    <p:sldId id="263" r:id="rId9"/>
    <p:sldId id="265" r:id="rId10"/>
    <p:sldId id="268" r:id="rId11"/>
    <p:sldId id="259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768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Stejskalová Hana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VY_32_INOVACE_11C_11_Halogeny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Chemie 8.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8E8746A-0CA7-405C-8B9B-E3DE96B3A046}" type="presOf" srcId="{FBBFC3EA-9D9D-4F3A-BEA6-9C2C0E46BF20}" destId="{601CDFA2-8205-4060-95D5-B0A001D0D0E3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F7739209-1523-422A-AD90-93C9C52601B2}" type="presOf" srcId="{39F8B381-5807-488E-AC22-73DD4140ED4A}" destId="{71045F8C-00FA-488E-A7BD-E2E6753D979D}" srcOrd="0" destOrd="0" presId="urn:microsoft.com/office/officeart/2005/8/layout/target3"/>
    <dgm:cxn modelId="{250E72A5-41D3-4AB9-89D6-1E8AF552043B}" type="presOf" srcId="{C73C7642-F245-4585-8F88-243F9FAEF6CA}" destId="{304CA11A-E17E-4999-A128-C72BF543B20D}" srcOrd="0" destOrd="0" presId="urn:microsoft.com/office/officeart/2005/8/layout/target3"/>
    <dgm:cxn modelId="{22DE0D9B-0797-46FF-BA0A-C23C638F8012}" type="presOf" srcId="{EBC41103-E2E5-4D48-9B4B-425520D3D098}" destId="{D3CEBA79-51F7-49AC-8104-9DE2B978BFF4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0FBDF1D9-9CB1-46D8-B501-30D5AC3E28E2}" type="presOf" srcId="{0C6E1E16-08A6-4B86-AB9F-749A7749D4C9}" destId="{B7652895-8F40-40B1-8BC2-AD2A1592E4B6}" srcOrd="1" destOrd="0" presId="urn:microsoft.com/office/officeart/2005/8/layout/target3"/>
    <dgm:cxn modelId="{ADEE7F8C-2B6A-4192-9A1F-F3A214CF4169}" type="presOf" srcId="{019433A1-1324-4DE1-9E6F-32B851095F74}" destId="{83FE2C4A-F11C-43B1-9923-1AFAA324438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4CEE6096-9BCE-47E0-B6D8-AD250E6708C9}" type="presOf" srcId="{9F18DD90-522E-4A06-9EDB-3FF7C7EB6637}" destId="{D102FEF8-6917-41D2-AE5D-914C1EA8F84A}" srcOrd="0" destOrd="0" presId="urn:microsoft.com/office/officeart/2005/8/layout/target3"/>
    <dgm:cxn modelId="{59E1CC2D-3631-40B5-8440-F7A01D1D7C7D}" type="presOf" srcId="{C73C7642-F245-4585-8F88-243F9FAEF6CA}" destId="{0E0F4EFC-82FA-4EC4-801E-BC2F931EC339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254CE4DE-9C26-4AE5-8C9C-F89C2F89AD21}" type="presOf" srcId="{445C7998-7549-48B0-BD68-D4F0167F02E5}" destId="{4D19AB04-24FA-40C2-B203-52AE3D15E171}" srcOrd="1" destOrd="0" presId="urn:microsoft.com/office/officeart/2005/8/layout/target3"/>
    <dgm:cxn modelId="{E095BE60-CB25-4AB9-96B8-F18D3CC8AA95}" type="presOf" srcId="{9F18DD90-522E-4A06-9EDB-3FF7C7EB6637}" destId="{932F2F5B-E5E6-4E00-9503-10413FFBA7E0}" srcOrd="1" destOrd="0" presId="urn:microsoft.com/office/officeart/2005/8/layout/target3"/>
    <dgm:cxn modelId="{06FB5199-2439-4AA5-AC46-DBF0E704D54A}" type="presOf" srcId="{019433A1-1324-4DE1-9E6F-32B851095F74}" destId="{CC1D5B29-8413-4412-9F6D-55E531B84639}" srcOrd="0" destOrd="0" presId="urn:microsoft.com/office/officeart/2005/8/layout/target3"/>
    <dgm:cxn modelId="{6DC33E86-A5AF-48BA-930E-F3A77EB3C559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10DC99A-808E-4A22-BFE9-E30E526CE99B}" type="presOf" srcId="{445C7998-7549-48B0-BD68-D4F0167F02E5}" destId="{BC35EE03-4121-4EF9-923D-7CB6D30D358D}" srcOrd="0" destOrd="0" presId="urn:microsoft.com/office/officeart/2005/8/layout/target3"/>
    <dgm:cxn modelId="{F1DB7E63-182C-49D7-A7E0-21EB2765F42D}" type="presOf" srcId="{0C6E1E16-08A6-4B86-AB9F-749A7749D4C9}" destId="{D8344A4C-A59C-418B-AE84-1CF03F62012F}" srcOrd="0" destOrd="0" presId="urn:microsoft.com/office/officeart/2005/8/layout/target3"/>
    <dgm:cxn modelId="{31E6BF6C-E715-4EE3-A9C9-5BB6CC2F1650}" type="presOf" srcId="{EBC41103-E2E5-4D48-9B4B-425520D3D098}" destId="{F732C171-B6A8-40AC-BE86-9061B3C3D3B8}" srcOrd="0" destOrd="0" presId="urn:microsoft.com/office/officeart/2005/8/layout/target3"/>
    <dgm:cxn modelId="{0131C3AC-A837-450D-8115-78D8DDFB60C7}" type="presParOf" srcId="{71045F8C-00FA-488E-A7BD-E2E6753D979D}" destId="{3577EC6B-C980-4F34-8C69-4365E7B8FC8C}" srcOrd="0" destOrd="0" presId="urn:microsoft.com/office/officeart/2005/8/layout/target3"/>
    <dgm:cxn modelId="{72328015-8473-4105-BA98-AF3904A882E5}" type="presParOf" srcId="{71045F8C-00FA-488E-A7BD-E2E6753D979D}" destId="{6940EB87-DC1D-4BC3-9408-9AC2E1FFC039}" srcOrd="1" destOrd="0" presId="urn:microsoft.com/office/officeart/2005/8/layout/target3"/>
    <dgm:cxn modelId="{377CAADB-70C1-4BA1-B322-D085C95F043C}" type="presParOf" srcId="{71045F8C-00FA-488E-A7BD-E2E6753D979D}" destId="{BC35EE03-4121-4EF9-923D-7CB6D30D358D}" srcOrd="2" destOrd="0" presId="urn:microsoft.com/office/officeart/2005/8/layout/target3"/>
    <dgm:cxn modelId="{0956DB0A-5ED0-4358-9C15-43F79580B317}" type="presParOf" srcId="{71045F8C-00FA-488E-A7BD-E2E6753D979D}" destId="{D3840DFA-901C-4049-8AB2-27AC2BA34540}" srcOrd="3" destOrd="0" presId="urn:microsoft.com/office/officeart/2005/8/layout/target3"/>
    <dgm:cxn modelId="{936A911A-85B6-4CE8-91E7-38F31A2F8AFF}" type="presParOf" srcId="{71045F8C-00FA-488E-A7BD-E2E6753D979D}" destId="{5BDA8D49-C64C-4FDF-ACCF-171444A32B21}" srcOrd="4" destOrd="0" presId="urn:microsoft.com/office/officeart/2005/8/layout/target3"/>
    <dgm:cxn modelId="{32B40350-BB82-44DF-BBC0-8251D8708F4F}" type="presParOf" srcId="{71045F8C-00FA-488E-A7BD-E2E6753D979D}" destId="{D8344A4C-A59C-418B-AE84-1CF03F62012F}" srcOrd="5" destOrd="0" presId="urn:microsoft.com/office/officeart/2005/8/layout/target3"/>
    <dgm:cxn modelId="{80E1EF72-EC82-4EB9-A9EA-D717158D7AF0}" type="presParOf" srcId="{71045F8C-00FA-488E-A7BD-E2E6753D979D}" destId="{57DDA582-354B-4295-AE97-083B34E96D1A}" srcOrd="6" destOrd="0" presId="urn:microsoft.com/office/officeart/2005/8/layout/target3"/>
    <dgm:cxn modelId="{32C8BA1C-9DBE-4B43-A71F-72A5AABF85BE}" type="presParOf" srcId="{71045F8C-00FA-488E-A7BD-E2E6753D979D}" destId="{4A11C032-4DF2-44E5-8C80-1286B3D4B133}" srcOrd="7" destOrd="0" presId="urn:microsoft.com/office/officeart/2005/8/layout/target3"/>
    <dgm:cxn modelId="{FA36B6D5-AB48-4E61-AEA9-B2823527682F}" type="presParOf" srcId="{71045F8C-00FA-488E-A7BD-E2E6753D979D}" destId="{601CDFA2-8205-4060-95D5-B0A001D0D0E3}" srcOrd="8" destOrd="0" presId="urn:microsoft.com/office/officeart/2005/8/layout/target3"/>
    <dgm:cxn modelId="{82BED0D0-DABC-4872-B34A-C547AA1E4B25}" type="presParOf" srcId="{71045F8C-00FA-488E-A7BD-E2E6753D979D}" destId="{EA95FEE9-5F68-48C7-93BB-0F8C419DA96D}" srcOrd="9" destOrd="0" presId="urn:microsoft.com/office/officeart/2005/8/layout/target3"/>
    <dgm:cxn modelId="{AA92928E-1495-4BCB-A514-3206565B766B}" type="presParOf" srcId="{71045F8C-00FA-488E-A7BD-E2E6753D979D}" destId="{BB3828A8-1683-43A3-8BCA-2995B7EAE8F3}" srcOrd="10" destOrd="0" presId="urn:microsoft.com/office/officeart/2005/8/layout/target3"/>
    <dgm:cxn modelId="{8A016EB4-BCC9-40DD-A548-A82078911330}" type="presParOf" srcId="{71045F8C-00FA-488E-A7BD-E2E6753D979D}" destId="{CC1D5B29-8413-4412-9F6D-55E531B84639}" srcOrd="11" destOrd="0" presId="urn:microsoft.com/office/officeart/2005/8/layout/target3"/>
    <dgm:cxn modelId="{7C0E8E2E-557D-4990-B0BF-EDD3D49EB72A}" type="presParOf" srcId="{71045F8C-00FA-488E-A7BD-E2E6753D979D}" destId="{AEEDACE7-4427-455B-A155-2C3381828BD7}" srcOrd="12" destOrd="0" presId="urn:microsoft.com/office/officeart/2005/8/layout/target3"/>
    <dgm:cxn modelId="{D3A88FB6-9FB5-421B-96AE-623BCEEFDDB5}" type="presParOf" srcId="{71045F8C-00FA-488E-A7BD-E2E6753D979D}" destId="{7C8531F2-00DF-4DB1-A6C6-AF46193E1BBF}" srcOrd="13" destOrd="0" presId="urn:microsoft.com/office/officeart/2005/8/layout/target3"/>
    <dgm:cxn modelId="{FD24F801-AAE2-40F0-A391-2687BD426CD3}" type="presParOf" srcId="{71045F8C-00FA-488E-A7BD-E2E6753D979D}" destId="{304CA11A-E17E-4999-A128-C72BF543B20D}" srcOrd="14" destOrd="0" presId="urn:microsoft.com/office/officeart/2005/8/layout/target3"/>
    <dgm:cxn modelId="{FD13B056-A552-49A0-A979-B1059D37CC88}" type="presParOf" srcId="{71045F8C-00FA-488E-A7BD-E2E6753D979D}" destId="{C67EF5F7-B425-49AF-82F9-2446588ED851}" srcOrd="15" destOrd="0" presId="urn:microsoft.com/office/officeart/2005/8/layout/target3"/>
    <dgm:cxn modelId="{2AD2EAE5-6DBA-4F67-9158-BCE8D52BCDFC}" type="presParOf" srcId="{71045F8C-00FA-488E-A7BD-E2E6753D979D}" destId="{14E80F71-B028-4CCE-8C5A-7AE67F9A28C6}" srcOrd="16" destOrd="0" presId="urn:microsoft.com/office/officeart/2005/8/layout/target3"/>
    <dgm:cxn modelId="{5303358B-93AE-451C-B5D0-37E1ED8F8393}" type="presParOf" srcId="{71045F8C-00FA-488E-A7BD-E2E6753D979D}" destId="{F732C171-B6A8-40AC-BE86-9061B3C3D3B8}" srcOrd="17" destOrd="0" presId="urn:microsoft.com/office/officeart/2005/8/layout/target3"/>
    <dgm:cxn modelId="{65D79947-0DE6-4EF8-9E04-AD0952D7E040}" type="presParOf" srcId="{71045F8C-00FA-488E-A7BD-E2E6753D979D}" destId="{D8C5187E-68B6-4E2E-86D0-57087190219B}" srcOrd="18" destOrd="0" presId="urn:microsoft.com/office/officeart/2005/8/layout/target3"/>
    <dgm:cxn modelId="{FEADAD70-1052-405A-B7B1-7BFFC4B67A3C}" type="presParOf" srcId="{71045F8C-00FA-488E-A7BD-E2E6753D979D}" destId="{1A909E4D-639C-4CB7-A7CE-FC1133FAA37E}" srcOrd="19" destOrd="0" presId="urn:microsoft.com/office/officeart/2005/8/layout/target3"/>
    <dgm:cxn modelId="{F8E71CE6-E493-4A87-A78A-5497564E1270}" type="presParOf" srcId="{71045F8C-00FA-488E-A7BD-E2E6753D979D}" destId="{D102FEF8-6917-41D2-AE5D-914C1EA8F84A}" srcOrd="20" destOrd="0" presId="urn:microsoft.com/office/officeart/2005/8/layout/target3"/>
    <dgm:cxn modelId="{CC7721C1-B993-4D7E-8976-617DCDA3920F}" type="presParOf" srcId="{71045F8C-00FA-488E-A7BD-E2E6753D979D}" destId="{4D19AB04-24FA-40C2-B203-52AE3D15E171}" srcOrd="21" destOrd="0" presId="urn:microsoft.com/office/officeart/2005/8/layout/target3"/>
    <dgm:cxn modelId="{62254195-F1E6-4C6E-9921-65811F55CD31}" type="presParOf" srcId="{71045F8C-00FA-488E-A7BD-E2E6753D979D}" destId="{B7652895-8F40-40B1-8BC2-AD2A1592E4B6}" srcOrd="22" destOrd="0" presId="urn:microsoft.com/office/officeart/2005/8/layout/target3"/>
    <dgm:cxn modelId="{CE8D3873-FEC6-4B98-8314-081E4F802A23}" type="presParOf" srcId="{71045F8C-00FA-488E-A7BD-E2E6753D979D}" destId="{3F478621-DC04-4E99-8ED0-6EF817E39D41}" srcOrd="23" destOrd="0" presId="urn:microsoft.com/office/officeart/2005/8/layout/target3"/>
    <dgm:cxn modelId="{99BDE53F-C7DC-432F-8F3A-71174465A4D7}" type="presParOf" srcId="{71045F8C-00FA-488E-A7BD-E2E6753D979D}" destId="{83FE2C4A-F11C-43B1-9923-1AFAA3244381}" srcOrd="24" destOrd="0" presId="urn:microsoft.com/office/officeart/2005/8/layout/target3"/>
    <dgm:cxn modelId="{1FC32290-8266-4CB0-8912-9396E9996443}" type="presParOf" srcId="{71045F8C-00FA-488E-A7BD-E2E6753D979D}" destId="{0E0F4EFC-82FA-4EC4-801E-BC2F931EC339}" srcOrd="25" destOrd="0" presId="urn:microsoft.com/office/officeart/2005/8/layout/target3"/>
    <dgm:cxn modelId="{57D445F4-2B02-4630-AFDD-C8822AE0CEFE}" type="presParOf" srcId="{71045F8C-00FA-488E-A7BD-E2E6753D979D}" destId="{D3CEBA79-51F7-49AC-8104-9DE2B978BFF4}" srcOrd="26" destOrd="0" presId="urn:microsoft.com/office/officeart/2005/8/layout/target3"/>
    <dgm:cxn modelId="{31226DB3-2A55-49AA-9B2A-1D92B248AAF8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6">
                <a:alpha val="90000"/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6">
                <a:alpha val="90000"/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6">
                <a:alpha val="90000"/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6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tint val="74000"/>
              </a:schemeClr>
            </a:gs>
            <a:gs pos="49000">
              <a:schemeClr val="accent6">
                <a:alpha val="90000"/>
                <a:hueOff val="0"/>
                <a:satOff val="0"/>
                <a:lumOff val="0"/>
                <a:alphaOff val="-6667"/>
                <a:tint val="96000"/>
                <a:shade val="84000"/>
                <a:satMod val="110000"/>
              </a:schemeClr>
            </a:gs>
            <a:gs pos="49100">
              <a:schemeClr val="accent6">
                <a:alpha val="90000"/>
                <a:hueOff val="0"/>
                <a:satOff val="0"/>
                <a:lumOff val="0"/>
                <a:alphaOff val="-6667"/>
                <a:shade val="55000"/>
                <a:satMod val="150000"/>
              </a:schemeClr>
            </a:gs>
            <a:gs pos="92000">
              <a:schemeClr val="accent6">
                <a:alpha val="90000"/>
                <a:hueOff val="0"/>
                <a:satOff val="0"/>
                <a:lumOff val="0"/>
                <a:alphaOff val="-6667"/>
                <a:tint val="98000"/>
                <a:shade val="90000"/>
                <a:satMod val="128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6">
              <a:alpha val="90000"/>
              <a:hueOff val="0"/>
              <a:satOff val="0"/>
              <a:lumOff val="0"/>
              <a:alphaOff val="-6667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tint val="74000"/>
              </a:schemeClr>
            </a:gs>
            <a:gs pos="49000">
              <a:schemeClr val="accent6">
                <a:alpha val="90000"/>
                <a:hueOff val="0"/>
                <a:satOff val="0"/>
                <a:lumOff val="0"/>
                <a:alphaOff val="-13333"/>
                <a:tint val="96000"/>
                <a:shade val="84000"/>
                <a:satMod val="110000"/>
              </a:schemeClr>
            </a:gs>
            <a:gs pos="49100">
              <a:schemeClr val="accent6">
                <a:alpha val="90000"/>
                <a:hueOff val="0"/>
                <a:satOff val="0"/>
                <a:lumOff val="0"/>
                <a:alphaOff val="-13333"/>
                <a:shade val="55000"/>
                <a:satMod val="150000"/>
              </a:schemeClr>
            </a:gs>
            <a:gs pos="92000">
              <a:schemeClr val="accent6">
                <a:alpha val="90000"/>
                <a:hueOff val="0"/>
                <a:satOff val="0"/>
                <a:lumOff val="0"/>
                <a:alphaOff val="-13333"/>
                <a:tint val="98000"/>
                <a:shade val="90000"/>
                <a:satMod val="128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6">
              <a:alpha val="90000"/>
              <a:hueOff val="0"/>
              <a:satOff val="0"/>
              <a:lumOff val="0"/>
              <a:alphaOff val="-13333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Stejskalová Hana</a:t>
          </a:r>
          <a:endParaRPr lang="cs-CZ" sz="18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74000"/>
              </a:schemeClr>
            </a:gs>
            <a:gs pos="49000">
              <a:schemeClr val="accent6">
                <a:alpha val="90000"/>
                <a:hueOff val="0"/>
                <a:satOff val="0"/>
                <a:lumOff val="0"/>
                <a:alphaOff val="-20000"/>
                <a:tint val="96000"/>
                <a:shade val="84000"/>
                <a:satMod val="110000"/>
              </a:schemeClr>
            </a:gs>
            <a:gs pos="49100">
              <a:schemeClr val="accent6">
                <a:alpha val="90000"/>
                <a:hueOff val="0"/>
                <a:satOff val="0"/>
                <a:lumOff val="0"/>
                <a:alphaOff val="-20000"/>
                <a:shade val="55000"/>
                <a:satMod val="150000"/>
              </a:schemeClr>
            </a:gs>
            <a:gs pos="92000">
              <a:schemeClr val="accent6">
                <a:alpha val="90000"/>
                <a:hueOff val="0"/>
                <a:satOff val="0"/>
                <a:lumOff val="0"/>
                <a:alphaOff val="-20000"/>
                <a:tint val="98000"/>
                <a:shade val="90000"/>
                <a:satMod val="128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6">
              <a:alpha val="90000"/>
              <a:hueOff val="0"/>
              <a:satOff val="0"/>
              <a:lumOff val="0"/>
              <a:alphaOff val="-2000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VY_32_INOVACE_11C_11_Halogeny</a:t>
          </a:r>
          <a:endParaRPr lang="cs-CZ" sz="18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tint val="74000"/>
              </a:schemeClr>
            </a:gs>
            <a:gs pos="49000">
              <a:schemeClr val="accent6">
                <a:alpha val="90000"/>
                <a:hueOff val="0"/>
                <a:satOff val="0"/>
                <a:lumOff val="0"/>
                <a:alphaOff val="-26667"/>
                <a:tint val="96000"/>
                <a:shade val="84000"/>
                <a:satMod val="110000"/>
              </a:schemeClr>
            </a:gs>
            <a:gs pos="49100">
              <a:schemeClr val="accent6">
                <a:alpha val="90000"/>
                <a:hueOff val="0"/>
                <a:satOff val="0"/>
                <a:lumOff val="0"/>
                <a:alphaOff val="-26667"/>
                <a:shade val="55000"/>
                <a:satMod val="150000"/>
              </a:schemeClr>
            </a:gs>
            <a:gs pos="92000">
              <a:schemeClr val="accent6">
                <a:alpha val="90000"/>
                <a:hueOff val="0"/>
                <a:satOff val="0"/>
                <a:lumOff val="0"/>
                <a:alphaOff val="-26667"/>
                <a:tint val="98000"/>
                <a:shade val="90000"/>
                <a:satMod val="128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6">
              <a:alpha val="90000"/>
              <a:hueOff val="0"/>
              <a:satOff val="0"/>
              <a:lumOff val="0"/>
              <a:alphaOff val="-26667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Chemie 8. ročník</a:t>
          </a:r>
          <a:endParaRPr lang="cs-CZ" sz="18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tint val="74000"/>
              </a:schemeClr>
            </a:gs>
            <a:gs pos="49000">
              <a:schemeClr val="accent6">
                <a:alpha val="90000"/>
                <a:hueOff val="0"/>
                <a:satOff val="0"/>
                <a:lumOff val="0"/>
                <a:alphaOff val="-33333"/>
                <a:tint val="96000"/>
                <a:shade val="84000"/>
                <a:satMod val="110000"/>
              </a:schemeClr>
            </a:gs>
            <a:gs pos="49100">
              <a:schemeClr val="accent6">
                <a:alpha val="90000"/>
                <a:hueOff val="0"/>
                <a:satOff val="0"/>
                <a:lumOff val="0"/>
                <a:alphaOff val="-33333"/>
                <a:shade val="55000"/>
                <a:satMod val="150000"/>
              </a:schemeClr>
            </a:gs>
            <a:gs pos="92000">
              <a:schemeClr val="accent6">
                <a:alpha val="90000"/>
                <a:hueOff val="0"/>
                <a:satOff val="0"/>
                <a:lumOff val="0"/>
                <a:alphaOff val="-33333"/>
                <a:tint val="98000"/>
                <a:shade val="90000"/>
                <a:satMod val="128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6">
              <a:alpha val="90000"/>
              <a:hueOff val="0"/>
              <a:satOff val="0"/>
              <a:lumOff val="0"/>
              <a:alphaOff val="-33333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74000"/>
              </a:schemeClr>
            </a:gs>
            <a:gs pos="49000">
              <a:schemeClr val="accent6">
                <a:alpha val="90000"/>
                <a:hueOff val="0"/>
                <a:satOff val="0"/>
                <a:lumOff val="0"/>
                <a:alphaOff val="-40000"/>
                <a:tint val="96000"/>
                <a:shade val="84000"/>
                <a:satMod val="110000"/>
              </a:schemeClr>
            </a:gs>
            <a:gs pos="49100">
              <a:schemeClr val="accent6">
                <a:alpha val="90000"/>
                <a:hueOff val="0"/>
                <a:satOff val="0"/>
                <a:lumOff val="0"/>
                <a:alphaOff val="-40000"/>
                <a:shade val="55000"/>
                <a:satMod val="150000"/>
              </a:schemeClr>
            </a:gs>
            <a:gs pos="92000">
              <a:schemeClr val="accent6">
                <a:alpha val="90000"/>
                <a:hueOff val="0"/>
                <a:satOff val="0"/>
                <a:lumOff val="0"/>
                <a:alphaOff val="-40000"/>
                <a:tint val="98000"/>
                <a:shade val="90000"/>
                <a:satMod val="128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6">
              <a:alpha val="90000"/>
              <a:hueOff val="0"/>
              <a:satOff val="0"/>
              <a:lumOff val="0"/>
              <a:alphaOff val="-4000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B37805B-D6DA-4C67-9912-AE5C97E4A8E3}" type="datetimeFigureOut">
              <a:rPr lang="cs-CZ" smtClean="0"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B09193F-B8CB-472E-A929-FB1CCA10C27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929315849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875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halogeny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733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Anotace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734481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Prezentace je určena k výkladu a procvičování učiva Halogeny v 8. ročníku a opakování učiva v 9. ročníku.</a:t>
            </a:r>
          </a:p>
          <a:p>
            <a:r>
              <a:rPr lang="cs-CZ" sz="2400" dirty="0" smtClean="0"/>
              <a:t>Žáci budou znát umístění halogenů v PSP, vyjmenují je, charakterizují vlastnosti.</a:t>
            </a:r>
          </a:p>
          <a:p>
            <a:r>
              <a:rPr lang="cs-CZ" sz="2400" dirty="0" smtClean="0"/>
              <a:t>Seznámí se s využitím fluoru, chloru, jodu.</a:t>
            </a:r>
          </a:p>
          <a:p>
            <a:r>
              <a:rPr lang="cs-CZ" sz="2400" dirty="0" smtClean="0"/>
              <a:t>Posoudí toxicitu a jejich význam.</a:t>
            </a:r>
          </a:p>
          <a:p>
            <a:r>
              <a:rPr lang="cs-CZ" sz="2400" dirty="0" smtClean="0"/>
              <a:t>Určeno pro interaktivní výuku.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0896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Skupina 14"/>
          <p:cNvGrpSpPr/>
          <p:nvPr/>
        </p:nvGrpSpPr>
        <p:grpSpPr>
          <a:xfrm>
            <a:off x="4410789" y="3426793"/>
            <a:ext cx="3611840" cy="3287191"/>
            <a:chOff x="3742890" y="3426608"/>
            <a:chExt cx="4368942" cy="3433697"/>
          </a:xfrm>
        </p:grpSpPr>
        <p:grpSp>
          <p:nvGrpSpPr>
            <p:cNvPr id="13" name="Skupina 12"/>
            <p:cNvGrpSpPr/>
            <p:nvPr/>
          </p:nvGrpSpPr>
          <p:grpSpPr>
            <a:xfrm>
              <a:off x="3742890" y="3426608"/>
              <a:ext cx="4153139" cy="3431392"/>
              <a:chOff x="3347864" y="3391276"/>
              <a:chExt cx="4153139" cy="3431392"/>
            </a:xfrm>
          </p:grpSpPr>
          <p:grpSp>
            <p:nvGrpSpPr>
              <p:cNvPr id="12" name="Skupina 11"/>
              <p:cNvGrpSpPr/>
              <p:nvPr/>
            </p:nvGrpSpPr>
            <p:grpSpPr>
              <a:xfrm>
                <a:off x="3347864" y="3391276"/>
                <a:ext cx="4153139" cy="3431392"/>
                <a:chOff x="3347864" y="3391276"/>
                <a:chExt cx="4153139" cy="3431392"/>
              </a:xfrm>
            </p:grpSpPr>
            <p:grpSp>
              <p:nvGrpSpPr>
                <p:cNvPr id="11" name="Skupina 10"/>
                <p:cNvGrpSpPr/>
                <p:nvPr/>
              </p:nvGrpSpPr>
              <p:grpSpPr>
                <a:xfrm>
                  <a:off x="3347864" y="3391276"/>
                  <a:ext cx="4153139" cy="3431392"/>
                  <a:chOff x="3347864" y="3391276"/>
                  <a:chExt cx="4153139" cy="3431392"/>
                </a:xfrm>
              </p:grpSpPr>
              <p:sp>
                <p:nvSpPr>
                  <p:cNvPr id="7" name="TextovéPole 6"/>
                  <p:cNvSpPr txBox="1"/>
                  <p:nvPr/>
                </p:nvSpPr>
                <p:spPr>
                  <a:xfrm>
                    <a:off x="3851920" y="6453336"/>
                    <a:ext cx="1152128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cs-CZ" dirty="0"/>
                      <a:t>c</a:t>
                    </a:r>
                    <a:r>
                      <a:rPr lang="cs-CZ" dirty="0" smtClean="0"/>
                      <a:t>hlor</a:t>
                    </a:r>
                    <a:endParaRPr lang="cs-CZ" dirty="0"/>
                  </a:p>
                </p:txBody>
              </p:sp>
              <p:pic>
                <p:nvPicPr>
                  <p:cNvPr id="8" name="Obrázek 7"/>
                  <p:cNvPicPr>
                    <a:picLocks noChangeAspect="1"/>
                  </p:cNvPicPr>
                  <p:nvPr/>
                </p:nvPicPr>
                <p:blipFill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347864" y="3391276"/>
                    <a:ext cx="4153139" cy="3062060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9" name="TextovéPole 8"/>
                <p:cNvSpPr txBox="1"/>
                <p:nvPr/>
              </p:nvSpPr>
              <p:spPr>
                <a:xfrm>
                  <a:off x="5292078" y="6237313"/>
                  <a:ext cx="1104357" cy="3857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brom</a:t>
                  </a:r>
                  <a:endParaRPr lang="cs-CZ" dirty="0"/>
                </a:p>
              </p:txBody>
            </p:sp>
          </p:grpSp>
          <p:sp>
            <p:nvSpPr>
              <p:cNvPr id="10" name="TextovéPole 9"/>
              <p:cNvSpPr txBox="1"/>
              <p:nvPr/>
            </p:nvSpPr>
            <p:spPr>
              <a:xfrm>
                <a:off x="6516216" y="5877272"/>
                <a:ext cx="72008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jod</a:t>
                </a:r>
                <a:endParaRPr lang="cs-CZ" dirty="0"/>
              </a:p>
            </p:txBody>
          </p:sp>
        </p:grpSp>
        <p:sp>
          <p:nvSpPr>
            <p:cNvPr id="14" name="TextovéPole 13"/>
            <p:cNvSpPr txBox="1"/>
            <p:nvPr/>
          </p:nvSpPr>
          <p:spPr>
            <a:xfrm>
              <a:off x="7078274" y="6474512"/>
              <a:ext cx="1033558" cy="3857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1</a:t>
              </a: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Halogeny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539552" y="2276872"/>
            <a:ext cx="4572000" cy="32316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smtClean="0"/>
              <a:t>Nekovy - </a:t>
            </a:r>
            <a:r>
              <a:rPr lang="cs-CZ" sz="2400" dirty="0" smtClean="0"/>
              <a:t>VII. A skupina – fluor, chlor, brom, jod, astat.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Velmi reaktivní, barevné, jedovaté.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Tvoří dvouatomové molekuly.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Zapáchají.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Jod sublimuje.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362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3851920" y="620688"/>
            <a:ext cx="3952650" cy="3952650"/>
            <a:chOff x="3851920" y="620688"/>
            <a:chExt cx="3952650" cy="3952650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1920" y="620688"/>
              <a:ext cx="3952650" cy="3952650"/>
            </a:xfrm>
            <a:prstGeom prst="rect">
              <a:avLst/>
            </a:prstGeom>
          </p:spPr>
        </p:pic>
        <p:sp>
          <p:nvSpPr>
            <p:cNvPr id="7" name="TextovéPole 6"/>
            <p:cNvSpPr txBox="1"/>
            <p:nvPr/>
          </p:nvSpPr>
          <p:spPr>
            <a:xfrm>
              <a:off x="6156176" y="836712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2</a:t>
              </a: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2094" y="639835"/>
            <a:ext cx="7242048" cy="1143000"/>
          </a:xfrm>
        </p:spPr>
        <p:txBody>
          <a:bodyPr/>
          <a:lstStyle/>
          <a:p>
            <a:r>
              <a:rPr lang="cs-CZ" dirty="0" smtClean="0"/>
              <a:t>fluor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13302" y="3164681"/>
            <a:ext cx="75608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/>
              <a:t>C</a:t>
            </a:r>
            <a:r>
              <a:rPr lang="cs-CZ" sz="2400" dirty="0" smtClean="0"/>
              <a:t>hemická značka: F</a:t>
            </a: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Nazelenalý, jedovatý plyn.</a:t>
            </a:r>
            <a:endParaRPr lang="cs-CZ" sz="2400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Reaguje se všemi prvky.</a:t>
            </a:r>
            <a:endParaRPr lang="cs-CZ" sz="2400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Má nejvyšší hodnotu elektronegativity.</a:t>
            </a: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Použití: do zubních past, ústních vod -&gt; snižuje kazivost zubů.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290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4448552" y="332656"/>
            <a:ext cx="3284984" cy="3284984"/>
            <a:chOff x="4448552" y="476672"/>
            <a:chExt cx="3284984" cy="3284984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8552" y="476672"/>
              <a:ext cx="3284984" cy="3284984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4448552" y="508395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3</a:t>
              </a: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1488" y="693061"/>
            <a:ext cx="7242048" cy="1143000"/>
          </a:xfrm>
        </p:spPr>
        <p:txBody>
          <a:bodyPr/>
          <a:lstStyle/>
          <a:p>
            <a:r>
              <a:rPr lang="cs-CZ" dirty="0" smtClean="0"/>
              <a:t>Chlor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53651" y="2852936"/>
            <a:ext cx="727280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Chemická značka: Cl</a:t>
            </a:r>
            <a:endParaRPr lang="cs-CZ" sz="2400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Silně jedovatý, zapáchající plyn.</a:t>
            </a:r>
            <a:endParaRPr lang="cs-CZ" sz="2400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Použití: bělení textilií a papíru, výroba kyseliny chlorovodíkové, plastů (PVC), prostředky proti plevelu a hmyzu, dezinfekce pitné vody, vody bazénu, dezinfekční prostředky.</a:t>
            </a: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Výroba: rozkladem roztoku chloridu sodného stejnosměrným el. proudem.</a:t>
            </a: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Zneužití: bojový plyn (za 1. světové války u města </a:t>
            </a:r>
            <a:r>
              <a:rPr lang="cs-CZ" sz="2400" dirty="0" err="1" smtClean="0"/>
              <a:t>Ypr</a:t>
            </a:r>
            <a:r>
              <a:rPr lang="cs-CZ" sz="2400" dirty="0" err="1" smtClean="0">
                <a:latin typeface="+mj-lt"/>
                <a:cs typeface="Adobe Arabic"/>
              </a:rPr>
              <a:t>è</a:t>
            </a:r>
            <a:r>
              <a:rPr lang="cs-CZ" sz="2400" dirty="0" err="1" smtClean="0"/>
              <a:t>s</a:t>
            </a:r>
            <a:r>
              <a:rPr lang="cs-CZ" sz="2400" dirty="0" smtClean="0"/>
              <a:t>).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2400" dirty="0"/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012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0312" y="836712"/>
            <a:ext cx="7242048" cy="1143000"/>
          </a:xfrm>
        </p:spPr>
        <p:txBody>
          <a:bodyPr/>
          <a:lstStyle/>
          <a:p>
            <a:r>
              <a:rPr lang="cs-CZ" dirty="0" smtClean="0"/>
              <a:t>brom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419364"/>
            <a:ext cx="734481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Chemická značka: Br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2400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Těžká, tmavohnědá kapalina.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Rychle se vypařuje.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Velmi jedovatý  (poškozuje oči a pokožku).</a:t>
            </a:r>
            <a:endParaRPr lang="cs-CZ" sz="24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3923928" y="0"/>
            <a:ext cx="4221088" cy="4221088"/>
            <a:chOff x="3923928" y="0"/>
            <a:chExt cx="4221088" cy="4221088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3928" y="0"/>
              <a:ext cx="4221088" cy="4221088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6660232" y="3789040"/>
              <a:ext cx="1152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4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71313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4363973" y="-195300"/>
            <a:ext cx="3416789" cy="3416789"/>
            <a:chOff x="4730701" y="730"/>
            <a:chExt cx="3416789" cy="3416789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0701" y="730"/>
              <a:ext cx="3416789" cy="3416789"/>
            </a:xfrm>
            <a:prstGeom prst="rect">
              <a:avLst/>
            </a:prstGeom>
          </p:spPr>
        </p:pic>
        <p:sp>
          <p:nvSpPr>
            <p:cNvPr id="6" name="TextovéPole 5"/>
            <p:cNvSpPr txBox="1"/>
            <p:nvPr/>
          </p:nvSpPr>
          <p:spPr>
            <a:xfrm>
              <a:off x="6876256" y="2852936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5</a:t>
              </a: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66124"/>
            <a:ext cx="7242048" cy="1143000"/>
          </a:xfrm>
        </p:spPr>
        <p:txBody>
          <a:bodyPr/>
          <a:lstStyle/>
          <a:p>
            <a:r>
              <a:rPr lang="cs-CZ" dirty="0" smtClean="0"/>
              <a:t>jod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3569" y="2420888"/>
            <a:ext cx="6768752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Chemická značka: I</a:t>
            </a: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Pevná, zapáchající látka.</a:t>
            </a:r>
            <a:endParaRPr lang="cs-CZ" sz="2400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Jeho sloučeniny v mořských řasách a mořské vodě.</a:t>
            </a: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Nezbytný pro vývoj a růst organismu -&gt; nedostatek může negativně ovlivnit inteligenci  (kretenismus), činnost štítné žlázy.</a:t>
            </a: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Přidává se do kuchyňské soli a mléčných výrobků.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2400" dirty="0"/>
          </a:p>
          <a:p>
            <a:pPr marL="285750" indent="-285750">
              <a:buFont typeface="Wingdings" pitchFamily="2" charset="2"/>
              <a:buChar char="§"/>
            </a:pPr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896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8928" y="692696"/>
            <a:ext cx="7242048" cy="1143000"/>
          </a:xfrm>
        </p:spPr>
        <p:txBody>
          <a:bodyPr/>
          <a:lstStyle/>
          <a:p>
            <a:r>
              <a:rPr lang="cs-CZ" dirty="0" smtClean="0"/>
              <a:t>Astat</a:t>
            </a: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4139952" y="2833096"/>
            <a:ext cx="4052168" cy="4095167"/>
            <a:chOff x="4139952" y="-8803"/>
            <a:chExt cx="4052168" cy="4095167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9952" y="-8803"/>
              <a:ext cx="4052168" cy="4052168"/>
            </a:xfrm>
            <a:prstGeom prst="rect">
              <a:avLst/>
            </a:prstGeom>
          </p:spPr>
        </p:pic>
        <p:sp>
          <p:nvSpPr>
            <p:cNvPr id="4" name="TextovéPole 3"/>
            <p:cNvSpPr txBox="1"/>
            <p:nvPr/>
          </p:nvSpPr>
          <p:spPr>
            <a:xfrm>
              <a:off x="4283968" y="3717032"/>
              <a:ext cx="1728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Obr. 6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375008" y="2371431"/>
            <a:ext cx="35283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Chemická značka: At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Radioaktivní prvek.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4903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Ve které skupině PSP leží halogeny?</a:t>
            </a:r>
          </a:p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VII.A skupina</a:t>
            </a:r>
          </a:p>
          <a:p>
            <a:r>
              <a:rPr lang="cs-CZ" sz="2400" dirty="0" smtClean="0"/>
              <a:t>Jaké nemoci zmizely díky chloru a chlorování pitné vody?</a:t>
            </a:r>
          </a:p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Např. úplavice, cholera, tyfus.</a:t>
            </a:r>
          </a:p>
          <a:p>
            <a:r>
              <a:rPr lang="cs-CZ" sz="2400" dirty="0" smtClean="0"/>
              <a:t>Proč se některé sloučeniny fluoru přidávají do zubních past?</a:t>
            </a:r>
          </a:p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Snižují kazivost zubů.</a:t>
            </a:r>
          </a:p>
          <a:p>
            <a:r>
              <a:rPr lang="cs-CZ" sz="2400" dirty="0" smtClean="0"/>
              <a:t>Co znamená, že jod sublimuje?</a:t>
            </a:r>
          </a:p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Mění se z pevného skupenství na plynné.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88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060848"/>
            <a:ext cx="69127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  AUTOR NEUVEDEN. </a:t>
            </a:r>
            <a:r>
              <a:rPr lang="cs-CZ" i="1" dirty="0" smtClean="0"/>
              <a:t>halogeny</a:t>
            </a:r>
            <a:r>
              <a:rPr lang="cs-CZ" dirty="0" smtClean="0"/>
              <a:t> [online]. [cit. 20.1.2013]. Dostupný na WWW: http://www.komenskeho66.cz/materialy/chemie/WEB-CHEMIE8/halogeny.html </a:t>
            </a:r>
          </a:p>
          <a:p>
            <a:endParaRPr lang="cs-CZ" dirty="0"/>
          </a:p>
          <a:p>
            <a:r>
              <a:rPr lang="cs-CZ" dirty="0" smtClean="0"/>
              <a:t>Obr. 2  AUTOR NEUVEDEN. </a:t>
            </a:r>
            <a:r>
              <a:rPr lang="cs-CZ" i="1" dirty="0" smtClean="0"/>
              <a:t>PSE in </a:t>
            </a:r>
            <a:r>
              <a:rPr lang="cs-CZ" i="1" dirty="0" err="1" smtClean="0"/>
              <a:t>Bildern</a:t>
            </a:r>
            <a:r>
              <a:rPr lang="cs-CZ" i="1" dirty="0" smtClean="0"/>
              <a:t> - </a:t>
            </a:r>
            <a:r>
              <a:rPr lang="cs-CZ" i="1" dirty="0" err="1" smtClean="0"/>
              <a:t>Hochauflösende</a:t>
            </a:r>
            <a:r>
              <a:rPr lang="cs-CZ" i="1" dirty="0" smtClean="0"/>
              <a:t> </a:t>
            </a:r>
            <a:r>
              <a:rPr lang="cs-CZ" i="1" dirty="0" err="1" smtClean="0"/>
              <a:t>Bilder</a:t>
            </a:r>
            <a:r>
              <a:rPr lang="cs-CZ" i="1" dirty="0" smtClean="0"/>
              <a:t> </a:t>
            </a:r>
            <a:r>
              <a:rPr lang="cs-CZ" i="1" dirty="0" err="1" smtClean="0"/>
              <a:t>chemischer</a:t>
            </a:r>
            <a:r>
              <a:rPr lang="cs-CZ" i="1" dirty="0" smtClean="0"/>
              <a:t> Elemente</a:t>
            </a:r>
            <a:r>
              <a:rPr lang="cs-CZ" dirty="0" smtClean="0"/>
              <a:t> [online]. [cit. 20.1.2013]. Dostupný na WWW: http://jumk.de/mein-pse/fluor.jpg </a:t>
            </a:r>
          </a:p>
          <a:p>
            <a:endParaRPr lang="cs-CZ" dirty="0"/>
          </a:p>
          <a:p>
            <a:r>
              <a:rPr lang="cs-CZ" dirty="0" smtClean="0"/>
              <a:t>Obr. 3  AUTOR NEUVEDEN. </a:t>
            </a:r>
            <a:r>
              <a:rPr lang="cs-CZ" i="1" dirty="0" smtClean="0"/>
              <a:t>PSE in </a:t>
            </a:r>
            <a:r>
              <a:rPr lang="cs-CZ" i="1" dirty="0" err="1" smtClean="0"/>
              <a:t>Bildern</a:t>
            </a:r>
            <a:r>
              <a:rPr lang="cs-CZ" i="1" dirty="0" smtClean="0"/>
              <a:t> - </a:t>
            </a:r>
            <a:r>
              <a:rPr lang="cs-CZ" i="1" dirty="0" err="1" smtClean="0"/>
              <a:t>Hochauflösende</a:t>
            </a:r>
            <a:r>
              <a:rPr lang="cs-CZ" i="1" dirty="0" smtClean="0"/>
              <a:t> </a:t>
            </a:r>
            <a:r>
              <a:rPr lang="cs-CZ" i="1" dirty="0" err="1" smtClean="0"/>
              <a:t>Bilder</a:t>
            </a:r>
            <a:r>
              <a:rPr lang="cs-CZ" i="1" dirty="0" smtClean="0"/>
              <a:t> </a:t>
            </a:r>
            <a:r>
              <a:rPr lang="cs-CZ" i="1" dirty="0" err="1" smtClean="0"/>
              <a:t>chemischer</a:t>
            </a:r>
            <a:r>
              <a:rPr lang="cs-CZ" i="1" dirty="0" smtClean="0"/>
              <a:t> Elemente</a:t>
            </a:r>
            <a:r>
              <a:rPr lang="cs-CZ" dirty="0" smtClean="0"/>
              <a:t> [online]. [cit. 20.1.2013]. Dostupný na WWW: http://jumk.de/mein-pse/chlor.jpg </a:t>
            </a:r>
          </a:p>
          <a:p>
            <a:endParaRPr lang="cs-CZ" dirty="0"/>
          </a:p>
          <a:p>
            <a:r>
              <a:rPr lang="cs-CZ" dirty="0" smtClean="0"/>
              <a:t>Obr. 4  AUTOR NEUVEDEN. </a:t>
            </a:r>
            <a:r>
              <a:rPr lang="cs-CZ" i="1" dirty="0" smtClean="0"/>
              <a:t>PSE in </a:t>
            </a:r>
            <a:r>
              <a:rPr lang="cs-CZ" i="1" dirty="0" err="1" smtClean="0"/>
              <a:t>Bildern</a:t>
            </a:r>
            <a:r>
              <a:rPr lang="cs-CZ" i="1" dirty="0" smtClean="0"/>
              <a:t> - </a:t>
            </a:r>
            <a:r>
              <a:rPr lang="cs-CZ" i="1" dirty="0" err="1" smtClean="0"/>
              <a:t>Hochauflösende</a:t>
            </a:r>
            <a:r>
              <a:rPr lang="cs-CZ" i="1" dirty="0" smtClean="0"/>
              <a:t> </a:t>
            </a:r>
            <a:r>
              <a:rPr lang="cs-CZ" i="1" dirty="0" err="1" smtClean="0"/>
              <a:t>Bilder</a:t>
            </a:r>
            <a:r>
              <a:rPr lang="cs-CZ" i="1" dirty="0" smtClean="0"/>
              <a:t> </a:t>
            </a:r>
            <a:r>
              <a:rPr lang="cs-CZ" i="1" dirty="0" err="1" smtClean="0"/>
              <a:t>chemischer</a:t>
            </a:r>
            <a:r>
              <a:rPr lang="cs-CZ" i="1" dirty="0" smtClean="0"/>
              <a:t> Elemente</a:t>
            </a:r>
            <a:r>
              <a:rPr lang="cs-CZ" dirty="0" smtClean="0"/>
              <a:t> [online]. [cit. 20.1.2013]. Dostupný na WWW: http://jumk.de/mein-pse/brom-3.jpg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863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72816"/>
            <a:ext cx="65527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  AUTOR NEUVEDEN. </a:t>
            </a:r>
            <a:r>
              <a:rPr lang="cs-CZ" i="1" dirty="0" smtClean="0"/>
              <a:t>PSE in </a:t>
            </a:r>
            <a:r>
              <a:rPr lang="cs-CZ" i="1" dirty="0" err="1" smtClean="0"/>
              <a:t>Bildern</a:t>
            </a:r>
            <a:r>
              <a:rPr lang="cs-CZ" i="1" dirty="0" smtClean="0"/>
              <a:t> - </a:t>
            </a:r>
            <a:r>
              <a:rPr lang="cs-CZ" i="1" dirty="0" err="1" smtClean="0"/>
              <a:t>Hochauflösende</a:t>
            </a:r>
            <a:r>
              <a:rPr lang="cs-CZ" i="1" dirty="0" smtClean="0"/>
              <a:t> </a:t>
            </a:r>
            <a:r>
              <a:rPr lang="cs-CZ" i="1" dirty="0" err="1" smtClean="0"/>
              <a:t>Bilder</a:t>
            </a:r>
            <a:r>
              <a:rPr lang="cs-CZ" i="1" dirty="0" smtClean="0"/>
              <a:t> </a:t>
            </a:r>
            <a:r>
              <a:rPr lang="cs-CZ" i="1" dirty="0" err="1" smtClean="0"/>
              <a:t>chemischer</a:t>
            </a:r>
            <a:r>
              <a:rPr lang="cs-CZ" i="1" dirty="0" smtClean="0"/>
              <a:t> Elemente</a:t>
            </a:r>
            <a:r>
              <a:rPr lang="cs-CZ" dirty="0" smtClean="0"/>
              <a:t> [online]. [cit. 20.1.2013]. Dostupný na WWW: http://jumk.de/mein-pse/iod-2.jpg </a:t>
            </a:r>
          </a:p>
          <a:p>
            <a:endParaRPr lang="cs-CZ" dirty="0"/>
          </a:p>
          <a:p>
            <a:r>
              <a:rPr lang="cs-CZ" dirty="0" smtClean="0"/>
              <a:t>Obr. 6  AUTOR NEUVEDEN. </a:t>
            </a:r>
            <a:r>
              <a:rPr lang="cs-CZ" i="1" dirty="0" smtClean="0"/>
              <a:t>PSE in </a:t>
            </a:r>
            <a:r>
              <a:rPr lang="cs-CZ" i="1" dirty="0" err="1" smtClean="0"/>
              <a:t>Bildern</a:t>
            </a:r>
            <a:r>
              <a:rPr lang="cs-CZ" i="1" dirty="0" smtClean="0"/>
              <a:t> - </a:t>
            </a:r>
            <a:r>
              <a:rPr lang="cs-CZ" i="1" dirty="0" err="1" smtClean="0"/>
              <a:t>Hochauflösende</a:t>
            </a:r>
            <a:r>
              <a:rPr lang="cs-CZ" i="1" dirty="0" smtClean="0"/>
              <a:t> </a:t>
            </a:r>
            <a:r>
              <a:rPr lang="cs-CZ" i="1" dirty="0" err="1" smtClean="0"/>
              <a:t>Bilder</a:t>
            </a:r>
            <a:r>
              <a:rPr lang="cs-CZ" i="1" dirty="0" smtClean="0"/>
              <a:t> </a:t>
            </a:r>
            <a:r>
              <a:rPr lang="cs-CZ" i="1" dirty="0" err="1" smtClean="0"/>
              <a:t>chemischer</a:t>
            </a:r>
            <a:r>
              <a:rPr lang="cs-CZ" i="1" dirty="0" smtClean="0"/>
              <a:t> Elemente</a:t>
            </a:r>
            <a:r>
              <a:rPr lang="cs-CZ" dirty="0" smtClean="0"/>
              <a:t> [online]. [cit. 20.1.2013]. Dostupný na WWW: http://jumk.de/mein-pse/astat.jpg</a:t>
            </a:r>
          </a:p>
          <a:p>
            <a:endParaRPr lang="cs-CZ" dirty="0"/>
          </a:p>
          <a:p>
            <a:r>
              <a:rPr lang="cs-CZ" dirty="0" smtClean="0"/>
              <a:t>ŠKODA, Jiří; DOULÍK, Pavel. </a:t>
            </a:r>
            <a:r>
              <a:rPr lang="cs-CZ" i="1" dirty="0" smtClean="0"/>
              <a:t>Chemie 8 učebnice pro základní školy a víceletá gymnázia</a:t>
            </a:r>
            <a:r>
              <a:rPr lang="cs-CZ" dirty="0" smtClean="0"/>
              <a:t>. Plzeň: Fraus, 2006, ISBN 80-7238-442-2.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225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113</TotalTime>
  <Words>582</Words>
  <Application>Microsoft Office PowerPoint</Application>
  <PresentationFormat>Předvádění na obrazovce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Bohatý</vt:lpstr>
      <vt:lpstr>Prezentace aplikace PowerPoint</vt:lpstr>
      <vt:lpstr>halogeny</vt:lpstr>
      <vt:lpstr>Anotace</vt:lpstr>
      <vt:lpstr>Halogeny</vt:lpstr>
      <vt:lpstr>fluor</vt:lpstr>
      <vt:lpstr>Chlor</vt:lpstr>
      <vt:lpstr>brom</vt:lpstr>
      <vt:lpstr>jod</vt:lpstr>
      <vt:lpstr>Astat</vt:lpstr>
      <vt:lpstr>Otázky k procvičování</vt:lpstr>
      <vt:lpstr>Zdroje a citace</vt:lpstr>
      <vt:lpstr>Zdroje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halogeny</dc:title>
  <dc:creator>Káťa</dc:creator>
  <cp:lastModifiedBy>zdeněk</cp:lastModifiedBy>
  <cp:revision>47</cp:revision>
  <dcterms:created xsi:type="dcterms:W3CDTF">2013-01-20T12:25:27Z</dcterms:created>
  <dcterms:modified xsi:type="dcterms:W3CDTF">2013-01-30T15:46:35Z</dcterms:modified>
</cp:coreProperties>
</file>