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sldIdLst>
    <p:sldId id="267" r:id="rId2"/>
    <p:sldId id="256" r:id="rId3"/>
    <p:sldId id="268" r:id="rId4"/>
    <p:sldId id="257" r:id="rId5"/>
    <p:sldId id="263" r:id="rId6"/>
    <p:sldId id="258" r:id="rId7"/>
    <p:sldId id="260" r:id="rId8"/>
    <p:sldId id="261" r:id="rId9"/>
    <p:sldId id="264" r:id="rId10"/>
    <p:sldId id="265" r:id="rId11"/>
    <p:sldId id="269" r:id="rId12"/>
    <p:sldId id="270" r:id="rId13"/>
    <p:sldId id="259" r:id="rId14"/>
    <p:sldId id="262" r:id="rId15"/>
    <p:sldId id="266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19" d="100"/>
          <a:sy n="119" d="100"/>
        </p:scale>
        <p:origin x="-768" y="18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6_5">
  <dgm:title val=""/>
  <dgm:desc val=""/>
  <dgm:catLst>
    <dgm:cat type="accent6" pri="11500"/>
  </dgm:catLst>
  <dgm:styleLbl name="node0">
    <dgm:fillClrLst meth="cycle">
      <a:schemeClr val="accent6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6">
        <a:alpha val="90000"/>
      </a:schemeClr>
      <a:schemeClr val="accent6">
        <a:alpha val="5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/>
    <dgm:txEffectClrLst/>
  </dgm:styleLbl>
  <dgm:styleLbl name="node1">
    <dgm:fillClrLst>
      <a:schemeClr val="accent6">
        <a:alpha val="9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lnNode1">
    <dgm:fillClrLst>
      <a:schemeClr val="accent6">
        <a:shade val="90000"/>
      </a:schemeClr>
      <a:schemeClr val="accent6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6">
        <a:shade val="80000"/>
        <a:alpha val="50000"/>
      </a:schemeClr>
      <a:schemeClr val="accent6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>
        <a:alpha val="3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6">
        <a:tint val="50000"/>
        <a:alpha val="90000"/>
      </a:schemeClr>
      <a:schemeClr val="accent6">
        <a:tint val="20000"/>
        <a:alpha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6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6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fg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bg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sibTrans1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6">
        <a:alpha val="90000"/>
        <a:tint val="40000"/>
      </a:schemeClr>
      <a:schemeClr val="accent6">
        <a:alpha val="5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6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6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4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3d2" qsCatId="3D" csTypeId="urn:microsoft.com/office/officeart/2005/8/colors/accent6_5" csCatId="accent6" phldr="1"/>
      <dgm:spPr/>
      <dgm:t>
        <a:bodyPr/>
        <a:lstStyle/>
        <a:p>
          <a:endParaRPr lang="cs-CZ"/>
        </a:p>
      </dgm:t>
    </dgm:pt>
    <dgm:pt modelId="{445C7998-7549-48B0-BD68-D4F0167F02E5}">
      <dgm:prSet phldrT="[Text]" custT="1"/>
      <dgm:spPr/>
      <dgm:t>
        <a:bodyPr/>
        <a:lstStyle/>
        <a:p>
          <a:pPr algn="l"/>
          <a:r>
            <a:rPr lang="cs-CZ" sz="1100" dirty="0"/>
            <a:t>Název školy:    </a:t>
          </a:r>
          <a:r>
            <a:rPr lang="cs-CZ" sz="1100" dirty="0" smtClean="0"/>
            <a:t>Základní škola a Mateřská škola, Police nad Metují, okres Náchod</a:t>
          </a:r>
          <a:endParaRPr lang="cs-CZ" sz="1100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Stejskalová Hana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VY_32_INOVACE_11C_12_Uhlík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 smtClean="0"/>
            <a:t>Téma: Chemie 8. ročník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CZ.1.07/1.4.00/21.1431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0C6E1E16-08A6-4B86-AB9F-749A7749D4C9}">
      <dgm:prSet phldrT="[Text]"/>
      <dgm:spPr/>
      <dgm:t>
        <a:bodyPr/>
        <a:lstStyle/>
        <a:p>
          <a:pPr algn="l"/>
          <a:endParaRPr lang="cs-CZ"/>
        </a:p>
      </dgm:t>
    </dgm:pt>
    <dgm:pt modelId="{16195275-21B3-4907-9A5D-8941AF020ED5}" type="parTrans" cxnId="{1473645A-91BD-4A85-95D1-5A16CDA0B60C}">
      <dgm:prSet/>
      <dgm:spPr/>
      <dgm:t>
        <a:bodyPr/>
        <a:lstStyle/>
        <a:p>
          <a:endParaRPr lang="cs-CZ"/>
        </a:p>
      </dgm:t>
    </dgm:pt>
    <dgm:pt modelId="{4A3A465D-E9EB-44FE-A57B-D00F620D5B2D}" type="sibTrans" cxnId="{1473645A-91BD-4A85-95D1-5A16CDA0B60C}">
      <dgm:prSet/>
      <dgm:spPr/>
      <dgm:t>
        <a:bodyPr/>
        <a:lstStyle/>
        <a:p>
          <a:endParaRPr lang="cs-CZ"/>
        </a:p>
      </dgm:t>
    </dgm:pt>
    <dgm:pt modelId="{9F18DD90-522E-4A06-9EDB-3FF7C7EB6637}">
      <dgm:prSet/>
      <dgm:spPr/>
      <dgm:t>
        <a:bodyPr/>
        <a:lstStyle/>
        <a:p>
          <a:pPr algn="l"/>
          <a:endParaRPr lang="cs-CZ" dirty="0"/>
        </a:p>
      </dgm:t>
    </dgm:pt>
    <dgm:pt modelId="{DC71C009-E3ED-475A-840A-BB6DF5CACA1E}" type="parTrans" cxnId="{74551AAA-BEB0-4396-BD80-6629C3B31C87}">
      <dgm:prSet/>
      <dgm:spPr/>
      <dgm:t>
        <a:bodyPr/>
        <a:lstStyle/>
        <a:p>
          <a:endParaRPr lang="cs-CZ"/>
        </a:p>
      </dgm:t>
    </dgm:pt>
    <dgm:pt modelId="{90F4423F-FE16-401C-9EF9-B9A4578C2C46}" type="sibTrans" cxnId="{74551AAA-BEB0-4396-BD80-6629C3B31C87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7"/>
      <dgm:spPr/>
      <dgm:t>
        <a:bodyPr/>
        <a:lstStyle/>
        <a:p>
          <a:endParaRPr lang="cs-CZ"/>
        </a:p>
      </dgm:t>
    </dgm:pt>
    <dgm:pt modelId="{6940EB87-DC1D-4BC3-9408-9AC2E1FFC039}" type="pres">
      <dgm:prSet presAssocID="{445C7998-7549-48B0-BD68-D4F0167F02E5}" presName="space" presStyleCnt="0"/>
      <dgm:spPr/>
      <dgm:t>
        <a:bodyPr/>
        <a:lstStyle/>
        <a:p>
          <a:endParaRPr lang="cs-CZ"/>
        </a:p>
      </dgm:t>
    </dgm:pt>
    <dgm:pt modelId="{BC35EE03-4121-4EF9-923D-7CB6D30D358D}" type="pres">
      <dgm:prSet presAssocID="{445C7998-7549-48B0-BD68-D4F0167F02E5}" presName="rect1" presStyleLbl="alignAcc1" presStyleIdx="0" presStyleCnt="7"/>
      <dgm:spPr/>
      <dgm:t>
        <a:bodyPr/>
        <a:lstStyle/>
        <a:p>
          <a:endParaRPr lang="cs-CZ"/>
        </a:p>
      </dgm:t>
    </dgm:pt>
    <dgm:pt modelId="{D3840DFA-901C-4049-8AB2-27AC2BA34540}" type="pres">
      <dgm:prSet presAssocID="{0C6E1E16-08A6-4B86-AB9F-749A7749D4C9}" presName="vertSpace2" presStyleLbl="node1" presStyleIdx="0" presStyleCnt="7"/>
      <dgm:spPr/>
    </dgm:pt>
    <dgm:pt modelId="{5BDA8D49-C64C-4FDF-ACCF-171444A32B21}" type="pres">
      <dgm:prSet presAssocID="{0C6E1E16-08A6-4B86-AB9F-749A7749D4C9}" presName="circle2" presStyleLbl="node1" presStyleIdx="1" presStyleCnt="7"/>
      <dgm:spPr/>
    </dgm:pt>
    <dgm:pt modelId="{D8344A4C-A59C-418B-AE84-1CF03F62012F}" type="pres">
      <dgm:prSet presAssocID="{0C6E1E16-08A6-4B86-AB9F-749A7749D4C9}" presName="rect2" presStyleLbl="alignAcc1" presStyleIdx="1" presStyleCnt="7"/>
      <dgm:spPr/>
      <dgm:t>
        <a:bodyPr/>
        <a:lstStyle/>
        <a:p>
          <a:endParaRPr lang="cs-CZ"/>
        </a:p>
      </dgm:t>
    </dgm:pt>
    <dgm:pt modelId="{57DDA582-354B-4295-AE97-083B34E96D1A}" type="pres">
      <dgm:prSet presAssocID="{FBBFC3EA-9D9D-4F3A-BEA6-9C2C0E46BF20}" presName="vertSpace3" presStyleLbl="node1" presStyleIdx="1" presStyleCnt="7"/>
      <dgm:spPr/>
    </dgm:pt>
    <dgm:pt modelId="{4A11C032-4DF2-44E5-8C80-1286B3D4B133}" type="pres">
      <dgm:prSet presAssocID="{FBBFC3EA-9D9D-4F3A-BEA6-9C2C0E46BF20}" presName="circle3" presStyleLbl="node1" presStyleIdx="2" presStyleCnt="7"/>
      <dgm:spPr/>
    </dgm:pt>
    <dgm:pt modelId="{601CDFA2-8205-4060-95D5-B0A001D0D0E3}" type="pres">
      <dgm:prSet presAssocID="{FBBFC3EA-9D9D-4F3A-BEA6-9C2C0E46BF20}" presName="rect3" presStyleLbl="alignAcc1" presStyleIdx="2" presStyleCnt="7"/>
      <dgm:spPr/>
      <dgm:t>
        <a:bodyPr/>
        <a:lstStyle/>
        <a:p>
          <a:endParaRPr lang="cs-CZ"/>
        </a:p>
      </dgm:t>
    </dgm:pt>
    <dgm:pt modelId="{EA95FEE9-5F68-48C7-93BB-0F8C419DA96D}" type="pres">
      <dgm:prSet presAssocID="{019433A1-1324-4DE1-9E6F-32B851095F74}" presName="vertSpace4" presStyleLbl="node1" presStyleIdx="2" presStyleCnt="7"/>
      <dgm:spPr/>
    </dgm:pt>
    <dgm:pt modelId="{BB3828A8-1683-43A3-8BCA-2995B7EAE8F3}" type="pres">
      <dgm:prSet presAssocID="{019433A1-1324-4DE1-9E6F-32B851095F74}" presName="circle4" presStyleLbl="node1" presStyleIdx="3" presStyleCnt="7"/>
      <dgm:spPr/>
    </dgm:pt>
    <dgm:pt modelId="{CC1D5B29-8413-4412-9F6D-55E531B84639}" type="pres">
      <dgm:prSet presAssocID="{019433A1-1324-4DE1-9E6F-32B851095F74}" presName="rect4" presStyleLbl="alignAcc1" presStyleIdx="3" presStyleCnt="7"/>
      <dgm:spPr/>
      <dgm:t>
        <a:bodyPr/>
        <a:lstStyle/>
        <a:p>
          <a:endParaRPr lang="cs-CZ"/>
        </a:p>
      </dgm:t>
    </dgm:pt>
    <dgm:pt modelId="{AEEDACE7-4427-455B-A155-2C3381828BD7}" type="pres">
      <dgm:prSet presAssocID="{C73C7642-F245-4585-8F88-243F9FAEF6CA}" presName="vertSpace5" presStyleLbl="node1" presStyleIdx="3" presStyleCnt="7"/>
      <dgm:spPr/>
    </dgm:pt>
    <dgm:pt modelId="{7C8531F2-00DF-4DB1-A6C6-AF46193E1BBF}" type="pres">
      <dgm:prSet presAssocID="{C73C7642-F245-4585-8F88-243F9FAEF6CA}" presName="circle5" presStyleLbl="node1" presStyleIdx="4" presStyleCnt="7"/>
      <dgm:spPr/>
    </dgm:pt>
    <dgm:pt modelId="{304CA11A-E17E-4999-A128-C72BF543B20D}" type="pres">
      <dgm:prSet presAssocID="{C73C7642-F245-4585-8F88-243F9FAEF6CA}" presName="rect5" presStyleLbl="alignAcc1" presStyleIdx="4" presStyleCnt="7"/>
      <dgm:spPr/>
      <dgm:t>
        <a:bodyPr/>
        <a:lstStyle/>
        <a:p>
          <a:endParaRPr lang="cs-CZ"/>
        </a:p>
      </dgm:t>
    </dgm:pt>
    <dgm:pt modelId="{C67EF5F7-B425-49AF-82F9-2446588ED851}" type="pres">
      <dgm:prSet presAssocID="{EBC41103-E2E5-4D48-9B4B-425520D3D098}" presName="vertSpace6" presStyleLbl="node1" presStyleIdx="4" presStyleCnt="7"/>
      <dgm:spPr/>
    </dgm:pt>
    <dgm:pt modelId="{14E80F71-B028-4CCE-8C5A-7AE67F9A28C6}" type="pres">
      <dgm:prSet presAssocID="{EBC41103-E2E5-4D48-9B4B-425520D3D098}" presName="circle6" presStyleLbl="node1" presStyleIdx="5" presStyleCnt="7"/>
      <dgm:spPr/>
    </dgm:pt>
    <dgm:pt modelId="{F732C171-B6A8-40AC-BE86-9061B3C3D3B8}" type="pres">
      <dgm:prSet presAssocID="{EBC41103-E2E5-4D48-9B4B-425520D3D098}" presName="rect6" presStyleLbl="alignAcc1" presStyleIdx="5" presStyleCnt="7"/>
      <dgm:spPr/>
      <dgm:t>
        <a:bodyPr/>
        <a:lstStyle/>
        <a:p>
          <a:endParaRPr lang="cs-CZ"/>
        </a:p>
      </dgm:t>
    </dgm:pt>
    <dgm:pt modelId="{D8C5187E-68B6-4E2E-86D0-57087190219B}" type="pres">
      <dgm:prSet presAssocID="{9F18DD90-522E-4A06-9EDB-3FF7C7EB6637}" presName="vertSpace7" presStyleLbl="node1" presStyleIdx="5" presStyleCnt="7"/>
      <dgm:spPr/>
    </dgm:pt>
    <dgm:pt modelId="{1A909E4D-639C-4CB7-A7CE-FC1133FAA37E}" type="pres">
      <dgm:prSet presAssocID="{9F18DD90-522E-4A06-9EDB-3FF7C7EB6637}" presName="circle7" presStyleLbl="node1" presStyleIdx="6" presStyleCnt="7"/>
      <dgm:spPr/>
    </dgm:pt>
    <dgm:pt modelId="{D102FEF8-6917-41D2-AE5D-914C1EA8F84A}" type="pres">
      <dgm:prSet presAssocID="{9F18DD90-522E-4A06-9EDB-3FF7C7EB6637}" presName="rect7" presStyleLbl="alignAcc1" presStyleIdx="6" presStyleCnt="7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7652895-8F40-40B1-8BC2-AD2A1592E4B6}" type="pres">
      <dgm:prSet presAssocID="{0C6E1E16-08A6-4B86-AB9F-749A7749D4C9}" presName="rect2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F478621-DC04-4E99-8ED0-6EF817E39D41}" type="pres">
      <dgm:prSet presAssocID="{FBBFC3EA-9D9D-4F3A-BEA6-9C2C0E46BF20}" presName="rect3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FE2C4A-F11C-43B1-9923-1AFAA3244381}" type="pres">
      <dgm:prSet presAssocID="{019433A1-1324-4DE1-9E6F-32B851095F74}" presName="rect4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E0F4EFC-82FA-4EC4-801E-BC2F931EC339}" type="pres">
      <dgm:prSet presAssocID="{C73C7642-F245-4585-8F88-243F9FAEF6CA}" presName="rect5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3CEBA79-51F7-49AC-8104-9DE2B978BFF4}" type="pres">
      <dgm:prSet presAssocID="{EBC41103-E2E5-4D48-9B4B-425520D3D098}" presName="rect6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32F2F5B-E5E6-4E00-9503-10413FFBA7E0}" type="pres">
      <dgm:prSet presAssocID="{9F18DD90-522E-4A06-9EDB-3FF7C7EB6637}" presName="rect7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62E82CFA-5E74-40FB-AE56-11A5CAE3D40E}" type="presOf" srcId="{39F8B381-5807-488E-AC22-73DD4140ED4A}" destId="{71045F8C-00FA-488E-A7BD-E2E6753D979D}" srcOrd="0" destOrd="0" presId="urn:microsoft.com/office/officeart/2005/8/layout/target3"/>
    <dgm:cxn modelId="{1473645A-91BD-4A85-95D1-5A16CDA0B60C}" srcId="{39F8B381-5807-488E-AC22-73DD4140ED4A}" destId="{0C6E1E16-08A6-4B86-AB9F-749A7749D4C9}" srcOrd="1" destOrd="0" parTransId="{16195275-21B3-4907-9A5D-8941AF020ED5}" sibTransId="{4A3A465D-E9EB-44FE-A57B-D00F620D5B2D}"/>
    <dgm:cxn modelId="{EAFC61F7-6FA6-473A-8734-3D188CE7D2E2}" type="presOf" srcId="{EBC41103-E2E5-4D48-9B4B-425520D3D098}" destId="{F732C171-B6A8-40AC-BE86-9061B3C3D3B8}" srcOrd="0" destOrd="0" presId="urn:microsoft.com/office/officeart/2005/8/layout/target3"/>
    <dgm:cxn modelId="{3D7BB564-F44A-4C01-BB43-11C6AA818E7C}" type="presOf" srcId="{019433A1-1324-4DE1-9E6F-32B851095F74}" destId="{83FE2C4A-F11C-43B1-9923-1AFAA3244381}" srcOrd="1" destOrd="0" presId="urn:microsoft.com/office/officeart/2005/8/layout/target3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4531326A-0739-4C0B-9D68-8FAF2902F207}" type="presOf" srcId="{FBBFC3EA-9D9D-4F3A-BEA6-9C2C0E46BF20}" destId="{601CDFA2-8205-4060-95D5-B0A001D0D0E3}" srcOrd="0" destOrd="0" presId="urn:microsoft.com/office/officeart/2005/8/layout/target3"/>
    <dgm:cxn modelId="{C24533D2-26E5-47EB-8A39-D4FB9E52EFE6}" srcId="{39F8B381-5807-488E-AC22-73DD4140ED4A}" destId="{FBBFC3EA-9D9D-4F3A-BEA6-9C2C0E46BF20}" srcOrd="2" destOrd="0" parTransId="{DDB8DF17-17D4-4A37-80A4-B2BE20408FA2}" sibTransId="{83B48451-91B6-4E15-99C9-0FE713D5286E}"/>
    <dgm:cxn modelId="{6FA79A14-5F3C-4D93-A2FE-92D7B8BBAB29}" type="presOf" srcId="{9F18DD90-522E-4A06-9EDB-3FF7C7EB6637}" destId="{932F2F5B-E5E6-4E00-9503-10413FFBA7E0}" srcOrd="1" destOrd="0" presId="urn:microsoft.com/office/officeart/2005/8/layout/target3"/>
    <dgm:cxn modelId="{EBE96325-579B-4C4D-926D-E53AEC6E08D0}" type="presOf" srcId="{C73C7642-F245-4585-8F88-243F9FAEF6CA}" destId="{304CA11A-E17E-4999-A128-C72BF543B20D}" srcOrd="0" destOrd="0" presId="urn:microsoft.com/office/officeart/2005/8/layout/target3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766FF7BD-3A28-46DB-B5D7-FAD9850CDA2A}" type="presOf" srcId="{0C6E1E16-08A6-4B86-AB9F-749A7749D4C9}" destId="{B7652895-8F40-40B1-8BC2-AD2A1592E4B6}" srcOrd="1" destOrd="0" presId="urn:microsoft.com/office/officeart/2005/8/layout/target3"/>
    <dgm:cxn modelId="{CF867891-6AB4-4887-B1B6-484970365EF1}" type="presOf" srcId="{019433A1-1324-4DE1-9E6F-32B851095F74}" destId="{CC1D5B29-8413-4412-9F6D-55E531B84639}" srcOrd="0" destOrd="0" presId="urn:microsoft.com/office/officeart/2005/8/layout/target3"/>
    <dgm:cxn modelId="{74551AAA-BEB0-4396-BD80-6629C3B31C87}" srcId="{39F8B381-5807-488E-AC22-73DD4140ED4A}" destId="{9F18DD90-522E-4A06-9EDB-3FF7C7EB6637}" srcOrd="6" destOrd="0" parTransId="{DC71C009-E3ED-475A-840A-BB6DF5CACA1E}" sibTransId="{90F4423F-FE16-401C-9EF9-B9A4578C2C46}"/>
    <dgm:cxn modelId="{2A2BCF91-C654-4E19-950C-39AA1A49C169}" srcId="{39F8B381-5807-488E-AC22-73DD4140ED4A}" destId="{019433A1-1324-4DE1-9E6F-32B851095F74}" srcOrd="3" destOrd="0" parTransId="{2AB92C11-48B1-4C26-9CC1-F4AB2F53C03B}" sibTransId="{2716416C-EF69-44CA-AEFE-14F7FF081354}"/>
    <dgm:cxn modelId="{8EF12C7B-F5F7-4226-A581-F9A694D2F722}" type="presOf" srcId="{FBBFC3EA-9D9D-4F3A-BEA6-9C2C0E46BF20}" destId="{3F478621-DC04-4E99-8ED0-6EF817E39D41}" srcOrd="1" destOrd="0" presId="urn:microsoft.com/office/officeart/2005/8/layout/target3"/>
    <dgm:cxn modelId="{A3337C5A-1B62-450A-8C99-B4C892E21EFB}" type="presOf" srcId="{445C7998-7549-48B0-BD68-D4F0167F02E5}" destId="{4D19AB04-24FA-40C2-B203-52AE3D15E171}" srcOrd="1" destOrd="0" presId="urn:microsoft.com/office/officeart/2005/8/layout/target3"/>
    <dgm:cxn modelId="{0133CB80-3B1F-4F0D-A284-A780BC59B443}" type="presOf" srcId="{9F18DD90-522E-4A06-9EDB-3FF7C7EB6637}" destId="{D102FEF8-6917-41D2-AE5D-914C1EA8F84A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605BE589-ED0A-4AEC-9DB8-99E26FA0AE3B}" type="presOf" srcId="{0C6E1E16-08A6-4B86-AB9F-749A7749D4C9}" destId="{D8344A4C-A59C-418B-AE84-1CF03F62012F}" srcOrd="0" destOrd="0" presId="urn:microsoft.com/office/officeart/2005/8/layout/target3"/>
    <dgm:cxn modelId="{5CBB4EBA-8D72-47F4-893F-289A25A1A2CB}" type="presOf" srcId="{EBC41103-E2E5-4D48-9B4B-425520D3D098}" destId="{D3CEBA79-51F7-49AC-8104-9DE2B978BFF4}" srcOrd="1" destOrd="0" presId="urn:microsoft.com/office/officeart/2005/8/layout/target3"/>
    <dgm:cxn modelId="{ED50CE9E-A46C-4BF0-A094-696AFBD596FD}" type="presOf" srcId="{C73C7642-F245-4585-8F88-243F9FAEF6CA}" destId="{0E0F4EFC-82FA-4EC4-801E-BC2F931EC339}" srcOrd="1" destOrd="0" presId="urn:microsoft.com/office/officeart/2005/8/layout/target3"/>
    <dgm:cxn modelId="{00E12B1F-371D-4B9E-995E-002986593C06}" type="presOf" srcId="{445C7998-7549-48B0-BD68-D4F0167F02E5}" destId="{BC35EE03-4121-4EF9-923D-7CB6D30D358D}" srcOrd="0" destOrd="0" presId="urn:microsoft.com/office/officeart/2005/8/layout/target3"/>
    <dgm:cxn modelId="{6EDD6CA8-A34F-483E-BEFC-0DDCDF1B24EF}" type="presParOf" srcId="{71045F8C-00FA-488E-A7BD-E2E6753D979D}" destId="{3577EC6B-C980-4F34-8C69-4365E7B8FC8C}" srcOrd="0" destOrd="0" presId="urn:microsoft.com/office/officeart/2005/8/layout/target3"/>
    <dgm:cxn modelId="{D0971249-AE11-4E7C-8C97-DD9DA1C2E726}" type="presParOf" srcId="{71045F8C-00FA-488E-A7BD-E2E6753D979D}" destId="{6940EB87-DC1D-4BC3-9408-9AC2E1FFC039}" srcOrd="1" destOrd="0" presId="urn:microsoft.com/office/officeart/2005/8/layout/target3"/>
    <dgm:cxn modelId="{7CCFB2AD-5DF3-4F51-B8C8-EB1BE312B20F}" type="presParOf" srcId="{71045F8C-00FA-488E-A7BD-E2E6753D979D}" destId="{BC35EE03-4121-4EF9-923D-7CB6D30D358D}" srcOrd="2" destOrd="0" presId="urn:microsoft.com/office/officeart/2005/8/layout/target3"/>
    <dgm:cxn modelId="{A51F1E55-E190-4890-BC68-2FCA7434BAAB}" type="presParOf" srcId="{71045F8C-00FA-488E-A7BD-E2E6753D979D}" destId="{D3840DFA-901C-4049-8AB2-27AC2BA34540}" srcOrd="3" destOrd="0" presId="urn:microsoft.com/office/officeart/2005/8/layout/target3"/>
    <dgm:cxn modelId="{F3FF5905-59E1-4850-A44D-46541FE1FCF6}" type="presParOf" srcId="{71045F8C-00FA-488E-A7BD-E2E6753D979D}" destId="{5BDA8D49-C64C-4FDF-ACCF-171444A32B21}" srcOrd="4" destOrd="0" presId="urn:microsoft.com/office/officeart/2005/8/layout/target3"/>
    <dgm:cxn modelId="{12EA9C11-C184-406E-A357-07EF5DC29320}" type="presParOf" srcId="{71045F8C-00FA-488E-A7BD-E2E6753D979D}" destId="{D8344A4C-A59C-418B-AE84-1CF03F62012F}" srcOrd="5" destOrd="0" presId="urn:microsoft.com/office/officeart/2005/8/layout/target3"/>
    <dgm:cxn modelId="{DA9C69A8-EBDF-4787-8FE9-E13CA575A74A}" type="presParOf" srcId="{71045F8C-00FA-488E-A7BD-E2E6753D979D}" destId="{57DDA582-354B-4295-AE97-083B34E96D1A}" srcOrd="6" destOrd="0" presId="urn:microsoft.com/office/officeart/2005/8/layout/target3"/>
    <dgm:cxn modelId="{CC08C3C4-DA05-46CE-A66C-EBAC6F76DD9C}" type="presParOf" srcId="{71045F8C-00FA-488E-A7BD-E2E6753D979D}" destId="{4A11C032-4DF2-44E5-8C80-1286B3D4B133}" srcOrd="7" destOrd="0" presId="urn:microsoft.com/office/officeart/2005/8/layout/target3"/>
    <dgm:cxn modelId="{182F17F7-677B-4A47-82A9-8277F65B40F2}" type="presParOf" srcId="{71045F8C-00FA-488E-A7BD-E2E6753D979D}" destId="{601CDFA2-8205-4060-95D5-B0A001D0D0E3}" srcOrd="8" destOrd="0" presId="urn:microsoft.com/office/officeart/2005/8/layout/target3"/>
    <dgm:cxn modelId="{CCE71C60-DC66-4F77-9025-2ADF5AA1C670}" type="presParOf" srcId="{71045F8C-00FA-488E-A7BD-E2E6753D979D}" destId="{EA95FEE9-5F68-48C7-93BB-0F8C419DA96D}" srcOrd="9" destOrd="0" presId="urn:microsoft.com/office/officeart/2005/8/layout/target3"/>
    <dgm:cxn modelId="{5958A281-D28C-46E7-BE14-92E810D2721D}" type="presParOf" srcId="{71045F8C-00FA-488E-A7BD-E2E6753D979D}" destId="{BB3828A8-1683-43A3-8BCA-2995B7EAE8F3}" srcOrd="10" destOrd="0" presId="urn:microsoft.com/office/officeart/2005/8/layout/target3"/>
    <dgm:cxn modelId="{E2E1FF40-A8D6-4CE2-9961-FE5223217697}" type="presParOf" srcId="{71045F8C-00FA-488E-A7BD-E2E6753D979D}" destId="{CC1D5B29-8413-4412-9F6D-55E531B84639}" srcOrd="11" destOrd="0" presId="urn:microsoft.com/office/officeart/2005/8/layout/target3"/>
    <dgm:cxn modelId="{FBEFD711-2450-43A4-A17E-67EFF45009F0}" type="presParOf" srcId="{71045F8C-00FA-488E-A7BD-E2E6753D979D}" destId="{AEEDACE7-4427-455B-A155-2C3381828BD7}" srcOrd="12" destOrd="0" presId="urn:microsoft.com/office/officeart/2005/8/layout/target3"/>
    <dgm:cxn modelId="{4F714905-4823-436C-A651-2160D1EF41FC}" type="presParOf" srcId="{71045F8C-00FA-488E-A7BD-E2E6753D979D}" destId="{7C8531F2-00DF-4DB1-A6C6-AF46193E1BBF}" srcOrd="13" destOrd="0" presId="urn:microsoft.com/office/officeart/2005/8/layout/target3"/>
    <dgm:cxn modelId="{78EE1CC9-30C6-4C71-944B-B2D2A7A9AF97}" type="presParOf" srcId="{71045F8C-00FA-488E-A7BD-E2E6753D979D}" destId="{304CA11A-E17E-4999-A128-C72BF543B20D}" srcOrd="14" destOrd="0" presId="urn:microsoft.com/office/officeart/2005/8/layout/target3"/>
    <dgm:cxn modelId="{BB1578F5-6DC7-4D83-8E88-88EF01AA3B1A}" type="presParOf" srcId="{71045F8C-00FA-488E-A7BD-E2E6753D979D}" destId="{C67EF5F7-B425-49AF-82F9-2446588ED851}" srcOrd="15" destOrd="0" presId="urn:microsoft.com/office/officeart/2005/8/layout/target3"/>
    <dgm:cxn modelId="{70C86843-D58F-467F-AE3C-5BA4C6F2D961}" type="presParOf" srcId="{71045F8C-00FA-488E-A7BD-E2E6753D979D}" destId="{14E80F71-B028-4CCE-8C5A-7AE67F9A28C6}" srcOrd="16" destOrd="0" presId="urn:microsoft.com/office/officeart/2005/8/layout/target3"/>
    <dgm:cxn modelId="{A698CAD6-92BE-40B2-9BA4-BF93063102FA}" type="presParOf" srcId="{71045F8C-00FA-488E-A7BD-E2E6753D979D}" destId="{F732C171-B6A8-40AC-BE86-9061B3C3D3B8}" srcOrd="17" destOrd="0" presId="urn:microsoft.com/office/officeart/2005/8/layout/target3"/>
    <dgm:cxn modelId="{161B3A89-DD4E-4944-A048-5623D2837D52}" type="presParOf" srcId="{71045F8C-00FA-488E-A7BD-E2E6753D979D}" destId="{D8C5187E-68B6-4E2E-86D0-57087190219B}" srcOrd="18" destOrd="0" presId="urn:microsoft.com/office/officeart/2005/8/layout/target3"/>
    <dgm:cxn modelId="{0B5496FF-F7AE-425D-8D8A-0BCDF97D05B0}" type="presParOf" srcId="{71045F8C-00FA-488E-A7BD-E2E6753D979D}" destId="{1A909E4D-639C-4CB7-A7CE-FC1133FAA37E}" srcOrd="19" destOrd="0" presId="urn:microsoft.com/office/officeart/2005/8/layout/target3"/>
    <dgm:cxn modelId="{36CF2427-3437-4E56-985F-433C6859C181}" type="presParOf" srcId="{71045F8C-00FA-488E-A7BD-E2E6753D979D}" destId="{D102FEF8-6917-41D2-AE5D-914C1EA8F84A}" srcOrd="20" destOrd="0" presId="urn:microsoft.com/office/officeart/2005/8/layout/target3"/>
    <dgm:cxn modelId="{EE8DB93C-3091-4FBC-9C7F-6E9DDE2FAC80}" type="presParOf" srcId="{71045F8C-00FA-488E-A7BD-E2E6753D979D}" destId="{4D19AB04-24FA-40C2-B203-52AE3D15E171}" srcOrd="21" destOrd="0" presId="urn:microsoft.com/office/officeart/2005/8/layout/target3"/>
    <dgm:cxn modelId="{60CF251D-2424-4723-8FBD-52FE57E467DD}" type="presParOf" srcId="{71045F8C-00FA-488E-A7BD-E2E6753D979D}" destId="{B7652895-8F40-40B1-8BC2-AD2A1592E4B6}" srcOrd="22" destOrd="0" presId="urn:microsoft.com/office/officeart/2005/8/layout/target3"/>
    <dgm:cxn modelId="{8DC5364A-EBD5-416E-B2D0-41F30CCB4D0B}" type="presParOf" srcId="{71045F8C-00FA-488E-A7BD-E2E6753D979D}" destId="{3F478621-DC04-4E99-8ED0-6EF817E39D41}" srcOrd="23" destOrd="0" presId="urn:microsoft.com/office/officeart/2005/8/layout/target3"/>
    <dgm:cxn modelId="{745F231D-837D-437D-AF82-5CCCC02B77A1}" type="presParOf" srcId="{71045F8C-00FA-488E-A7BD-E2E6753D979D}" destId="{83FE2C4A-F11C-43B1-9923-1AFAA3244381}" srcOrd="24" destOrd="0" presId="urn:microsoft.com/office/officeart/2005/8/layout/target3"/>
    <dgm:cxn modelId="{5FAE5227-FB90-44B3-91E2-C356AA235CC6}" type="presParOf" srcId="{71045F8C-00FA-488E-A7BD-E2E6753D979D}" destId="{0E0F4EFC-82FA-4EC4-801E-BC2F931EC339}" srcOrd="25" destOrd="0" presId="urn:microsoft.com/office/officeart/2005/8/layout/target3"/>
    <dgm:cxn modelId="{2C1F7C1B-1A65-4D9C-98B6-9BF3F0DB753C}" type="presParOf" srcId="{71045F8C-00FA-488E-A7BD-E2E6753D979D}" destId="{D3CEBA79-51F7-49AC-8104-9DE2B978BFF4}" srcOrd="26" destOrd="0" presId="urn:microsoft.com/office/officeart/2005/8/layout/target3"/>
    <dgm:cxn modelId="{F2524551-99AD-4B8C-BA78-2E070117AED2}" type="presParOf" srcId="{71045F8C-00FA-488E-A7BD-E2E6753D979D}" destId="{932F2F5B-E5E6-4E00-9503-10413FFBA7E0}" srcOrd="27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7200"/>
          <a:ext cx="4018046" cy="401804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0"/>
                <a:shade val="15000"/>
                <a:satMod val="180000"/>
              </a:schemeClr>
            </a:gs>
            <a:gs pos="50000">
              <a:schemeClr val="accent6">
                <a:alpha val="90000"/>
                <a:hueOff val="0"/>
                <a:satOff val="0"/>
                <a:lumOff val="0"/>
                <a:alphaOff val="0"/>
                <a:shade val="45000"/>
                <a:satMod val="170000"/>
              </a:schemeClr>
            </a:gs>
            <a:gs pos="70000">
              <a:schemeClr val="accent6">
                <a:alpha val="90000"/>
                <a:hueOff val="0"/>
                <a:satOff val="0"/>
                <a:lumOff val="0"/>
                <a:alphaOff val="0"/>
                <a:tint val="99000"/>
                <a:shade val="65000"/>
                <a:satMod val="155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0"/>
                <a:tint val="95500"/>
                <a:shade val="100000"/>
                <a:satMod val="155000"/>
              </a:schemeClr>
            </a:gs>
          </a:gsLst>
          <a:lin ang="16200000" scaled="0"/>
        </a:gradFill>
        <a:ln>
          <a:noFill/>
        </a:ln>
        <a:effectLst>
          <a:outerShdw blurRad="63500" dist="25400" dir="5400000" rotWithShape="0">
            <a:srgbClr val="000000">
              <a:alpha val="43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09023" y="7200"/>
          <a:ext cx="4687720" cy="401804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63500" dist="25400" dir="5400000" rotWithShape="0">
            <a:srgbClr val="000000">
              <a:alpha val="43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/>
            <a:t>Název školy:    </a:t>
          </a:r>
          <a:r>
            <a:rPr lang="cs-CZ" sz="1100" kern="1200" dirty="0" smtClean="0"/>
            <a:t>Základní škola a Mateřská škola, Police nad Metují, okres Náchod</a:t>
          </a:r>
          <a:endParaRPr lang="cs-CZ" sz="1100" kern="1200" dirty="0"/>
        </a:p>
      </dsp:txBody>
      <dsp:txXfrm>
        <a:off x="2009023" y="7200"/>
        <a:ext cx="4687720" cy="401804"/>
      </dsp:txXfrm>
    </dsp:sp>
    <dsp:sp modelId="{5BDA8D49-C64C-4FDF-ACCF-171444A32B21}">
      <dsp:nvSpPr>
        <dsp:cNvPr id="0" name=""/>
        <dsp:cNvSpPr/>
      </dsp:nvSpPr>
      <dsp:spPr>
        <a:xfrm>
          <a:off x="301353" y="409004"/>
          <a:ext cx="3415340" cy="341534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6667"/>
                <a:shade val="15000"/>
                <a:satMod val="180000"/>
              </a:schemeClr>
            </a:gs>
            <a:gs pos="50000">
              <a:schemeClr val="accent6">
                <a:alpha val="90000"/>
                <a:hueOff val="0"/>
                <a:satOff val="0"/>
                <a:lumOff val="0"/>
                <a:alphaOff val="-6667"/>
                <a:shade val="45000"/>
                <a:satMod val="170000"/>
              </a:schemeClr>
            </a:gs>
            <a:gs pos="70000">
              <a:schemeClr val="accent6">
                <a:alpha val="90000"/>
                <a:hueOff val="0"/>
                <a:satOff val="0"/>
                <a:lumOff val="0"/>
                <a:alphaOff val="-6667"/>
                <a:tint val="99000"/>
                <a:shade val="65000"/>
                <a:satMod val="155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6667"/>
                <a:tint val="95500"/>
                <a:shade val="100000"/>
                <a:satMod val="155000"/>
              </a:schemeClr>
            </a:gs>
          </a:gsLst>
          <a:lin ang="16200000" scaled="0"/>
        </a:gradFill>
        <a:ln>
          <a:noFill/>
        </a:ln>
        <a:effectLst>
          <a:outerShdw blurRad="63500" dist="25400" dir="5400000" rotWithShape="0">
            <a:srgbClr val="000000">
              <a:alpha val="43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D8344A4C-A59C-418B-AE84-1CF03F62012F}">
      <dsp:nvSpPr>
        <dsp:cNvPr id="0" name=""/>
        <dsp:cNvSpPr/>
      </dsp:nvSpPr>
      <dsp:spPr>
        <a:xfrm>
          <a:off x="2009023" y="409004"/>
          <a:ext cx="4687720" cy="341534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6667"/>
            </a:schemeClr>
          </a:solidFill>
          <a:prstDash val="solid"/>
        </a:ln>
        <a:effectLst>
          <a:outerShdw blurRad="63500" dist="25400" dir="5400000" rotWithShape="0">
            <a:srgbClr val="000000">
              <a:alpha val="43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/>
        </a:p>
      </dsp:txBody>
      <dsp:txXfrm>
        <a:off x="2009023" y="409004"/>
        <a:ext cx="4687720" cy="401804"/>
      </dsp:txXfrm>
    </dsp:sp>
    <dsp:sp modelId="{4A11C032-4DF2-44E5-8C80-1286B3D4B133}">
      <dsp:nvSpPr>
        <dsp:cNvPr id="0" name=""/>
        <dsp:cNvSpPr/>
      </dsp:nvSpPr>
      <dsp:spPr>
        <a:xfrm>
          <a:off x="602706" y="810808"/>
          <a:ext cx="2812633" cy="281263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13333"/>
                <a:shade val="15000"/>
                <a:satMod val="180000"/>
              </a:schemeClr>
            </a:gs>
            <a:gs pos="50000">
              <a:schemeClr val="accent6">
                <a:alpha val="90000"/>
                <a:hueOff val="0"/>
                <a:satOff val="0"/>
                <a:lumOff val="0"/>
                <a:alphaOff val="-13333"/>
                <a:shade val="45000"/>
                <a:satMod val="170000"/>
              </a:schemeClr>
            </a:gs>
            <a:gs pos="70000">
              <a:schemeClr val="accent6">
                <a:alpha val="90000"/>
                <a:hueOff val="0"/>
                <a:satOff val="0"/>
                <a:lumOff val="0"/>
                <a:alphaOff val="-13333"/>
                <a:tint val="99000"/>
                <a:shade val="65000"/>
                <a:satMod val="155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13333"/>
                <a:tint val="95500"/>
                <a:shade val="100000"/>
                <a:satMod val="155000"/>
              </a:schemeClr>
            </a:gs>
          </a:gsLst>
          <a:lin ang="16200000" scaled="0"/>
        </a:gradFill>
        <a:ln>
          <a:noFill/>
        </a:ln>
        <a:effectLst>
          <a:outerShdw blurRad="63500" dist="25400" dir="5400000" rotWithShape="0">
            <a:srgbClr val="000000">
              <a:alpha val="43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01CDFA2-8205-4060-95D5-B0A001D0D0E3}">
      <dsp:nvSpPr>
        <dsp:cNvPr id="0" name=""/>
        <dsp:cNvSpPr/>
      </dsp:nvSpPr>
      <dsp:spPr>
        <a:xfrm>
          <a:off x="2009023" y="810808"/>
          <a:ext cx="4687720" cy="2812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13333"/>
            </a:schemeClr>
          </a:solidFill>
          <a:prstDash val="solid"/>
        </a:ln>
        <a:effectLst>
          <a:outerShdw blurRad="63500" dist="25400" dir="5400000" rotWithShape="0">
            <a:srgbClr val="000000">
              <a:alpha val="43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/>
            <a:t>Autor: </a:t>
          </a:r>
          <a:r>
            <a:rPr lang="cs-CZ" sz="2000" kern="1200" dirty="0" smtClean="0"/>
            <a:t>Stejskalová Hana</a:t>
          </a:r>
          <a:endParaRPr lang="cs-CZ" sz="2000" kern="1200" dirty="0"/>
        </a:p>
      </dsp:txBody>
      <dsp:txXfrm>
        <a:off x="2009023" y="810808"/>
        <a:ext cx="4687720" cy="401804"/>
      </dsp:txXfrm>
    </dsp:sp>
    <dsp:sp modelId="{BB3828A8-1683-43A3-8BCA-2995B7EAE8F3}">
      <dsp:nvSpPr>
        <dsp:cNvPr id="0" name=""/>
        <dsp:cNvSpPr/>
      </dsp:nvSpPr>
      <dsp:spPr>
        <a:xfrm>
          <a:off x="904059" y="1212612"/>
          <a:ext cx="2209927" cy="2209927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20000"/>
                <a:shade val="15000"/>
                <a:satMod val="180000"/>
              </a:schemeClr>
            </a:gs>
            <a:gs pos="50000">
              <a:schemeClr val="accent6">
                <a:alpha val="90000"/>
                <a:hueOff val="0"/>
                <a:satOff val="0"/>
                <a:lumOff val="0"/>
                <a:alphaOff val="-20000"/>
                <a:shade val="45000"/>
                <a:satMod val="170000"/>
              </a:schemeClr>
            </a:gs>
            <a:gs pos="70000">
              <a:schemeClr val="accent6">
                <a:alpha val="90000"/>
                <a:hueOff val="0"/>
                <a:satOff val="0"/>
                <a:lumOff val="0"/>
                <a:alphaOff val="-20000"/>
                <a:tint val="99000"/>
                <a:shade val="65000"/>
                <a:satMod val="155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20000"/>
                <a:tint val="95500"/>
                <a:shade val="100000"/>
                <a:satMod val="155000"/>
              </a:schemeClr>
            </a:gs>
          </a:gsLst>
          <a:lin ang="16200000" scaled="0"/>
        </a:gradFill>
        <a:ln>
          <a:noFill/>
        </a:ln>
        <a:effectLst>
          <a:outerShdw blurRad="63500" dist="25400" dir="5400000" rotWithShape="0">
            <a:srgbClr val="000000">
              <a:alpha val="43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CC1D5B29-8413-4412-9F6D-55E531B84639}">
      <dsp:nvSpPr>
        <dsp:cNvPr id="0" name=""/>
        <dsp:cNvSpPr/>
      </dsp:nvSpPr>
      <dsp:spPr>
        <a:xfrm>
          <a:off x="2009023" y="1212612"/>
          <a:ext cx="4687720" cy="220992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20000"/>
            </a:schemeClr>
          </a:solidFill>
          <a:prstDash val="solid"/>
        </a:ln>
        <a:effectLst>
          <a:outerShdw blurRad="63500" dist="25400" dir="5400000" rotWithShape="0">
            <a:srgbClr val="000000">
              <a:alpha val="43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/>
            <a:t>Název : </a:t>
          </a:r>
          <a:r>
            <a:rPr lang="cs-CZ" sz="2000" kern="1200" dirty="0" smtClean="0"/>
            <a:t>VY_32_INOVACE_11C_12_Uhlík</a:t>
          </a:r>
          <a:endParaRPr lang="cs-CZ" sz="2000" kern="1200" dirty="0"/>
        </a:p>
      </dsp:txBody>
      <dsp:txXfrm>
        <a:off x="2009023" y="1212612"/>
        <a:ext cx="4687720" cy="401808"/>
      </dsp:txXfrm>
    </dsp:sp>
    <dsp:sp modelId="{7C8531F2-00DF-4DB1-A6C6-AF46193E1BBF}">
      <dsp:nvSpPr>
        <dsp:cNvPr id="0" name=""/>
        <dsp:cNvSpPr/>
      </dsp:nvSpPr>
      <dsp:spPr>
        <a:xfrm>
          <a:off x="1205414" y="1614421"/>
          <a:ext cx="1607216" cy="160721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26667"/>
                <a:shade val="15000"/>
                <a:satMod val="180000"/>
              </a:schemeClr>
            </a:gs>
            <a:gs pos="50000">
              <a:schemeClr val="accent6">
                <a:alpha val="90000"/>
                <a:hueOff val="0"/>
                <a:satOff val="0"/>
                <a:lumOff val="0"/>
                <a:alphaOff val="-26667"/>
                <a:shade val="45000"/>
                <a:satMod val="170000"/>
              </a:schemeClr>
            </a:gs>
            <a:gs pos="70000">
              <a:schemeClr val="accent6">
                <a:alpha val="90000"/>
                <a:hueOff val="0"/>
                <a:satOff val="0"/>
                <a:lumOff val="0"/>
                <a:alphaOff val="-26667"/>
                <a:tint val="99000"/>
                <a:shade val="65000"/>
                <a:satMod val="155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26667"/>
                <a:tint val="95500"/>
                <a:shade val="100000"/>
                <a:satMod val="155000"/>
              </a:schemeClr>
            </a:gs>
          </a:gsLst>
          <a:lin ang="16200000" scaled="0"/>
        </a:gradFill>
        <a:ln>
          <a:noFill/>
        </a:ln>
        <a:effectLst>
          <a:outerShdw blurRad="63500" dist="25400" dir="5400000" rotWithShape="0">
            <a:srgbClr val="000000">
              <a:alpha val="43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304CA11A-E17E-4999-A128-C72BF543B20D}">
      <dsp:nvSpPr>
        <dsp:cNvPr id="0" name=""/>
        <dsp:cNvSpPr/>
      </dsp:nvSpPr>
      <dsp:spPr>
        <a:xfrm>
          <a:off x="2009023" y="1614421"/>
          <a:ext cx="4687720" cy="160721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26667"/>
            </a:schemeClr>
          </a:solidFill>
          <a:prstDash val="solid"/>
        </a:ln>
        <a:effectLst>
          <a:outerShdw blurRad="63500" dist="25400" dir="5400000" rotWithShape="0">
            <a:srgbClr val="000000">
              <a:alpha val="43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Téma: Chemie 8. ročník</a:t>
          </a:r>
          <a:endParaRPr lang="cs-CZ" sz="2000" kern="1200" dirty="0"/>
        </a:p>
      </dsp:txBody>
      <dsp:txXfrm>
        <a:off x="2009023" y="1614421"/>
        <a:ext cx="4687720" cy="401804"/>
      </dsp:txXfrm>
    </dsp:sp>
    <dsp:sp modelId="{14E80F71-B028-4CCE-8C5A-7AE67F9A28C6}">
      <dsp:nvSpPr>
        <dsp:cNvPr id="0" name=""/>
        <dsp:cNvSpPr/>
      </dsp:nvSpPr>
      <dsp:spPr>
        <a:xfrm>
          <a:off x="1506768" y="2016225"/>
          <a:ext cx="1004510" cy="100451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33333"/>
                <a:shade val="15000"/>
                <a:satMod val="180000"/>
              </a:schemeClr>
            </a:gs>
            <a:gs pos="50000">
              <a:schemeClr val="accent6">
                <a:alpha val="90000"/>
                <a:hueOff val="0"/>
                <a:satOff val="0"/>
                <a:lumOff val="0"/>
                <a:alphaOff val="-33333"/>
                <a:shade val="45000"/>
                <a:satMod val="170000"/>
              </a:schemeClr>
            </a:gs>
            <a:gs pos="70000">
              <a:schemeClr val="accent6">
                <a:alpha val="90000"/>
                <a:hueOff val="0"/>
                <a:satOff val="0"/>
                <a:lumOff val="0"/>
                <a:alphaOff val="-33333"/>
                <a:tint val="99000"/>
                <a:shade val="65000"/>
                <a:satMod val="155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33333"/>
                <a:tint val="95500"/>
                <a:shade val="100000"/>
                <a:satMod val="155000"/>
              </a:schemeClr>
            </a:gs>
          </a:gsLst>
          <a:lin ang="16200000" scaled="0"/>
        </a:gradFill>
        <a:ln>
          <a:noFill/>
        </a:ln>
        <a:effectLst>
          <a:outerShdw blurRad="63500" dist="25400" dir="5400000" rotWithShape="0">
            <a:srgbClr val="000000">
              <a:alpha val="43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732C171-B6A8-40AC-BE86-9061B3C3D3B8}">
      <dsp:nvSpPr>
        <dsp:cNvPr id="0" name=""/>
        <dsp:cNvSpPr/>
      </dsp:nvSpPr>
      <dsp:spPr>
        <a:xfrm>
          <a:off x="2009023" y="2016225"/>
          <a:ext cx="4687720" cy="100451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33333"/>
            </a:schemeClr>
          </a:solidFill>
          <a:prstDash val="solid"/>
        </a:ln>
        <a:effectLst>
          <a:outerShdw blurRad="63500" dist="25400" dir="5400000" rotWithShape="0">
            <a:srgbClr val="000000">
              <a:alpha val="43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/>
            <a:t>Číslo projektu</a:t>
          </a:r>
          <a:r>
            <a:rPr lang="cs-CZ" sz="2000" kern="1200" dirty="0" smtClean="0"/>
            <a:t>: CZ.1.07/1.4.00/21.1431</a:t>
          </a:r>
          <a:endParaRPr lang="cs-CZ" sz="2000" kern="1200" dirty="0"/>
        </a:p>
      </dsp:txBody>
      <dsp:txXfrm>
        <a:off x="2009023" y="2016225"/>
        <a:ext cx="4687720" cy="401804"/>
      </dsp:txXfrm>
    </dsp:sp>
    <dsp:sp modelId="{1A909E4D-639C-4CB7-A7CE-FC1133FAA37E}">
      <dsp:nvSpPr>
        <dsp:cNvPr id="0" name=""/>
        <dsp:cNvSpPr/>
      </dsp:nvSpPr>
      <dsp:spPr>
        <a:xfrm>
          <a:off x="1808121" y="2418029"/>
          <a:ext cx="401804" cy="40180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40000"/>
                <a:shade val="15000"/>
                <a:satMod val="180000"/>
              </a:schemeClr>
            </a:gs>
            <a:gs pos="50000">
              <a:schemeClr val="accent6">
                <a:alpha val="90000"/>
                <a:hueOff val="0"/>
                <a:satOff val="0"/>
                <a:lumOff val="0"/>
                <a:alphaOff val="-40000"/>
                <a:shade val="45000"/>
                <a:satMod val="170000"/>
              </a:schemeClr>
            </a:gs>
            <a:gs pos="70000">
              <a:schemeClr val="accent6">
                <a:alpha val="90000"/>
                <a:hueOff val="0"/>
                <a:satOff val="0"/>
                <a:lumOff val="0"/>
                <a:alphaOff val="-40000"/>
                <a:tint val="99000"/>
                <a:shade val="65000"/>
                <a:satMod val="155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40000"/>
                <a:tint val="95500"/>
                <a:shade val="100000"/>
                <a:satMod val="155000"/>
              </a:schemeClr>
            </a:gs>
          </a:gsLst>
          <a:lin ang="16200000" scaled="0"/>
        </a:gradFill>
        <a:ln>
          <a:noFill/>
        </a:ln>
        <a:effectLst>
          <a:outerShdw blurRad="63500" dist="25400" dir="5400000" rotWithShape="0">
            <a:srgbClr val="000000">
              <a:alpha val="43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D102FEF8-6917-41D2-AE5D-914C1EA8F84A}">
      <dsp:nvSpPr>
        <dsp:cNvPr id="0" name=""/>
        <dsp:cNvSpPr/>
      </dsp:nvSpPr>
      <dsp:spPr>
        <a:xfrm>
          <a:off x="2009023" y="2418029"/>
          <a:ext cx="4687720" cy="40180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40000"/>
            </a:schemeClr>
          </a:solidFill>
          <a:prstDash val="solid"/>
        </a:ln>
        <a:effectLst>
          <a:outerShdw blurRad="63500" dist="25400" dir="5400000" rotWithShape="0">
            <a:srgbClr val="000000">
              <a:alpha val="43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/>
        </a:p>
      </dsp:txBody>
      <dsp:txXfrm>
        <a:off x="2009023" y="2418029"/>
        <a:ext cx="4687720" cy="40180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5" name="Group 94"/>
          <p:cNvGrpSpPr/>
          <p:nvPr/>
        </p:nvGrpSpPr>
        <p:grpSpPr>
          <a:xfrm>
            <a:off x="0" y="-30477"/>
            <a:ext cx="9067800" cy="6889273"/>
            <a:chOff x="0" y="-30477"/>
            <a:chExt cx="9067800" cy="6889273"/>
          </a:xfrm>
        </p:grpSpPr>
        <p:cxnSp>
          <p:nvCxnSpPr>
            <p:cNvPr id="110" name="Straight Connector 109"/>
            <p:cNvCxnSpPr/>
            <p:nvPr/>
          </p:nvCxnSpPr>
          <p:spPr>
            <a:xfrm rot="16200000" flipH="1">
              <a:off x="-14478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7" name="Straight Connector 176"/>
            <p:cNvCxnSpPr/>
            <p:nvPr/>
          </p:nvCxnSpPr>
          <p:spPr>
            <a:xfrm rot="16200000" flipH="1">
              <a:off x="-16383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8" name="Straight Connector 177"/>
            <p:cNvCxnSpPr/>
            <p:nvPr/>
          </p:nvCxnSpPr>
          <p:spPr>
            <a:xfrm rot="5400000">
              <a:off x="-14859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1" name="Straight Connector 180"/>
            <p:cNvCxnSpPr/>
            <p:nvPr/>
          </p:nvCxnSpPr>
          <p:spPr>
            <a:xfrm rot="5400000">
              <a:off x="-3238500" y="3314700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2" name="Straight Connector 181"/>
            <p:cNvCxnSpPr/>
            <p:nvPr/>
          </p:nvCxnSpPr>
          <p:spPr>
            <a:xfrm rot="16200000" flipH="1">
              <a:off x="-3314700" y="3314700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3" name="Straight Connector 182"/>
            <p:cNvCxnSpPr/>
            <p:nvPr/>
          </p:nvCxnSpPr>
          <p:spPr>
            <a:xfrm rot="16200000" flipH="1">
              <a:off x="-1371600" y="2971800"/>
              <a:ext cx="6858000" cy="9144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4" name="Straight Connector 183"/>
            <p:cNvCxnSpPr/>
            <p:nvPr/>
          </p:nvCxnSpPr>
          <p:spPr>
            <a:xfrm rot="16200000" flipH="1">
              <a:off x="-2819400" y="3200400"/>
              <a:ext cx="6858000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5" name="Straight Connector 184"/>
            <p:cNvCxnSpPr/>
            <p:nvPr/>
          </p:nvCxnSpPr>
          <p:spPr>
            <a:xfrm rot="5400000">
              <a:off x="-2705099" y="3238500"/>
              <a:ext cx="6858000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6" name="Straight Connector 185"/>
            <p:cNvCxnSpPr/>
            <p:nvPr/>
          </p:nvCxnSpPr>
          <p:spPr>
            <a:xfrm rot="16200000" flipH="1">
              <a:off x="-2133600" y="3200400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7" name="Straight Connector 186"/>
            <p:cNvCxnSpPr/>
            <p:nvPr/>
          </p:nvCxnSpPr>
          <p:spPr>
            <a:xfrm rot="16200000" flipH="1">
              <a:off x="-31242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8" name="Straight Connector 187"/>
            <p:cNvCxnSpPr/>
            <p:nvPr/>
          </p:nvCxnSpPr>
          <p:spPr>
            <a:xfrm rot="16200000" flipH="1">
              <a:off x="-1828799" y="3352799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9" name="Straight Connector 188"/>
            <p:cNvCxnSpPr/>
            <p:nvPr/>
          </p:nvCxnSpPr>
          <p:spPr>
            <a:xfrm rot="16200000" flipH="1">
              <a:off x="-28194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0" name="Straight Connector 189"/>
            <p:cNvCxnSpPr/>
            <p:nvPr/>
          </p:nvCxnSpPr>
          <p:spPr>
            <a:xfrm rot="16200000" flipH="1">
              <a:off x="-2438400" y="3124200"/>
              <a:ext cx="6858000" cy="609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5" name="Straight Connector 164"/>
            <p:cNvCxnSpPr/>
            <p:nvPr/>
          </p:nvCxnSpPr>
          <p:spPr>
            <a:xfrm rot="5400000">
              <a:off x="-1731645" y="2722245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6" name="Straight Connector 165"/>
            <p:cNvCxnSpPr/>
            <p:nvPr/>
          </p:nvCxnSpPr>
          <p:spPr>
            <a:xfrm rot="5400000">
              <a:off x="-1142048" y="3277552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9" name="Straight Connector 168"/>
            <p:cNvCxnSpPr/>
            <p:nvPr/>
          </p:nvCxnSpPr>
          <p:spPr>
            <a:xfrm rot="5400000">
              <a:off x="-9144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3" name="Straight Connector 172"/>
            <p:cNvCxnSpPr/>
            <p:nvPr/>
          </p:nvCxnSpPr>
          <p:spPr>
            <a:xfrm rot="5400000">
              <a:off x="-1855470" y="3227070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1" name="Straight Connector 120"/>
            <p:cNvCxnSpPr/>
            <p:nvPr/>
          </p:nvCxnSpPr>
          <p:spPr>
            <a:xfrm rot="16200000" flipH="1">
              <a:off x="-2643187" y="3252788"/>
              <a:ext cx="6858000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5" name="Straight Connector 144"/>
            <p:cNvCxnSpPr/>
            <p:nvPr/>
          </p:nvCxnSpPr>
          <p:spPr>
            <a:xfrm rot="16200000" flipH="1">
              <a:off x="-1954530" y="3326130"/>
              <a:ext cx="6858000" cy="20574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8" name="Straight Connector 107"/>
            <p:cNvCxnSpPr/>
            <p:nvPr/>
          </p:nvCxnSpPr>
          <p:spPr>
            <a:xfrm rot="16200000" flipH="1">
              <a:off x="-23622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9" name="Straight Connector 208"/>
            <p:cNvCxnSpPr/>
            <p:nvPr/>
          </p:nvCxnSpPr>
          <p:spPr>
            <a:xfrm rot="16200000" flipH="1">
              <a:off x="-21336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0" name="Straight Connector 209"/>
            <p:cNvCxnSpPr/>
            <p:nvPr/>
          </p:nvCxnSpPr>
          <p:spPr>
            <a:xfrm rot="16200000" flipH="1">
              <a:off x="10668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1" name="Straight Connector 210"/>
            <p:cNvCxnSpPr/>
            <p:nvPr/>
          </p:nvCxnSpPr>
          <p:spPr>
            <a:xfrm rot="16200000" flipH="1">
              <a:off x="8763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2" name="Straight Connector 211"/>
            <p:cNvCxnSpPr/>
            <p:nvPr/>
          </p:nvCxnSpPr>
          <p:spPr>
            <a:xfrm rot="5400000">
              <a:off x="1028700" y="3238500"/>
              <a:ext cx="6858000" cy="3810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3" name="Straight Connector 212"/>
            <p:cNvCxnSpPr/>
            <p:nvPr/>
          </p:nvCxnSpPr>
          <p:spPr>
            <a:xfrm rot="5400000">
              <a:off x="-723900" y="3314700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4" name="Straight Connector 213"/>
            <p:cNvCxnSpPr/>
            <p:nvPr/>
          </p:nvCxnSpPr>
          <p:spPr>
            <a:xfrm rot="16200000" flipH="1">
              <a:off x="-800100" y="3314700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5" name="Straight Connector 214"/>
            <p:cNvCxnSpPr/>
            <p:nvPr/>
          </p:nvCxnSpPr>
          <p:spPr>
            <a:xfrm rot="5400000">
              <a:off x="-152400" y="3429000"/>
              <a:ext cx="6858000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6" name="Straight Connector 215"/>
            <p:cNvCxnSpPr/>
            <p:nvPr/>
          </p:nvCxnSpPr>
          <p:spPr>
            <a:xfrm rot="16200000" flipH="1">
              <a:off x="-304800" y="3200400"/>
              <a:ext cx="6858000" cy="4572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7" name="Straight Connector 216"/>
            <p:cNvCxnSpPr/>
            <p:nvPr/>
          </p:nvCxnSpPr>
          <p:spPr>
            <a:xfrm rot="5400000">
              <a:off x="-190499" y="3238500"/>
              <a:ext cx="6858000" cy="3810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8" name="Straight Connector 217"/>
            <p:cNvCxnSpPr/>
            <p:nvPr/>
          </p:nvCxnSpPr>
          <p:spPr>
            <a:xfrm rot="16200000" flipH="1">
              <a:off x="381000" y="3200400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9" name="Straight Connector 218"/>
            <p:cNvCxnSpPr/>
            <p:nvPr/>
          </p:nvCxnSpPr>
          <p:spPr>
            <a:xfrm rot="16200000" flipH="1">
              <a:off x="-6096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0" name="Straight Connector 219"/>
            <p:cNvCxnSpPr/>
            <p:nvPr/>
          </p:nvCxnSpPr>
          <p:spPr>
            <a:xfrm rot="16200000" flipH="1">
              <a:off x="685801" y="3352799"/>
              <a:ext cx="6858000" cy="152401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1" name="Straight Connector 220"/>
            <p:cNvCxnSpPr/>
            <p:nvPr/>
          </p:nvCxnSpPr>
          <p:spPr>
            <a:xfrm rot="16200000" flipH="1">
              <a:off x="-3048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2" name="Straight Connector 221"/>
            <p:cNvCxnSpPr/>
            <p:nvPr/>
          </p:nvCxnSpPr>
          <p:spPr>
            <a:xfrm rot="5400000">
              <a:off x="-1028700" y="3314700"/>
              <a:ext cx="6858000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3" name="Straight Connector 222"/>
            <p:cNvCxnSpPr/>
            <p:nvPr/>
          </p:nvCxnSpPr>
          <p:spPr>
            <a:xfrm rot="5400000">
              <a:off x="782955" y="2722245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4" name="Straight Connector 223"/>
            <p:cNvCxnSpPr/>
            <p:nvPr/>
          </p:nvCxnSpPr>
          <p:spPr>
            <a:xfrm rot="5400000">
              <a:off x="1372552" y="3277552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5" name="Straight Connector 224"/>
            <p:cNvCxnSpPr/>
            <p:nvPr/>
          </p:nvCxnSpPr>
          <p:spPr>
            <a:xfrm rot="5400000">
              <a:off x="16002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6" name="Straight Connector 225"/>
            <p:cNvCxnSpPr/>
            <p:nvPr/>
          </p:nvCxnSpPr>
          <p:spPr>
            <a:xfrm rot="5400000">
              <a:off x="659130" y="3227070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7" name="Straight Connector 226"/>
            <p:cNvCxnSpPr/>
            <p:nvPr/>
          </p:nvCxnSpPr>
          <p:spPr>
            <a:xfrm rot="16200000" flipH="1">
              <a:off x="-128587" y="3252788"/>
              <a:ext cx="6858000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8" name="Straight Connector 227"/>
            <p:cNvCxnSpPr/>
            <p:nvPr/>
          </p:nvCxnSpPr>
          <p:spPr>
            <a:xfrm rot="16200000" flipH="1">
              <a:off x="560070" y="3326130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9" name="Straight Connector 228"/>
            <p:cNvCxnSpPr/>
            <p:nvPr/>
          </p:nvCxnSpPr>
          <p:spPr>
            <a:xfrm rot="16200000" flipH="1">
              <a:off x="1524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0" name="Straight Connector 229"/>
            <p:cNvCxnSpPr/>
            <p:nvPr/>
          </p:nvCxnSpPr>
          <p:spPr>
            <a:xfrm rot="16200000" flipH="1">
              <a:off x="3810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7" name="Straight Connector 236"/>
            <p:cNvCxnSpPr/>
            <p:nvPr/>
          </p:nvCxnSpPr>
          <p:spPr>
            <a:xfrm rot="16200000" flipH="1">
              <a:off x="2743200" y="3352801"/>
              <a:ext cx="6858000" cy="1524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8" name="Straight Connector 237"/>
            <p:cNvCxnSpPr/>
            <p:nvPr/>
          </p:nvCxnSpPr>
          <p:spPr>
            <a:xfrm rot="16200000" flipH="1">
              <a:off x="2095501" y="3238501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9" name="Straight Connector 238"/>
            <p:cNvCxnSpPr/>
            <p:nvPr/>
          </p:nvCxnSpPr>
          <p:spPr>
            <a:xfrm rot="5400000">
              <a:off x="2705100" y="3238501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0" name="Straight Connector 239"/>
            <p:cNvCxnSpPr/>
            <p:nvPr/>
          </p:nvCxnSpPr>
          <p:spPr>
            <a:xfrm rot="5400000">
              <a:off x="1828801" y="3276600"/>
              <a:ext cx="6857999" cy="3048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1" name="Straight Connector 240"/>
            <p:cNvCxnSpPr/>
            <p:nvPr/>
          </p:nvCxnSpPr>
          <p:spPr>
            <a:xfrm rot="16200000" flipH="1">
              <a:off x="1066800" y="3200402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2" name="Straight Connector 241"/>
            <p:cNvCxnSpPr/>
            <p:nvPr/>
          </p:nvCxnSpPr>
          <p:spPr>
            <a:xfrm rot="16200000" flipH="1">
              <a:off x="2362201" y="3352800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3" name="Straight Connector 242"/>
            <p:cNvCxnSpPr/>
            <p:nvPr/>
          </p:nvCxnSpPr>
          <p:spPr>
            <a:xfrm rot="5400000">
              <a:off x="2646045" y="2722246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56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4" name="Straight Connector 243"/>
            <p:cNvCxnSpPr/>
            <p:nvPr/>
          </p:nvCxnSpPr>
          <p:spPr>
            <a:xfrm rot="5400000">
              <a:off x="3048952" y="3277553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5" name="Straight Connector 244"/>
            <p:cNvCxnSpPr/>
            <p:nvPr/>
          </p:nvCxnSpPr>
          <p:spPr>
            <a:xfrm rot="5400000">
              <a:off x="2895600" y="3276601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6" name="Straight Connector 245"/>
            <p:cNvCxnSpPr/>
            <p:nvPr/>
          </p:nvCxnSpPr>
          <p:spPr>
            <a:xfrm rot="5400000">
              <a:off x="2388870" y="3227071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7" name="Straight Connector 246"/>
            <p:cNvCxnSpPr/>
            <p:nvPr/>
          </p:nvCxnSpPr>
          <p:spPr>
            <a:xfrm rot="16200000" flipH="1">
              <a:off x="2236470" y="3326131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8" name="Straight Connector 247"/>
            <p:cNvCxnSpPr/>
            <p:nvPr/>
          </p:nvCxnSpPr>
          <p:spPr>
            <a:xfrm rot="16200000" flipH="1">
              <a:off x="1752600" y="3352801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9" name="Straight Connector 248"/>
            <p:cNvCxnSpPr/>
            <p:nvPr/>
          </p:nvCxnSpPr>
          <p:spPr>
            <a:xfrm rot="16200000" flipH="1">
              <a:off x="19812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0" name="Straight Connector 249"/>
            <p:cNvCxnSpPr/>
            <p:nvPr/>
          </p:nvCxnSpPr>
          <p:spPr>
            <a:xfrm rot="5400000">
              <a:off x="3467100" y="3314701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1" name="Straight Connector 250"/>
            <p:cNvCxnSpPr/>
            <p:nvPr/>
          </p:nvCxnSpPr>
          <p:spPr>
            <a:xfrm rot="16200000" flipH="1">
              <a:off x="3467099" y="3314701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2" name="Straight Connector 251"/>
            <p:cNvCxnSpPr/>
            <p:nvPr/>
          </p:nvCxnSpPr>
          <p:spPr>
            <a:xfrm rot="5400000">
              <a:off x="4038600" y="3429001"/>
              <a:ext cx="6858000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3" name="Straight Connector 252"/>
            <p:cNvCxnSpPr/>
            <p:nvPr/>
          </p:nvCxnSpPr>
          <p:spPr>
            <a:xfrm rot="16200000" flipH="1">
              <a:off x="3886200" y="3200401"/>
              <a:ext cx="6858000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4" name="Straight Connector 253"/>
            <p:cNvCxnSpPr/>
            <p:nvPr/>
          </p:nvCxnSpPr>
          <p:spPr>
            <a:xfrm rot="5400000">
              <a:off x="4000501" y="3238501"/>
              <a:ext cx="6858000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5" name="Straight Connector 254"/>
            <p:cNvCxnSpPr/>
            <p:nvPr/>
          </p:nvCxnSpPr>
          <p:spPr>
            <a:xfrm rot="16200000" flipH="1">
              <a:off x="4572000" y="3200401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7" name="Straight Connector 256"/>
            <p:cNvCxnSpPr/>
            <p:nvPr/>
          </p:nvCxnSpPr>
          <p:spPr>
            <a:xfrm rot="16200000" flipH="1">
              <a:off x="37338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8" name="Straight Connector 257"/>
            <p:cNvCxnSpPr/>
            <p:nvPr/>
          </p:nvCxnSpPr>
          <p:spPr>
            <a:xfrm rot="5400000">
              <a:off x="3619500" y="3314700"/>
              <a:ext cx="6858000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9" name="Straight Connector 258"/>
            <p:cNvCxnSpPr/>
            <p:nvPr/>
          </p:nvCxnSpPr>
          <p:spPr>
            <a:xfrm rot="16200000" flipH="1">
              <a:off x="4214813" y="3252788"/>
              <a:ext cx="6858000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0" name="Straight Connector 259"/>
            <p:cNvCxnSpPr/>
            <p:nvPr/>
          </p:nvCxnSpPr>
          <p:spPr>
            <a:xfrm rot="16200000" flipH="1">
              <a:off x="4751070" y="3326131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1" name="Straight Connector 260"/>
            <p:cNvCxnSpPr/>
            <p:nvPr/>
          </p:nvCxnSpPr>
          <p:spPr>
            <a:xfrm rot="16200000" flipH="1">
              <a:off x="4343400" y="3352801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2" name="Straight Connector 261"/>
            <p:cNvCxnSpPr/>
            <p:nvPr/>
          </p:nvCxnSpPr>
          <p:spPr>
            <a:xfrm rot="16200000" flipH="1">
              <a:off x="4572000" y="3352801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4" name="Straight Connector 263"/>
            <p:cNvCxnSpPr/>
            <p:nvPr/>
          </p:nvCxnSpPr>
          <p:spPr>
            <a:xfrm rot="16200000" flipH="1">
              <a:off x="5257800" y="3352802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5" name="Straight Connector 264"/>
            <p:cNvCxnSpPr/>
            <p:nvPr/>
          </p:nvCxnSpPr>
          <p:spPr>
            <a:xfrm rot="16200000" flipH="1">
              <a:off x="5067300" y="3238502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6" name="Straight Connector 265"/>
            <p:cNvCxnSpPr/>
            <p:nvPr/>
          </p:nvCxnSpPr>
          <p:spPr>
            <a:xfrm rot="5400000">
              <a:off x="5219700" y="3238502"/>
              <a:ext cx="6858000" cy="3810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7" name="Straight Connector 266"/>
            <p:cNvCxnSpPr/>
            <p:nvPr/>
          </p:nvCxnSpPr>
          <p:spPr>
            <a:xfrm rot="16200000" flipH="1">
              <a:off x="4876801" y="3352801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8" name="Straight Connector 267"/>
            <p:cNvCxnSpPr/>
            <p:nvPr/>
          </p:nvCxnSpPr>
          <p:spPr>
            <a:xfrm rot="5400000">
              <a:off x="5527994" y="3318196"/>
              <a:ext cx="6888479" cy="191133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0" name="Straight Connector 269"/>
            <p:cNvCxnSpPr/>
            <p:nvPr/>
          </p:nvCxnSpPr>
          <p:spPr>
            <a:xfrm rot="5400000">
              <a:off x="4850130" y="3227072"/>
              <a:ext cx="6858000" cy="40386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1" name="Straight Connector 270"/>
            <p:cNvCxnSpPr/>
            <p:nvPr/>
          </p:nvCxnSpPr>
          <p:spPr>
            <a:xfrm rot="16200000" flipH="1">
              <a:off x="4751070" y="3326132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8" name="Straight Connector 277"/>
            <p:cNvCxnSpPr/>
            <p:nvPr/>
          </p:nvCxnSpPr>
          <p:spPr>
            <a:xfrm rot="5400000">
              <a:off x="5562599" y="3429001"/>
              <a:ext cx="6858002" cy="1588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3" name="Straight Connector 282"/>
            <p:cNvCxnSpPr/>
            <p:nvPr/>
          </p:nvCxnSpPr>
          <p:spPr>
            <a:xfrm rot="5400000">
              <a:off x="2552700" y="3390900"/>
              <a:ext cx="6858000" cy="76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9" name="Straight Connector 288"/>
            <p:cNvCxnSpPr/>
            <p:nvPr/>
          </p:nvCxnSpPr>
          <p:spPr>
            <a:xfrm rot="16200000" flipH="1">
              <a:off x="3048000" y="3352800"/>
              <a:ext cx="6858000" cy="1524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2" name="Straight Connector 291"/>
            <p:cNvCxnSpPr/>
            <p:nvPr/>
          </p:nvCxnSpPr>
          <p:spPr>
            <a:xfrm rot="16200000" flipH="1">
              <a:off x="3238500" y="3238500"/>
              <a:ext cx="6858000" cy="381000"/>
            </a:xfrm>
            <a:prstGeom prst="line">
              <a:avLst/>
            </a:prstGeom>
            <a:ln w="19050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4" name="Straight Connector 293"/>
            <p:cNvCxnSpPr/>
            <p:nvPr/>
          </p:nvCxnSpPr>
          <p:spPr>
            <a:xfrm rot="5400000">
              <a:off x="2133600" y="3276600"/>
              <a:ext cx="6858000" cy="3048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8" name="Straight Connector 297"/>
            <p:cNvCxnSpPr/>
            <p:nvPr/>
          </p:nvCxnSpPr>
          <p:spPr>
            <a:xfrm rot="16200000" flipH="1">
              <a:off x="3148013" y="3252789"/>
              <a:ext cx="6858000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9" name="Straight Connector 298"/>
            <p:cNvCxnSpPr/>
            <p:nvPr/>
          </p:nvCxnSpPr>
          <p:spPr>
            <a:xfrm rot="5400000">
              <a:off x="37719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2" name="Straight Connector 301"/>
            <p:cNvCxnSpPr/>
            <p:nvPr/>
          </p:nvCxnSpPr>
          <p:spPr>
            <a:xfrm rot="5400000">
              <a:off x="4229100" y="2933700"/>
              <a:ext cx="6858000" cy="990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7" name="Straight Connector 306"/>
            <p:cNvCxnSpPr/>
            <p:nvPr/>
          </p:nvCxnSpPr>
          <p:spPr>
            <a:xfrm rot="16200000" flipH="1">
              <a:off x="1371600" y="3200403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BE9E7D-36D5-4FD2-93E7-6FE4C187CE8E}" type="datetimeFigureOut">
              <a:rPr lang="cs-CZ" smtClean="0"/>
              <a:t>30.1.2013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517E8A-2C8A-40CC-A405-B8A4CC21B0E3}" type="slidenum">
              <a:rPr lang="cs-CZ" smtClean="0"/>
              <a:t>‹#›</a:t>
            </a:fld>
            <a:endParaRPr lang="cs-CZ"/>
          </a:p>
        </p:txBody>
      </p:sp>
      <p:sp>
        <p:nvSpPr>
          <p:cNvPr id="113" name="Rectangle 112"/>
          <p:cNvSpPr/>
          <p:nvPr/>
        </p:nvSpPr>
        <p:spPr>
          <a:xfrm>
            <a:off x="0" y="1905000"/>
            <a:ext cx="4953000" cy="3124200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grpSp>
        <p:nvGrpSpPr>
          <p:cNvPr id="94" name="Group 93"/>
          <p:cNvGrpSpPr/>
          <p:nvPr/>
        </p:nvGrpSpPr>
        <p:grpSpPr>
          <a:xfrm>
            <a:off x="0" y="2057400"/>
            <a:ext cx="4801394" cy="2820988"/>
            <a:chOff x="0" y="2057400"/>
            <a:chExt cx="4801394" cy="2820988"/>
          </a:xfrm>
        </p:grpSpPr>
        <p:cxnSp>
          <p:nvCxnSpPr>
            <p:cNvPr id="117" name="Straight Connector 116"/>
            <p:cNvCxnSpPr/>
            <p:nvPr/>
          </p:nvCxnSpPr>
          <p:spPr>
            <a:xfrm>
              <a:off x="0" y="2057400"/>
              <a:ext cx="4800600" cy="1588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8" name="Straight Connector 117"/>
            <p:cNvCxnSpPr/>
            <p:nvPr/>
          </p:nvCxnSpPr>
          <p:spPr>
            <a:xfrm>
              <a:off x="0" y="4876800"/>
              <a:ext cx="4800600" cy="1588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0" name="Straight Connector 119"/>
            <p:cNvCxnSpPr/>
            <p:nvPr/>
          </p:nvCxnSpPr>
          <p:spPr>
            <a:xfrm rot="5400000">
              <a:off x="3391694" y="3467100"/>
              <a:ext cx="2818606" cy="794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28600" y="2130425"/>
            <a:ext cx="4419600" cy="1600327"/>
          </a:xfrm>
        </p:spPr>
        <p:txBody>
          <a:bodyPr anchor="b">
            <a:normAutofit/>
          </a:bodyPr>
          <a:lstStyle>
            <a:lvl1pPr algn="l">
              <a:defRPr sz="3600" b="1" cap="none" spc="40" baseline="0">
                <a:ln w="13335" cmpd="sng">
                  <a:solidFill>
                    <a:schemeClr val="accent1">
                      <a:lumMod val="5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28600" y="3733800"/>
            <a:ext cx="4419600" cy="1066800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</p:spTree>
  </p:cSld>
  <p:clrMapOvr>
    <a:masterClrMapping/>
  </p:clrMapOvr>
  <p:transition spd="slow">
    <p:cover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BE9E7D-36D5-4FD2-93E7-6FE4C187CE8E}" type="datetimeFigureOut">
              <a:rPr lang="cs-CZ" smtClean="0"/>
              <a:t>30.1.2013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517E8A-2C8A-40CC-A405-B8A4CC21B0E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cover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92"/>
          <p:cNvGrpSpPr/>
          <p:nvPr/>
        </p:nvGrpSpPr>
        <p:grpSpPr>
          <a:xfrm>
            <a:off x="1" y="-30478"/>
            <a:ext cx="9067799" cy="4846320"/>
            <a:chOff x="1" y="-30477"/>
            <a:chExt cx="9067799" cy="4526277"/>
          </a:xfrm>
        </p:grpSpPr>
        <p:cxnSp>
          <p:nvCxnSpPr>
            <p:cNvPr id="8" name="Straight Connector 7"/>
            <p:cNvCxnSpPr/>
            <p:nvPr/>
          </p:nvCxnSpPr>
          <p:spPr>
            <a:xfrm rot="16200000" flipH="1">
              <a:off x="-27166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 rot="16200000" flipH="1">
              <a:off x="-46216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/>
            <p:cNvCxnSpPr/>
            <p:nvPr/>
          </p:nvCxnSpPr>
          <p:spPr>
            <a:xfrm rot="5400000">
              <a:off x="-30976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rot="5400000">
              <a:off x="-206236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/>
            <p:cNvCxnSpPr/>
            <p:nvPr/>
          </p:nvCxnSpPr>
          <p:spPr>
            <a:xfrm rot="16200000" flipH="1">
              <a:off x="-2138565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/>
            <p:cNvCxnSpPr/>
            <p:nvPr/>
          </p:nvCxnSpPr>
          <p:spPr>
            <a:xfrm rot="16200000" flipH="1">
              <a:off x="-195465" y="1785212"/>
              <a:ext cx="4505731" cy="9144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/>
            <p:cNvCxnSpPr/>
            <p:nvPr/>
          </p:nvCxnSpPr>
          <p:spPr>
            <a:xfrm rot="16200000" flipH="1">
              <a:off x="-1643265" y="2013812"/>
              <a:ext cx="4505731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/>
            <p:cNvCxnSpPr/>
            <p:nvPr/>
          </p:nvCxnSpPr>
          <p:spPr>
            <a:xfrm rot="5400000">
              <a:off x="-1528964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/>
            <p:cNvCxnSpPr/>
            <p:nvPr/>
          </p:nvCxnSpPr>
          <p:spPr>
            <a:xfrm rot="16200000" flipH="1">
              <a:off x="-957465" y="2013812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/>
            <p:cNvCxnSpPr/>
            <p:nvPr/>
          </p:nvCxnSpPr>
          <p:spPr>
            <a:xfrm rot="16200000" flipH="1">
              <a:off x="-194806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 rot="16200000" flipH="1">
              <a:off x="-652664" y="2166211"/>
              <a:ext cx="4505731" cy="152401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/>
            <p:cNvCxnSpPr/>
            <p:nvPr/>
          </p:nvCxnSpPr>
          <p:spPr>
            <a:xfrm rot="16200000" flipH="1">
              <a:off x="-164326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/>
            <p:cNvCxnSpPr/>
            <p:nvPr/>
          </p:nvCxnSpPr>
          <p:spPr>
            <a:xfrm rot="16200000" flipH="1">
              <a:off x="-1790700" y="2019300"/>
              <a:ext cx="4495800" cy="4572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rot="5400000">
              <a:off x="-55551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Straight Connector 21"/>
            <p:cNvCxnSpPr/>
            <p:nvPr/>
          </p:nvCxnSpPr>
          <p:spPr>
            <a:xfrm rot="5400000">
              <a:off x="34087" y="2090964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Straight Connector 22"/>
            <p:cNvCxnSpPr/>
            <p:nvPr/>
          </p:nvCxnSpPr>
          <p:spPr>
            <a:xfrm rot="5400000">
              <a:off x="2617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Straight Connector 23"/>
            <p:cNvCxnSpPr/>
            <p:nvPr/>
          </p:nvCxnSpPr>
          <p:spPr>
            <a:xfrm rot="5400000">
              <a:off x="-67933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Straight Connector 24"/>
            <p:cNvCxnSpPr/>
            <p:nvPr/>
          </p:nvCxnSpPr>
          <p:spPr>
            <a:xfrm rot="16200000" flipH="1">
              <a:off x="-1467052" y="2066200"/>
              <a:ext cx="4505731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Straight Connector 25"/>
            <p:cNvCxnSpPr/>
            <p:nvPr/>
          </p:nvCxnSpPr>
          <p:spPr>
            <a:xfrm rot="16200000" flipH="1">
              <a:off x="-77839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Straight Connector 26"/>
            <p:cNvCxnSpPr/>
            <p:nvPr/>
          </p:nvCxnSpPr>
          <p:spPr>
            <a:xfrm rot="16200000" flipH="1">
              <a:off x="-118606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Straight Connector 27"/>
            <p:cNvCxnSpPr/>
            <p:nvPr/>
          </p:nvCxnSpPr>
          <p:spPr>
            <a:xfrm rot="16200000" flipH="1">
              <a:off x="-95746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Straight Connector 28"/>
            <p:cNvCxnSpPr/>
            <p:nvPr/>
          </p:nvCxnSpPr>
          <p:spPr>
            <a:xfrm rot="16200000" flipH="1">
              <a:off x="22429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Straight Connector 29"/>
            <p:cNvCxnSpPr/>
            <p:nvPr/>
          </p:nvCxnSpPr>
          <p:spPr>
            <a:xfrm rot="16200000" flipH="1">
              <a:off x="20524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Straight Connector 30"/>
            <p:cNvCxnSpPr/>
            <p:nvPr/>
          </p:nvCxnSpPr>
          <p:spPr>
            <a:xfrm rot="5400000">
              <a:off x="2204835" y="2051912"/>
              <a:ext cx="4505731" cy="3810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Straight Connector 31"/>
            <p:cNvCxnSpPr/>
            <p:nvPr/>
          </p:nvCxnSpPr>
          <p:spPr>
            <a:xfrm rot="5400000">
              <a:off x="45223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/>
            <p:cNvCxnSpPr/>
            <p:nvPr/>
          </p:nvCxnSpPr>
          <p:spPr>
            <a:xfrm rot="16200000" flipH="1">
              <a:off x="376035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33"/>
            <p:cNvCxnSpPr/>
            <p:nvPr/>
          </p:nvCxnSpPr>
          <p:spPr>
            <a:xfrm rot="5400000">
              <a:off x="1023735" y="2242139"/>
              <a:ext cx="4505731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Straight Connector 34"/>
            <p:cNvCxnSpPr/>
            <p:nvPr/>
          </p:nvCxnSpPr>
          <p:spPr>
            <a:xfrm rot="16200000" flipH="1">
              <a:off x="871335" y="2013812"/>
              <a:ext cx="4505731" cy="4572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" name="Straight Connector 35"/>
            <p:cNvCxnSpPr/>
            <p:nvPr/>
          </p:nvCxnSpPr>
          <p:spPr>
            <a:xfrm rot="5400000">
              <a:off x="985636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" name="Straight Connector 36"/>
            <p:cNvCxnSpPr/>
            <p:nvPr/>
          </p:nvCxnSpPr>
          <p:spPr>
            <a:xfrm rot="16200000" flipH="1">
              <a:off x="1557135" y="2013812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" name="Straight Connector 37"/>
            <p:cNvCxnSpPr/>
            <p:nvPr/>
          </p:nvCxnSpPr>
          <p:spPr>
            <a:xfrm rot="16200000" flipH="1">
              <a:off x="5665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9" name="Straight Connector 38"/>
            <p:cNvCxnSpPr/>
            <p:nvPr/>
          </p:nvCxnSpPr>
          <p:spPr>
            <a:xfrm rot="16200000" flipH="1">
              <a:off x="1861936" y="2166211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0" name="Straight Connector 39"/>
            <p:cNvCxnSpPr/>
            <p:nvPr/>
          </p:nvCxnSpPr>
          <p:spPr>
            <a:xfrm rot="16200000" flipH="1">
              <a:off x="8713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1" name="Straight Connector 40"/>
            <p:cNvCxnSpPr/>
            <p:nvPr/>
          </p:nvCxnSpPr>
          <p:spPr>
            <a:xfrm rot="5400000">
              <a:off x="147435" y="2128112"/>
              <a:ext cx="4505731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2" name="Straight Connector 41"/>
            <p:cNvCxnSpPr/>
            <p:nvPr/>
          </p:nvCxnSpPr>
          <p:spPr>
            <a:xfrm rot="5400000">
              <a:off x="195909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3" name="Straight Connector 42"/>
            <p:cNvCxnSpPr/>
            <p:nvPr/>
          </p:nvCxnSpPr>
          <p:spPr>
            <a:xfrm rot="5400000">
              <a:off x="2548687" y="2090964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4" name="Straight Connector 43"/>
            <p:cNvCxnSpPr/>
            <p:nvPr/>
          </p:nvCxnSpPr>
          <p:spPr>
            <a:xfrm rot="5400000">
              <a:off x="27763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5" name="Straight Connector 44"/>
            <p:cNvCxnSpPr/>
            <p:nvPr/>
          </p:nvCxnSpPr>
          <p:spPr>
            <a:xfrm rot="5400000">
              <a:off x="183526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6" name="Straight Connector 45"/>
            <p:cNvCxnSpPr/>
            <p:nvPr/>
          </p:nvCxnSpPr>
          <p:spPr>
            <a:xfrm rot="16200000" flipH="1">
              <a:off x="1047548" y="2066200"/>
              <a:ext cx="4505731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7" name="Straight Connector 46"/>
            <p:cNvCxnSpPr/>
            <p:nvPr/>
          </p:nvCxnSpPr>
          <p:spPr>
            <a:xfrm rot="16200000" flipH="1">
              <a:off x="17362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8" name="Straight Connector 47"/>
            <p:cNvCxnSpPr/>
            <p:nvPr/>
          </p:nvCxnSpPr>
          <p:spPr>
            <a:xfrm rot="16200000" flipH="1">
              <a:off x="13285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9" name="Straight Connector 48"/>
            <p:cNvCxnSpPr/>
            <p:nvPr/>
          </p:nvCxnSpPr>
          <p:spPr>
            <a:xfrm rot="16200000" flipH="1">
              <a:off x="1557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0" name="Straight Connector 49"/>
            <p:cNvCxnSpPr/>
            <p:nvPr/>
          </p:nvCxnSpPr>
          <p:spPr>
            <a:xfrm rot="16200000" flipH="1">
              <a:off x="3919335" y="2166212"/>
              <a:ext cx="4505731" cy="152400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1" name="Straight Connector 50"/>
            <p:cNvCxnSpPr/>
            <p:nvPr/>
          </p:nvCxnSpPr>
          <p:spPr>
            <a:xfrm rot="16200000" flipH="1">
              <a:off x="3271636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2" name="Straight Connector 51"/>
            <p:cNvCxnSpPr/>
            <p:nvPr/>
          </p:nvCxnSpPr>
          <p:spPr>
            <a:xfrm rot="5400000">
              <a:off x="38812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3" name="Straight Connector 52"/>
            <p:cNvCxnSpPr/>
            <p:nvPr/>
          </p:nvCxnSpPr>
          <p:spPr>
            <a:xfrm rot="5400000">
              <a:off x="3004936" y="2090012"/>
              <a:ext cx="4505730" cy="3048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4" name="Straight Connector 53"/>
            <p:cNvCxnSpPr/>
            <p:nvPr/>
          </p:nvCxnSpPr>
          <p:spPr>
            <a:xfrm rot="16200000" flipH="1">
              <a:off x="2242935" y="2013813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5" name="Straight Connector 54"/>
            <p:cNvCxnSpPr/>
            <p:nvPr/>
          </p:nvCxnSpPr>
          <p:spPr>
            <a:xfrm rot="16200000" flipH="1">
              <a:off x="3538336" y="2166212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6" name="Straight Connector 55"/>
            <p:cNvCxnSpPr/>
            <p:nvPr/>
          </p:nvCxnSpPr>
          <p:spPr>
            <a:xfrm rot="5400000">
              <a:off x="382218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56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7" name="Straight Connector 56"/>
            <p:cNvCxnSpPr/>
            <p:nvPr/>
          </p:nvCxnSpPr>
          <p:spPr>
            <a:xfrm rot="5400000">
              <a:off x="4225087" y="2090965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8" name="Straight Connector 57"/>
            <p:cNvCxnSpPr/>
            <p:nvPr/>
          </p:nvCxnSpPr>
          <p:spPr>
            <a:xfrm rot="5400000">
              <a:off x="40717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9" name="Straight Connector 58"/>
            <p:cNvCxnSpPr/>
            <p:nvPr/>
          </p:nvCxnSpPr>
          <p:spPr>
            <a:xfrm rot="5400000">
              <a:off x="356500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0" name="Straight Connector 59"/>
            <p:cNvCxnSpPr/>
            <p:nvPr/>
          </p:nvCxnSpPr>
          <p:spPr>
            <a:xfrm rot="16200000" flipH="1">
              <a:off x="34126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1" name="Straight Connector 60"/>
            <p:cNvCxnSpPr/>
            <p:nvPr/>
          </p:nvCxnSpPr>
          <p:spPr>
            <a:xfrm rot="16200000" flipH="1">
              <a:off x="2928735" y="2166212"/>
              <a:ext cx="4505731" cy="152400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2" name="Straight Connector 61"/>
            <p:cNvCxnSpPr/>
            <p:nvPr/>
          </p:nvCxnSpPr>
          <p:spPr>
            <a:xfrm rot="16200000" flipH="1">
              <a:off x="3081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3" name="Straight Connector 62"/>
            <p:cNvCxnSpPr/>
            <p:nvPr/>
          </p:nvCxnSpPr>
          <p:spPr>
            <a:xfrm rot="5400000">
              <a:off x="464323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4" name="Straight Connector 63"/>
            <p:cNvCxnSpPr/>
            <p:nvPr/>
          </p:nvCxnSpPr>
          <p:spPr>
            <a:xfrm rot="16200000" flipH="1">
              <a:off x="4643234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5" name="Straight Connector 64"/>
            <p:cNvCxnSpPr/>
            <p:nvPr/>
          </p:nvCxnSpPr>
          <p:spPr>
            <a:xfrm rot="5400000">
              <a:off x="5214735" y="2242140"/>
              <a:ext cx="4505731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6" name="Straight Connector 65"/>
            <p:cNvCxnSpPr/>
            <p:nvPr/>
          </p:nvCxnSpPr>
          <p:spPr>
            <a:xfrm rot="16200000" flipH="1">
              <a:off x="5062335" y="2013812"/>
              <a:ext cx="4505731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7" name="Straight Connector 66"/>
            <p:cNvCxnSpPr/>
            <p:nvPr/>
          </p:nvCxnSpPr>
          <p:spPr>
            <a:xfrm rot="5400000">
              <a:off x="5176636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8" name="Straight Connector 67"/>
            <p:cNvCxnSpPr/>
            <p:nvPr/>
          </p:nvCxnSpPr>
          <p:spPr>
            <a:xfrm rot="16200000" flipH="1">
              <a:off x="5748135" y="2013813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9" name="Straight Connector 68"/>
            <p:cNvCxnSpPr/>
            <p:nvPr/>
          </p:nvCxnSpPr>
          <p:spPr>
            <a:xfrm rot="16200000" flipH="1">
              <a:off x="49099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0" name="Straight Connector 69"/>
            <p:cNvCxnSpPr/>
            <p:nvPr/>
          </p:nvCxnSpPr>
          <p:spPr>
            <a:xfrm rot="5400000">
              <a:off x="4795635" y="2128112"/>
              <a:ext cx="4505731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1" name="Straight Connector 70"/>
            <p:cNvCxnSpPr/>
            <p:nvPr/>
          </p:nvCxnSpPr>
          <p:spPr>
            <a:xfrm rot="16200000" flipH="1">
              <a:off x="5390948" y="2066200"/>
              <a:ext cx="4505731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2" name="Straight Connector 71"/>
            <p:cNvCxnSpPr/>
            <p:nvPr/>
          </p:nvCxnSpPr>
          <p:spPr>
            <a:xfrm rot="16200000" flipH="1">
              <a:off x="59272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3" name="Straight Connector 72"/>
            <p:cNvCxnSpPr/>
            <p:nvPr/>
          </p:nvCxnSpPr>
          <p:spPr>
            <a:xfrm rot="16200000" flipH="1">
              <a:off x="55195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4" name="Straight Connector 73"/>
            <p:cNvCxnSpPr/>
            <p:nvPr/>
          </p:nvCxnSpPr>
          <p:spPr>
            <a:xfrm rot="16200000" flipH="1">
              <a:off x="5748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5" name="Straight Connector 74"/>
            <p:cNvCxnSpPr/>
            <p:nvPr/>
          </p:nvCxnSpPr>
          <p:spPr>
            <a:xfrm rot="16200000" flipH="1">
              <a:off x="6433935" y="2166213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6" name="Straight Connector 75"/>
            <p:cNvCxnSpPr/>
            <p:nvPr/>
          </p:nvCxnSpPr>
          <p:spPr>
            <a:xfrm rot="16200000" flipH="1">
              <a:off x="6243435" y="2051913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7" name="Straight Connector 76"/>
            <p:cNvCxnSpPr/>
            <p:nvPr/>
          </p:nvCxnSpPr>
          <p:spPr>
            <a:xfrm rot="5400000">
              <a:off x="6395835" y="2051913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8" name="Straight Connector 77"/>
            <p:cNvCxnSpPr/>
            <p:nvPr/>
          </p:nvCxnSpPr>
          <p:spPr>
            <a:xfrm rot="16200000" flipH="1">
              <a:off x="6052936" y="2166212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9" name="Straight Connector 78"/>
            <p:cNvCxnSpPr/>
            <p:nvPr/>
          </p:nvCxnSpPr>
          <p:spPr>
            <a:xfrm rot="5400000">
              <a:off x="6709356" y="2136834"/>
              <a:ext cx="4525755" cy="191133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0" name="Straight Connector 79"/>
            <p:cNvCxnSpPr/>
            <p:nvPr/>
          </p:nvCxnSpPr>
          <p:spPr>
            <a:xfrm rot="5400000">
              <a:off x="6026265" y="2040483"/>
              <a:ext cx="4505731" cy="40386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1" name="Straight Connector 80"/>
            <p:cNvCxnSpPr/>
            <p:nvPr/>
          </p:nvCxnSpPr>
          <p:spPr>
            <a:xfrm rot="16200000" flipH="1">
              <a:off x="5927205" y="2139543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2" name="Straight Connector 81"/>
            <p:cNvCxnSpPr/>
            <p:nvPr/>
          </p:nvCxnSpPr>
          <p:spPr>
            <a:xfrm rot="5400000">
              <a:off x="6738734" y="2242140"/>
              <a:ext cx="4505732" cy="1588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3" name="Straight Connector 82"/>
            <p:cNvCxnSpPr/>
            <p:nvPr/>
          </p:nvCxnSpPr>
          <p:spPr>
            <a:xfrm rot="5400000">
              <a:off x="3728835" y="2204312"/>
              <a:ext cx="4505731" cy="76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4" name="Straight Connector 83"/>
            <p:cNvCxnSpPr/>
            <p:nvPr/>
          </p:nvCxnSpPr>
          <p:spPr>
            <a:xfrm rot="16200000" flipH="1">
              <a:off x="4224135" y="2166212"/>
              <a:ext cx="4505731" cy="1524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5" name="Straight Connector 84"/>
            <p:cNvCxnSpPr/>
            <p:nvPr/>
          </p:nvCxnSpPr>
          <p:spPr>
            <a:xfrm rot="16200000" flipH="1">
              <a:off x="4414635" y="2051912"/>
              <a:ext cx="4505731" cy="381000"/>
            </a:xfrm>
            <a:prstGeom prst="line">
              <a:avLst/>
            </a:prstGeom>
            <a:ln w="19050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6" name="Straight Connector 85"/>
            <p:cNvCxnSpPr/>
            <p:nvPr/>
          </p:nvCxnSpPr>
          <p:spPr>
            <a:xfrm rot="5400000">
              <a:off x="3309735" y="2090012"/>
              <a:ext cx="4505731" cy="3048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7" name="Straight Connector 86"/>
            <p:cNvCxnSpPr/>
            <p:nvPr/>
          </p:nvCxnSpPr>
          <p:spPr>
            <a:xfrm rot="16200000" flipH="1">
              <a:off x="4324148" y="2066200"/>
              <a:ext cx="4505731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8" name="Straight Connector 87"/>
            <p:cNvCxnSpPr/>
            <p:nvPr/>
          </p:nvCxnSpPr>
          <p:spPr>
            <a:xfrm rot="5400000">
              <a:off x="49480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9" name="Straight Connector 88"/>
            <p:cNvCxnSpPr/>
            <p:nvPr/>
          </p:nvCxnSpPr>
          <p:spPr>
            <a:xfrm rot="5400000">
              <a:off x="5405235" y="1747112"/>
              <a:ext cx="4505731" cy="990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0" name="Straight Connector 89"/>
            <p:cNvCxnSpPr/>
            <p:nvPr/>
          </p:nvCxnSpPr>
          <p:spPr>
            <a:xfrm rot="16200000" flipH="1">
              <a:off x="2547735" y="2013814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94" name="Rectangle 93"/>
          <p:cNvSpPr/>
          <p:nvPr/>
        </p:nvSpPr>
        <p:spPr>
          <a:xfrm>
            <a:off x="0" y="4311168"/>
            <a:ext cx="9144000" cy="1905000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cxnSp>
        <p:nvCxnSpPr>
          <p:cNvPr id="96" name="Straight Connector 95"/>
          <p:cNvCxnSpPr/>
          <p:nvPr/>
        </p:nvCxnSpPr>
        <p:spPr>
          <a:xfrm>
            <a:off x="0" y="4387368"/>
            <a:ext cx="914400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7" name="Straight Connector 96"/>
          <p:cNvCxnSpPr/>
          <p:nvPr/>
        </p:nvCxnSpPr>
        <p:spPr>
          <a:xfrm>
            <a:off x="0" y="6138380"/>
            <a:ext cx="914400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5621364"/>
            <a:ext cx="8305800" cy="414649"/>
          </a:xfrm>
        </p:spPr>
        <p:txBody>
          <a:bodyPr anchor="t"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95" name="Title 94"/>
          <p:cNvSpPr>
            <a:spLocks noGrp="1"/>
          </p:cNvSpPr>
          <p:nvPr>
            <p:ph type="title"/>
          </p:nvPr>
        </p:nvSpPr>
        <p:spPr>
          <a:xfrm>
            <a:off x="457200" y="4463568"/>
            <a:ext cx="8305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BE9E7D-36D5-4FD2-93E7-6FE4C187CE8E}" type="datetimeFigureOut">
              <a:rPr lang="cs-CZ" smtClean="0"/>
              <a:t>30.1.2013</a:t>
            </a:fld>
            <a:endParaRPr lang="cs-CZ"/>
          </a:p>
        </p:txBody>
      </p:sp>
      <p:sp>
        <p:nvSpPr>
          <p:cNvPr id="91" name="Footer Placeholder 9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2" name="Slide Number Placeholder 9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517E8A-2C8A-40CC-A405-B8A4CC21B0E3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slow">
    <p:cover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BE9E7D-36D5-4FD2-93E7-6FE4C187CE8E}" type="datetimeFigureOut">
              <a:rPr lang="cs-CZ" smtClean="0"/>
              <a:t>30.1.2013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517E8A-2C8A-40CC-A405-B8A4CC21B0E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cover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 algn="ctr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 algn="ctr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BE9E7D-36D5-4FD2-93E7-6FE4C187CE8E}" type="datetimeFigureOut">
              <a:rPr lang="cs-CZ" smtClean="0"/>
              <a:t>30.1.2013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517E8A-2C8A-40CC-A405-B8A4CC21B0E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cover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BE9E7D-36D5-4FD2-93E7-6FE4C187CE8E}" type="datetimeFigureOut">
              <a:rPr lang="cs-CZ" smtClean="0"/>
              <a:t>30.1.2013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517E8A-2C8A-40CC-A405-B8A4CC21B0E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cover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BE9E7D-36D5-4FD2-93E7-6FE4C187CE8E}" type="datetimeFigureOut">
              <a:rPr lang="cs-CZ" smtClean="0"/>
              <a:t>30.1.2013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517E8A-2C8A-40CC-A405-B8A4CC21B0E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cover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00400" y="273050"/>
            <a:ext cx="548640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BE9E7D-36D5-4FD2-93E7-6FE4C187CE8E}" type="datetimeFigureOut">
              <a:rPr lang="cs-CZ" smtClean="0"/>
              <a:t>30.1.2013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517E8A-2C8A-40CC-A405-B8A4CC21B0E3}" type="slidenum">
              <a:rPr lang="cs-CZ" smtClean="0"/>
              <a:t>‹#›</a:t>
            </a:fld>
            <a:endParaRPr lang="cs-CZ"/>
          </a:p>
        </p:txBody>
      </p:sp>
      <p:sp>
        <p:nvSpPr>
          <p:cNvPr id="37" name="Rectangle 36"/>
          <p:cNvSpPr/>
          <p:nvPr/>
        </p:nvSpPr>
        <p:spPr>
          <a:xfrm>
            <a:off x="0" y="1563624"/>
            <a:ext cx="2761488" cy="3313176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cxnSp>
        <p:nvCxnSpPr>
          <p:cNvPr id="39" name="Straight Connector 38"/>
          <p:cNvCxnSpPr/>
          <p:nvPr/>
        </p:nvCxnSpPr>
        <p:spPr>
          <a:xfrm rot="5400000">
            <a:off x="1128157" y="3221339"/>
            <a:ext cx="3017520" cy="794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Straight Connector 40"/>
          <p:cNvCxnSpPr/>
          <p:nvPr/>
        </p:nvCxnSpPr>
        <p:spPr>
          <a:xfrm>
            <a:off x="0" y="1712976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Straight Connector 42"/>
          <p:cNvCxnSpPr/>
          <p:nvPr/>
        </p:nvCxnSpPr>
        <p:spPr>
          <a:xfrm>
            <a:off x="0" y="4733544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2400" y="1901952"/>
            <a:ext cx="2377440" cy="1371600"/>
          </a:xfrm>
        </p:spPr>
        <p:txBody>
          <a:bodyPr anchor="b">
            <a:norm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tabLst>
                <a:tab pos="3830638" algn="l"/>
              </a:tabLst>
              <a:defRPr lang="en-US" sz="2600" b="1" kern="1200" cap="none" spc="20" baseline="0" dirty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52400" y="3273552"/>
            <a:ext cx="2377440" cy="1371600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  <p:transition spd="slow">
    <p:cover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200400" y="381000"/>
            <a:ext cx="5562600" cy="5638800"/>
          </a:xfrm>
          <a:solidFill>
            <a:schemeClr val="bg2"/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BE9E7D-36D5-4FD2-93E7-6FE4C187CE8E}" type="datetimeFigureOut">
              <a:rPr lang="cs-CZ" smtClean="0"/>
              <a:t>30.1.2013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517E8A-2C8A-40CC-A405-B8A4CC21B0E3}" type="slidenum">
              <a:rPr lang="cs-CZ" smtClean="0"/>
              <a:t>‹#›</a:t>
            </a:fld>
            <a:endParaRPr lang="cs-CZ"/>
          </a:p>
        </p:txBody>
      </p:sp>
      <p:sp>
        <p:nvSpPr>
          <p:cNvPr id="33" name="Rectangle 32"/>
          <p:cNvSpPr/>
          <p:nvPr/>
        </p:nvSpPr>
        <p:spPr>
          <a:xfrm>
            <a:off x="0" y="1563624"/>
            <a:ext cx="2761488" cy="3313176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cxnSp>
        <p:nvCxnSpPr>
          <p:cNvPr id="34" name="Straight Connector 33"/>
          <p:cNvCxnSpPr/>
          <p:nvPr/>
        </p:nvCxnSpPr>
        <p:spPr>
          <a:xfrm rot="5400000">
            <a:off x="1128157" y="3221339"/>
            <a:ext cx="3017520" cy="794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Straight Connector 34"/>
          <p:cNvCxnSpPr/>
          <p:nvPr/>
        </p:nvCxnSpPr>
        <p:spPr>
          <a:xfrm>
            <a:off x="0" y="1712976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0" name="Straight Connector 59"/>
          <p:cNvCxnSpPr/>
          <p:nvPr/>
        </p:nvCxnSpPr>
        <p:spPr>
          <a:xfrm>
            <a:off x="0" y="4733544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5448" y="1905000"/>
            <a:ext cx="2377440" cy="1371600"/>
          </a:xfrm>
        </p:spPr>
        <p:txBody>
          <a:bodyPr anchor="b">
            <a:normAutofit/>
          </a:bodyPr>
          <a:lstStyle>
            <a:lvl1pPr algn="l">
              <a:defRPr sz="2600" b="1" cap="none" spc="20" baseline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52400" y="3276600"/>
            <a:ext cx="2377440" cy="1371600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  <p:transition spd="slow">
    <p:cover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BE9E7D-36D5-4FD2-93E7-6FE4C187CE8E}" type="datetimeFigureOut">
              <a:rPr lang="cs-CZ" smtClean="0"/>
              <a:t>30.1.2013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517E8A-2C8A-40CC-A405-B8A4CC21B0E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cover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BE9E7D-36D5-4FD2-93E7-6FE4C187CE8E}" type="datetimeFigureOut">
              <a:rPr lang="cs-CZ" smtClean="0"/>
              <a:t>30.1.2013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517E8A-2C8A-40CC-A405-B8A4CC21B0E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cover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0" name="Rectangle 189"/>
          <p:cNvSpPr/>
          <p:nvPr/>
        </p:nvSpPr>
        <p:spPr>
          <a:xfrm>
            <a:off x="149352" y="137160"/>
            <a:ext cx="8869680" cy="6583680"/>
          </a:xfrm>
          <a:prstGeom prst="rect">
            <a:avLst/>
          </a:prstGeom>
          <a:noFill/>
          <a:ln w="19050" cmpd="sng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1240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2"/>
                </a:solidFill>
              </a:defRPr>
            </a:lvl1pPr>
          </a:lstStyle>
          <a:p>
            <a:fld id="{45BE9E7D-36D5-4FD2-93E7-6FE4C187CE8E}" type="datetimeFigureOut">
              <a:rPr lang="cs-CZ" smtClean="0"/>
              <a:t>30.1.2013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831123" y="6312408"/>
            <a:ext cx="348175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1240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</a:defRPr>
            </a:lvl1pPr>
          </a:lstStyle>
          <a:p>
            <a:fld id="{E2517E8A-2C8A-40CC-A405-B8A4CC21B0E3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ransition spd="slow">
    <p:cover/>
  </p:transition>
  <p:txStyles>
    <p:titleStyle>
      <a:lvl1pPr algn="l" defTabSz="914400" rtl="0" eaLnBrk="1" latinLnBrk="0" hangingPunct="1">
        <a:spcBef>
          <a:spcPct val="0"/>
        </a:spcBef>
        <a:buNone/>
        <a:tabLst>
          <a:tab pos="3830638" algn="l"/>
        </a:tabLst>
        <a:defRPr sz="3600" b="1" kern="1200" cap="none" spc="50">
          <a:ln w="13335" cmpd="sng">
            <a:solidFill>
              <a:schemeClr val="accent1">
                <a:lumMod val="50000"/>
              </a:schemeClr>
            </a:solidFill>
            <a:prstDash val="solid"/>
          </a:ln>
          <a:solidFill>
            <a:schemeClr val="accent6">
              <a:tint val="1000"/>
            </a:schemeClr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Font typeface="Arial" pitchFamily="34" charset="0"/>
        <a:buChar char="•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88720" indent="-22860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691640" indent="-182880" algn="l" defTabSz="914400" rtl="0" eaLnBrk="1" latinLnBrk="0" hangingPunct="1">
        <a:spcBef>
          <a:spcPct val="20000"/>
        </a:spcBef>
        <a:buClr>
          <a:schemeClr val="accent5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defTabSz="914400" rtl="0" eaLnBrk="1" latinLnBrk="0" hangingPunct="1">
        <a:spcBef>
          <a:spcPct val="20000"/>
        </a:spcBef>
        <a:buClr>
          <a:schemeClr val="accent6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48840" indent="-18288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defTabSz="914400" rtl="0" eaLnBrk="1" latinLnBrk="0" hangingPunct="1">
        <a:spcBef>
          <a:spcPct val="20000"/>
        </a:spcBef>
        <a:buClr>
          <a:schemeClr val="accent6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gif"/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g"/><Relationship Id="rId2" Type="http://schemas.openxmlformats.org/officeDocument/2006/relationships/image" Target="../media/image5.gif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g"/><Relationship Id="rId2" Type="http://schemas.openxmlformats.org/officeDocument/2006/relationships/image" Target="../media/image7.gif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1"/>
          <p:cNvGraphicFramePr/>
          <p:nvPr>
            <p:extLst>
              <p:ext uri="{D42A27DB-BD31-4B8C-83A1-F6EECF244321}">
                <p14:modId xmlns:p14="http://schemas.microsoft.com/office/powerpoint/2010/main" val="2079202606"/>
              </p:ext>
            </p:extLst>
          </p:nvPr>
        </p:nvGraphicFramePr>
        <p:xfrm>
          <a:off x="1259632" y="1700808"/>
          <a:ext cx="6696744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75344118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UHLÍK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46299458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Anotace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611560" y="1772816"/>
            <a:ext cx="8208912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Prezentace je určena k výkladu a procvičování učiva Uhlík v 8. ročníku a opakování učiva v 9. ročníku.</a:t>
            </a:r>
          </a:p>
          <a:p>
            <a:r>
              <a:rPr lang="cs-CZ" sz="2400" dirty="0" smtClean="0"/>
              <a:t>Žáci budou znát umístění uhlíku v PSP.</a:t>
            </a:r>
          </a:p>
          <a:p>
            <a:r>
              <a:rPr lang="cs-CZ" sz="2400" dirty="0" smtClean="0"/>
              <a:t>Vyjmenují základní modifikace uhlíku, jejich vlastnosti a použití.</a:t>
            </a:r>
          </a:p>
          <a:p>
            <a:r>
              <a:rPr lang="cs-CZ" sz="2400" dirty="0" smtClean="0"/>
              <a:t>Uvedou, v čem se liší.</a:t>
            </a:r>
          </a:p>
          <a:p>
            <a:r>
              <a:rPr lang="cs-CZ" sz="2400" dirty="0" smtClean="0"/>
              <a:t>Vyjmenují uměle připravené formy a jejich význam.</a:t>
            </a:r>
          </a:p>
          <a:p>
            <a:r>
              <a:rPr lang="cs-CZ" sz="2400" dirty="0" smtClean="0"/>
              <a:t>Určeno pro interaktivní výuku.</a:t>
            </a:r>
          </a:p>
          <a:p>
            <a:r>
              <a:rPr lang="cs-CZ" sz="2400" dirty="0" smtClean="0"/>
              <a:t> </a:t>
            </a:r>
          </a:p>
          <a:p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4109507409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UHLÍK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395536" y="1628800"/>
            <a:ext cx="4608512" cy="553997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itchFamily="2" charset="2"/>
              <a:buChar char="§"/>
            </a:pPr>
            <a:r>
              <a:rPr lang="cs-CZ" sz="2400" dirty="0" smtClean="0">
                <a:solidFill>
                  <a:schemeClr val="tx1">
                    <a:lumMod val="85000"/>
                  </a:schemeClr>
                </a:solidFill>
              </a:rPr>
              <a:t>Chemická značka: C</a:t>
            </a:r>
          </a:p>
          <a:p>
            <a:pPr marL="285750" indent="-285750">
              <a:buFont typeface="Wingdings" pitchFamily="2" charset="2"/>
              <a:buChar char="q"/>
            </a:pPr>
            <a:endParaRPr lang="cs-CZ" sz="2400" dirty="0">
              <a:solidFill>
                <a:schemeClr val="tx1">
                  <a:lumMod val="85000"/>
                </a:schemeClr>
              </a:solidFill>
            </a:endParaRPr>
          </a:p>
          <a:p>
            <a:pPr marL="285750" indent="-285750">
              <a:buFont typeface="Wingdings" pitchFamily="2" charset="2"/>
              <a:buChar char="§"/>
            </a:pPr>
            <a:r>
              <a:rPr lang="cs-CZ" sz="2400" dirty="0" smtClean="0">
                <a:solidFill>
                  <a:schemeClr val="tx1">
                    <a:lumMod val="85000"/>
                  </a:schemeClr>
                </a:solidFill>
              </a:rPr>
              <a:t>Existuje ve třech formách (tuha, diamant, fullereny).</a:t>
            </a:r>
          </a:p>
          <a:p>
            <a:pPr marL="285750" indent="-285750">
              <a:buFont typeface="Wingdings" pitchFamily="2" charset="2"/>
              <a:buChar char="§"/>
            </a:pPr>
            <a:endParaRPr lang="cs-CZ" sz="2400" dirty="0">
              <a:solidFill>
                <a:schemeClr val="tx1">
                  <a:lumMod val="85000"/>
                </a:schemeClr>
              </a:solidFill>
            </a:endParaRPr>
          </a:p>
          <a:p>
            <a:pPr marL="285750" indent="-285750">
              <a:buFont typeface="Wingdings" pitchFamily="2" charset="2"/>
              <a:buChar char="§"/>
            </a:pPr>
            <a:r>
              <a:rPr lang="cs-CZ" sz="2400" dirty="0" smtClean="0">
                <a:solidFill>
                  <a:schemeClr val="tx1">
                    <a:lumMod val="85000"/>
                  </a:schemeClr>
                </a:solidFill>
              </a:rPr>
              <a:t>Stálý, málo reaktivní prvek.</a:t>
            </a:r>
          </a:p>
          <a:p>
            <a:pPr marL="285750" indent="-285750">
              <a:buFont typeface="Wingdings" pitchFamily="2" charset="2"/>
              <a:buChar char="§"/>
            </a:pPr>
            <a:endParaRPr lang="cs-CZ" sz="2400" dirty="0">
              <a:solidFill>
                <a:schemeClr val="tx1">
                  <a:lumMod val="85000"/>
                </a:schemeClr>
              </a:solidFill>
            </a:endParaRPr>
          </a:p>
          <a:p>
            <a:pPr marL="285750" indent="-285750">
              <a:buFont typeface="Wingdings" pitchFamily="2" charset="2"/>
              <a:buChar char="§"/>
            </a:pPr>
            <a:r>
              <a:rPr lang="cs-CZ" sz="2400" dirty="0" smtClean="0">
                <a:solidFill>
                  <a:schemeClr val="tx1">
                    <a:lumMod val="85000"/>
                  </a:schemeClr>
                </a:solidFill>
              </a:rPr>
              <a:t>Nekov – IV. A </a:t>
            </a:r>
            <a:r>
              <a:rPr lang="cs-CZ" sz="2400" dirty="0" smtClean="0">
                <a:solidFill>
                  <a:schemeClr val="tx1">
                    <a:lumMod val="85000"/>
                  </a:schemeClr>
                </a:solidFill>
              </a:rPr>
              <a:t>skupina       </a:t>
            </a:r>
            <a:r>
              <a:rPr lang="cs-CZ" sz="2400" baseline="-25000" dirty="0" smtClean="0">
                <a:solidFill>
                  <a:schemeClr val="tx1">
                    <a:lumMod val="85000"/>
                  </a:schemeClr>
                </a:solidFill>
              </a:rPr>
              <a:t>6</a:t>
            </a:r>
            <a:r>
              <a:rPr lang="cs-CZ" sz="2400" dirty="0" smtClean="0">
                <a:solidFill>
                  <a:schemeClr val="tx1">
                    <a:lumMod val="85000"/>
                  </a:schemeClr>
                </a:solidFill>
              </a:rPr>
              <a:t>C</a:t>
            </a:r>
            <a:endParaRPr lang="cs-CZ" sz="2400" dirty="0">
              <a:solidFill>
                <a:schemeClr val="tx1">
                  <a:lumMod val="85000"/>
                </a:schemeClr>
              </a:solidFill>
            </a:endParaRPr>
          </a:p>
          <a:p>
            <a:endParaRPr lang="cs-CZ" sz="2400" dirty="0">
              <a:solidFill>
                <a:schemeClr val="tx1">
                  <a:lumMod val="85000"/>
                </a:schemeClr>
              </a:solidFill>
            </a:endParaRPr>
          </a:p>
          <a:p>
            <a:pPr marL="285750" indent="-285750">
              <a:buFont typeface="Wingdings" pitchFamily="2" charset="2"/>
              <a:buChar char="§"/>
            </a:pPr>
            <a:r>
              <a:rPr lang="cs-CZ" sz="2400" dirty="0" smtClean="0">
                <a:solidFill>
                  <a:schemeClr val="tx1">
                    <a:lumMod val="85000"/>
                  </a:schemeClr>
                </a:solidFill>
              </a:rPr>
              <a:t>Využití: V archeologii -&gt; stáří nálezů lze určit pomocí radioaktivního uhlíku z živých organismů.</a:t>
            </a:r>
          </a:p>
          <a:p>
            <a:pPr marL="285750" indent="-285750">
              <a:buFont typeface="Wingdings" pitchFamily="2" charset="2"/>
              <a:buChar char="q"/>
            </a:pPr>
            <a:endParaRPr lang="cs-CZ" sz="2400" dirty="0">
              <a:solidFill>
                <a:schemeClr val="accent3">
                  <a:lumMod val="40000"/>
                  <a:lumOff val="60000"/>
                </a:schemeClr>
              </a:solidFill>
            </a:endParaRPr>
          </a:p>
          <a:p>
            <a:endParaRPr lang="cs-CZ" dirty="0"/>
          </a:p>
        </p:txBody>
      </p:sp>
      <p:grpSp>
        <p:nvGrpSpPr>
          <p:cNvPr id="6" name="Skupina 5"/>
          <p:cNvGrpSpPr/>
          <p:nvPr/>
        </p:nvGrpSpPr>
        <p:grpSpPr>
          <a:xfrm>
            <a:off x="5004048" y="2708920"/>
            <a:ext cx="4005064" cy="4041740"/>
            <a:chOff x="4572000" y="2204864"/>
            <a:chExt cx="4005064" cy="4041740"/>
          </a:xfrm>
        </p:grpSpPr>
        <p:pic>
          <p:nvPicPr>
            <p:cNvPr id="4" name="Obrázek 3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572000" y="2204864"/>
              <a:ext cx="4005064" cy="4005064"/>
            </a:xfrm>
            <a:prstGeom prst="rect">
              <a:avLst/>
            </a:prstGeom>
          </p:spPr>
        </p:pic>
        <p:sp>
          <p:nvSpPr>
            <p:cNvPr id="5" name="TextovéPole 4"/>
            <p:cNvSpPr txBox="1"/>
            <p:nvPr/>
          </p:nvSpPr>
          <p:spPr>
            <a:xfrm>
              <a:off x="4644008" y="5877272"/>
              <a:ext cx="1296144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 smtClean="0">
                  <a:solidFill>
                    <a:schemeClr val="bg1"/>
                  </a:solidFill>
                </a:rPr>
                <a:t>Obr. 1</a:t>
              </a:r>
              <a:endParaRPr lang="cs-CZ" dirty="0">
                <a:solidFill>
                  <a:schemeClr val="bg1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444966135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467544" y="908720"/>
            <a:ext cx="7848872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itchFamily="2" charset="2"/>
              <a:buChar char="§"/>
            </a:pPr>
            <a:r>
              <a:rPr lang="cs-CZ" sz="2400" dirty="0" smtClean="0">
                <a:solidFill>
                  <a:schemeClr val="tx1">
                    <a:lumMod val="85000"/>
                  </a:schemeClr>
                </a:solidFill>
              </a:rPr>
              <a:t>Vyskytuje se ve všech druzích uhlí, těle organismu, zemním plynu, ropě …</a:t>
            </a:r>
          </a:p>
          <a:p>
            <a:pPr marL="285750" indent="-285750">
              <a:buFont typeface="Wingdings" pitchFamily="2" charset="2"/>
              <a:buChar char="§"/>
            </a:pPr>
            <a:endParaRPr lang="cs-CZ" sz="2400" dirty="0">
              <a:solidFill>
                <a:schemeClr val="tx1">
                  <a:lumMod val="85000"/>
                </a:schemeClr>
              </a:solidFill>
            </a:endParaRPr>
          </a:p>
          <a:p>
            <a:pPr marL="285750" indent="-285750">
              <a:buFont typeface="Wingdings" pitchFamily="2" charset="2"/>
              <a:buChar char="§"/>
            </a:pPr>
            <a:r>
              <a:rPr lang="cs-CZ" sz="2400" smtClean="0">
                <a:solidFill>
                  <a:schemeClr val="tx1">
                    <a:lumMod val="85000"/>
                  </a:schemeClr>
                </a:solidFill>
              </a:rPr>
              <a:t>Další uměle </a:t>
            </a:r>
            <a:r>
              <a:rPr lang="cs-CZ" sz="2400" dirty="0" smtClean="0">
                <a:solidFill>
                  <a:schemeClr val="tx1">
                    <a:lumMod val="85000"/>
                  </a:schemeClr>
                </a:solidFill>
              </a:rPr>
              <a:t>vyrobené formy uhlíku: saze, koks, aktivní uhlí.</a:t>
            </a:r>
          </a:p>
          <a:p>
            <a:pPr marL="285750" indent="-285750">
              <a:buFont typeface="Wingdings" pitchFamily="2" charset="2"/>
              <a:buChar char="§"/>
            </a:pP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507768364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Tuha/ grafit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323528" y="1466834"/>
            <a:ext cx="4680520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Wingdings" pitchFamily="2" charset="2"/>
              <a:buChar char="§"/>
            </a:pPr>
            <a:r>
              <a:rPr lang="cs-CZ" sz="2400" dirty="0" smtClean="0">
                <a:solidFill>
                  <a:schemeClr val="bg2">
                    <a:lumMod val="20000"/>
                    <a:lumOff val="80000"/>
                  </a:schemeClr>
                </a:solidFill>
              </a:rPr>
              <a:t>-&gt; 1. forma (modifikace) uhlíku.</a:t>
            </a:r>
          </a:p>
          <a:p>
            <a:pPr marL="342900" indent="-342900">
              <a:buFont typeface="Wingdings" pitchFamily="2" charset="2"/>
              <a:buChar char="§"/>
            </a:pPr>
            <a:r>
              <a:rPr lang="cs-CZ" sz="2400" dirty="0" smtClean="0">
                <a:solidFill>
                  <a:schemeClr val="bg2">
                    <a:lumMod val="20000"/>
                    <a:lumOff val="80000"/>
                  </a:schemeClr>
                </a:solidFill>
              </a:rPr>
              <a:t>Měkká, otírá se, vodivá, není kujná, odolná vůči žíravinám.</a:t>
            </a:r>
            <a:endParaRPr lang="cs-CZ" sz="2400" dirty="0">
              <a:solidFill>
                <a:schemeClr val="bg2">
                  <a:lumMod val="20000"/>
                  <a:lumOff val="80000"/>
                </a:schemeClr>
              </a:solidFill>
            </a:endParaRPr>
          </a:p>
          <a:p>
            <a:pPr marL="342900" indent="-342900">
              <a:buFont typeface="Wingdings" pitchFamily="2" charset="2"/>
              <a:buChar char="§"/>
            </a:pPr>
            <a:r>
              <a:rPr lang="cs-CZ" sz="2400" dirty="0" smtClean="0">
                <a:solidFill>
                  <a:schemeClr val="bg2">
                    <a:lumMod val="20000"/>
                    <a:lumOff val="80000"/>
                  </a:schemeClr>
                </a:solidFill>
              </a:rPr>
              <a:t>Použití: náplně do tužek, elektrody v suchých článcích a žáruvzdorné nádoby, v jaderných elektrárnách na zpomalení vyzářených neutronů v reaktorech.</a:t>
            </a:r>
          </a:p>
          <a:p>
            <a:pPr marL="342900" indent="-342900">
              <a:buFont typeface="Wingdings" pitchFamily="2" charset="2"/>
              <a:buChar char="§"/>
            </a:pPr>
            <a:r>
              <a:rPr lang="cs-CZ" sz="2400" dirty="0" smtClean="0">
                <a:solidFill>
                  <a:schemeClr val="bg2">
                    <a:lumMod val="20000"/>
                    <a:lumOff val="80000"/>
                  </a:schemeClr>
                </a:solidFill>
              </a:rPr>
              <a:t>Frotáž = na předmět s výrazným povrchem (mince) položíme papír a tužkou přejíždíme po papíru. Povrchový vzor předmětu se objeví na papíře.</a:t>
            </a:r>
            <a:endParaRPr lang="cs-CZ" sz="2400" dirty="0">
              <a:solidFill>
                <a:schemeClr val="bg2">
                  <a:lumMod val="20000"/>
                  <a:lumOff val="80000"/>
                </a:schemeClr>
              </a:solidFill>
            </a:endParaRPr>
          </a:p>
        </p:txBody>
      </p:sp>
      <p:grpSp>
        <p:nvGrpSpPr>
          <p:cNvPr id="6" name="Skupina 5"/>
          <p:cNvGrpSpPr/>
          <p:nvPr/>
        </p:nvGrpSpPr>
        <p:grpSpPr>
          <a:xfrm>
            <a:off x="5004048" y="205670"/>
            <a:ext cx="3983355" cy="3208814"/>
            <a:chOff x="4953749" y="3414484"/>
            <a:chExt cx="3983355" cy="3208814"/>
          </a:xfrm>
        </p:grpSpPr>
        <p:pic>
          <p:nvPicPr>
            <p:cNvPr id="4" name="Obrázek 3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953749" y="3414484"/>
              <a:ext cx="3983355" cy="3208814"/>
            </a:xfrm>
            <a:prstGeom prst="rect">
              <a:avLst/>
            </a:prstGeom>
          </p:spPr>
        </p:pic>
        <p:sp>
          <p:nvSpPr>
            <p:cNvPr id="5" name="TextovéPole 4"/>
            <p:cNvSpPr txBox="1"/>
            <p:nvPr/>
          </p:nvSpPr>
          <p:spPr>
            <a:xfrm>
              <a:off x="4988840" y="6150740"/>
              <a:ext cx="1368152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Obr. 2</a:t>
              </a:r>
              <a:endParaRPr lang="cs-CZ" dirty="0"/>
            </a:p>
          </p:txBody>
        </p:sp>
      </p:grpSp>
      <p:grpSp>
        <p:nvGrpSpPr>
          <p:cNvPr id="9" name="Skupina 8"/>
          <p:cNvGrpSpPr/>
          <p:nvPr/>
        </p:nvGrpSpPr>
        <p:grpSpPr>
          <a:xfrm>
            <a:off x="5001207" y="3645024"/>
            <a:ext cx="2812168" cy="3081828"/>
            <a:chOff x="4759307" y="188640"/>
            <a:chExt cx="2812168" cy="3081828"/>
          </a:xfrm>
        </p:grpSpPr>
        <p:pic>
          <p:nvPicPr>
            <p:cNvPr id="7" name="Obrázek 6"/>
            <p:cNvPicPr>
              <a:picLocks noChangeAspect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759307" y="188640"/>
              <a:ext cx="2812168" cy="3081828"/>
            </a:xfrm>
            <a:prstGeom prst="rect">
              <a:avLst/>
            </a:prstGeom>
          </p:spPr>
        </p:pic>
        <p:sp>
          <p:nvSpPr>
            <p:cNvPr id="8" name="TextovéPole 7"/>
            <p:cNvSpPr txBox="1"/>
            <p:nvPr/>
          </p:nvSpPr>
          <p:spPr>
            <a:xfrm>
              <a:off x="6569774" y="2289733"/>
              <a:ext cx="971600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 smtClean="0">
                  <a:solidFill>
                    <a:schemeClr val="bg1"/>
                  </a:solidFill>
                </a:rPr>
                <a:t>Obr. 3</a:t>
              </a:r>
              <a:endParaRPr lang="cs-CZ" dirty="0">
                <a:solidFill>
                  <a:schemeClr val="bg1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005494760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Diamant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611560" y="1916832"/>
            <a:ext cx="4458099" cy="470898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Wingdings" pitchFamily="2" charset="2"/>
              <a:buChar char="§"/>
            </a:pPr>
            <a:r>
              <a:rPr lang="cs-CZ" sz="2400" dirty="0" smtClean="0">
                <a:solidFill>
                  <a:schemeClr val="tx1">
                    <a:lumMod val="85000"/>
                  </a:schemeClr>
                </a:solidFill>
              </a:rPr>
              <a:t>-&gt; 2. forma uhlíku.</a:t>
            </a:r>
          </a:p>
          <a:p>
            <a:pPr marL="285750" indent="-285750">
              <a:buFont typeface="Wingdings" pitchFamily="2" charset="2"/>
              <a:buChar char="§"/>
            </a:pPr>
            <a:endParaRPr lang="cs-CZ" sz="2400" dirty="0">
              <a:solidFill>
                <a:schemeClr val="tx1">
                  <a:lumMod val="85000"/>
                </a:schemeClr>
              </a:solidFill>
            </a:endParaRPr>
          </a:p>
          <a:p>
            <a:pPr marL="285750" indent="-285750">
              <a:buFont typeface="Wingdings" pitchFamily="2" charset="2"/>
              <a:buChar char="§"/>
            </a:pPr>
            <a:r>
              <a:rPr lang="cs-CZ" sz="2400" dirty="0" smtClean="0">
                <a:solidFill>
                  <a:schemeClr val="tx1">
                    <a:lumMod val="85000"/>
                  </a:schemeClr>
                </a:solidFill>
              </a:rPr>
              <a:t>Nejtvrdší nerost.</a:t>
            </a:r>
          </a:p>
          <a:p>
            <a:pPr marL="285750" indent="-285750">
              <a:buFont typeface="Wingdings" pitchFamily="2" charset="2"/>
              <a:buChar char="§"/>
            </a:pPr>
            <a:endParaRPr lang="cs-CZ" sz="2400" dirty="0">
              <a:solidFill>
                <a:schemeClr val="tx1">
                  <a:lumMod val="85000"/>
                </a:schemeClr>
              </a:solidFill>
            </a:endParaRPr>
          </a:p>
          <a:p>
            <a:pPr marL="285750" indent="-285750">
              <a:buFont typeface="Wingdings" pitchFamily="2" charset="2"/>
              <a:buChar char="§"/>
            </a:pPr>
            <a:r>
              <a:rPr lang="cs-CZ" sz="2400" dirty="0" smtClean="0">
                <a:solidFill>
                  <a:schemeClr val="tx1">
                    <a:lumMod val="85000"/>
                  </a:schemeClr>
                </a:solidFill>
              </a:rPr>
              <a:t>Bezbarvý nebo namodralý.</a:t>
            </a:r>
          </a:p>
          <a:p>
            <a:pPr marL="285750" indent="-285750">
              <a:buFont typeface="Wingdings" pitchFamily="2" charset="2"/>
              <a:buChar char="§"/>
            </a:pPr>
            <a:endParaRPr lang="cs-CZ" sz="2400" dirty="0">
              <a:solidFill>
                <a:schemeClr val="tx1">
                  <a:lumMod val="85000"/>
                </a:schemeClr>
              </a:solidFill>
            </a:endParaRPr>
          </a:p>
          <a:p>
            <a:pPr marL="285750" indent="-285750">
              <a:buFont typeface="Wingdings" pitchFamily="2" charset="2"/>
              <a:buChar char="§"/>
            </a:pPr>
            <a:r>
              <a:rPr lang="cs-CZ" sz="2400" dirty="0" smtClean="0">
                <a:solidFill>
                  <a:schemeClr val="tx1">
                    <a:lumMod val="85000"/>
                  </a:schemeClr>
                </a:solidFill>
              </a:rPr>
              <a:t>Broušený diamant = briliant (57 brusných plošek).</a:t>
            </a:r>
          </a:p>
          <a:p>
            <a:pPr marL="285750" indent="-285750">
              <a:buFont typeface="Wingdings" pitchFamily="2" charset="2"/>
              <a:buChar char="§"/>
            </a:pPr>
            <a:endParaRPr lang="cs-CZ" sz="2400" dirty="0">
              <a:solidFill>
                <a:schemeClr val="tx1">
                  <a:lumMod val="85000"/>
                </a:schemeClr>
              </a:solidFill>
            </a:endParaRPr>
          </a:p>
          <a:p>
            <a:pPr marL="285750" indent="-285750">
              <a:buFont typeface="Wingdings" pitchFamily="2" charset="2"/>
              <a:buChar char="§"/>
            </a:pPr>
            <a:r>
              <a:rPr lang="cs-CZ" sz="2400" dirty="0" smtClean="0">
                <a:solidFill>
                  <a:schemeClr val="tx1">
                    <a:lumMod val="85000"/>
                  </a:schemeClr>
                </a:solidFill>
              </a:rPr>
              <a:t>Použití: uměle vytvořený diamant součástí brusných materiálů.</a:t>
            </a:r>
          </a:p>
          <a:p>
            <a:endParaRPr lang="cs-CZ" dirty="0">
              <a:solidFill>
                <a:schemeClr val="tx1">
                  <a:lumMod val="85000"/>
                </a:schemeClr>
              </a:solidFill>
            </a:endParaRPr>
          </a:p>
          <a:p>
            <a:endParaRPr lang="cs-CZ" dirty="0"/>
          </a:p>
        </p:txBody>
      </p:sp>
      <p:grpSp>
        <p:nvGrpSpPr>
          <p:cNvPr id="7" name="Skupina 6"/>
          <p:cNvGrpSpPr/>
          <p:nvPr/>
        </p:nvGrpSpPr>
        <p:grpSpPr>
          <a:xfrm>
            <a:off x="5069659" y="201417"/>
            <a:ext cx="3312368" cy="3155031"/>
            <a:chOff x="5652120" y="188639"/>
            <a:chExt cx="3312368" cy="3155031"/>
          </a:xfrm>
        </p:grpSpPr>
        <p:pic>
          <p:nvPicPr>
            <p:cNvPr id="4" name="Obrázek 3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5652120" y="188639"/>
              <a:ext cx="3312368" cy="3155031"/>
            </a:xfrm>
            <a:prstGeom prst="rect">
              <a:avLst/>
            </a:prstGeom>
          </p:spPr>
        </p:pic>
        <p:sp>
          <p:nvSpPr>
            <p:cNvPr id="6" name="TextovéPole 5"/>
            <p:cNvSpPr txBox="1"/>
            <p:nvPr/>
          </p:nvSpPr>
          <p:spPr>
            <a:xfrm>
              <a:off x="6068955" y="2974338"/>
              <a:ext cx="1656184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 smtClean="0">
                  <a:solidFill>
                    <a:schemeClr val="bg1"/>
                  </a:solidFill>
                </a:rPr>
                <a:t>Obr. 4</a:t>
              </a:r>
              <a:endParaRPr lang="cs-CZ" dirty="0">
                <a:solidFill>
                  <a:schemeClr val="bg1"/>
                </a:solidFill>
              </a:endParaRPr>
            </a:p>
          </p:txBody>
        </p:sp>
      </p:grpSp>
      <p:grpSp>
        <p:nvGrpSpPr>
          <p:cNvPr id="9" name="Skupina 8"/>
          <p:cNvGrpSpPr/>
          <p:nvPr/>
        </p:nvGrpSpPr>
        <p:grpSpPr>
          <a:xfrm>
            <a:off x="5069659" y="3795236"/>
            <a:ext cx="3898399" cy="2830577"/>
            <a:chOff x="5069659" y="3795236"/>
            <a:chExt cx="3898399" cy="2830577"/>
          </a:xfrm>
        </p:grpSpPr>
        <p:pic>
          <p:nvPicPr>
            <p:cNvPr id="5" name="Obrázek 4"/>
            <p:cNvPicPr>
              <a:picLocks noChangeAspect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5069659" y="3795236"/>
              <a:ext cx="3898399" cy="2830577"/>
            </a:xfrm>
            <a:prstGeom prst="rect">
              <a:avLst/>
            </a:prstGeom>
          </p:spPr>
        </p:pic>
        <p:sp>
          <p:nvSpPr>
            <p:cNvPr id="8" name="TextovéPole 7"/>
            <p:cNvSpPr txBox="1"/>
            <p:nvPr/>
          </p:nvSpPr>
          <p:spPr>
            <a:xfrm>
              <a:off x="5069659" y="4005064"/>
              <a:ext cx="1014509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Obr. 5</a:t>
              </a:r>
              <a:endParaRPr lang="cs-CZ" dirty="0"/>
            </a:p>
          </p:txBody>
        </p:sp>
      </p:grpSp>
    </p:spTree>
    <p:extLst>
      <p:ext uri="{BB962C8B-B14F-4D97-AF65-F5344CB8AC3E}">
        <p14:creationId xmlns:p14="http://schemas.microsoft.com/office/powerpoint/2010/main" val="1762032360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Fullereny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467544" y="1988840"/>
            <a:ext cx="4766930" cy="489364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itchFamily="2" charset="2"/>
              <a:buChar char="§"/>
            </a:pPr>
            <a:r>
              <a:rPr lang="cs-CZ" sz="2400" dirty="0" smtClean="0">
                <a:solidFill>
                  <a:schemeClr val="tx1">
                    <a:lumMod val="85000"/>
                  </a:schemeClr>
                </a:solidFill>
              </a:rPr>
              <a:t>-&gt; 3. forma uhlíku.</a:t>
            </a:r>
          </a:p>
          <a:p>
            <a:endParaRPr lang="cs-CZ" sz="2400" dirty="0" smtClean="0">
              <a:solidFill>
                <a:schemeClr val="tx1">
                  <a:lumMod val="85000"/>
                </a:schemeClr>
              </a:solidFill>
            </a:endParaRPr>
          </a:p>
          <a:p>
            <a:pPr marL="285750" indent="-285750">
              <a:buFont typeface="Wingdings" pitchFamily="2" charset="2"/>
              <a:buChar char="§"/>
            </a:pPr>
            <a:r>
              <a:rPr lang="cs-CZ" sz="2400" dirty="0" smtClean="0">
                <a:solidFill>
                  <a:schemeClr val="tx1">
                    <a:lumMod val="85000"/>
                  </a:schemeClr>
                </a:solidFill>
              </a:rPr>
              <a:t>Molekula připomíná fotbalový míč.</a:t>
            </a:r>
          </a:p>
          <a:p>
            <a:pPr marL="285750" indent="-285750">
              <a:buFont typeface="Wingdings" pitchFamily="2" charset="2"/>
              <a:buChar char="§"/>
            </a:pPr>
            <a:endParaRPr lang="cs-CZ" sz="2400" dirty="0">
              <a:solidFill>
                <a:schemeClr val="tx1">
                  <a:lumMod val="85000"/>
                </a:schemeClr>
              </a:solidFill>
            </a:endParaRPr>
          </a:p>
          <a:p>
            <a:pPr marL="285750" indent="-285750">
              <a:buFont typeface="Wingdings" pitchFamily="2" charset="2"/>
              <a:buChar char="§"/>
            </a:pPr>
            <a:r>
              <a:rPr lang="cs-CZ" sz="2400" dirty="0" smtClean="0">
                <a:solidFill>
                  <a:schemeClr val="tx1">
                    <a:lumMod val="85000"/>
                  </a:schemeClr>
                </a:solidFill>
              </a:rPr>
              <a:t>Odolné, trvanlivé.</a:t>
            </a:r>
          </a:p>
          <a:p>
            <a:pPr marL="285750" indent="-285750">
              <a:buFont typeface="Wingdings" pitchFamily="2" charset="2"/>
              <a:buChar char="§"/>
            </a:pPr>
            <a:endParaRPr lang="cs-CZ" sz="2400" dirty="0">
              <a:solidFill>
                <a:schemeClr val="tx1">
                  <a:lumMod val="85000"/>
                </a:schemeClr>
              </a:solidFill>
            </a:endParaRPr>
          </a:p>
          <a:p>
            <a:pPr marL="285750" indent="-285750">
              <a:buFont typeface="Wingdings" pitchFamily="2" charset="2"/>
              <a:buChar char="§"/>
            </a:pPr>
            <a:r>
              <a:rPr lang="cs-CZ" sz="2400" dirty="0" smtClean="0">
                <a:solidFill>
                  <a:schemeClr val="tx1">
                    <a:lumMod val="85000"/>
                  </a:schemeClr>
                </a:solidFill>
              </a:rPr>
              <a:t>Výroba: z grafitu pomocí laseru.</a:t>
            </a:r>
          </a:p>
          <a:p>
            <a:pPr marL="285750" indent="-285750">
              <a:buFont typeface="Wingdings" pitchFamily="2" charset="2"/>
              <a:buChar char="§"/>
            </a:pPr>
            <a:endParaRPr lang="cs-CZ" sz="2400" dirty="0">
              <a:solidFill>
                <a:schemeClr val="tx1">
                  <a:lumMod val="85000"/>
                </a:schemeClr>
              </a:solidFill>
            </a:endParaRPr>
          </a:p>
          <a:p>
            <a:pPr marL="285750" indent="-285750">
              <a:buFont typeface="Wingdings" pitchFamily="2" charset="2"/>
              <a:buChar char="§"/>
            </a:pPr>
            <a:r>
              <a:rPr lang="cs-CZ" sz="2400" dirty="0" smtClean="0">
                <a:solidFill>
                  <a:schemeClr val="tx1">
                    <a:lumMod val="85000"/>
                  </a:schemeClr>
                </a:solidFill>
              </a:rPr>
              <a:t>Použití: </a:t>
            </a:r>
            <a:r>
              <a:rPr lang="cs-CZ" sz="2400" dirty="0" err="1" smtClean="0">
                <a:solidFill>
                  <a:schemeClr val="tx1">
                    <a:lumMod val="85000"/>
                  </a:schemeClr>
                </a:solidFill>
              </a:rPr>
              <a:t>nanotrubičky</a:t>
            </a:r>
            <a:r>
              <a:rPr lang="cs-CZ" sz="2400" dirty="0" smtClean="0">
                <a:solidFill>
                  <a:schemeClr val="tx1">
                    <a:lumMod val="85000"/>
                  </a:schemeClr>
                </a:solidFill>
              </a:rPr>
              <a:t>, malé tranzistory, tkaniny, odolný materiál, konstrukce Formule1. </a:t>
            </a:r>
          </a:p>
          <a:p>
            <a:pPr marL="285750" indent="-285750">
              <a:buFont typeface="Wingdings" pitchFamily="2" charset="2"/>
              <a:buChar char="§"/>
            </a:pPr>
            <a:endParaRPr lang="cs-CZ" sz="2400" dirty="0">
              <a:solidFill>
                <a:schemeClr val="tx1">
                  <a:lumMod val="85000"/>
                </a:schemeClr>
              </a:solidFill>
            </a:endParaRPr>
          </a:p>
          <a:p>
            <a:pPr marL="285750" indent="-285750">
              <a:buFont typeface="Wingdings" pitchFamily="2" charset="2"/>
              <a:buChar char="§"/>
            </a:pPr>
            <a:endParaRPr lang="cs-CZ" sz="2400" dirty="0">
              <a:solidFill>
                <a:schemeClr val="tx1">
                  <a:lumMod val="85000"/>
                </a:schemeClr>
              </a:solidFill>
            </a:endParaRPr>
          </a:p>
        </p:txBody>
      </p:sp>
      <p:grpSp>
        <p:nvGrpSpPr>
          <p:cNvPr id="6" name="Skupina 5"/>
          <p:cNvGrpSpPr/>
          <p:nvPr/>
        </p:nvGrpSpPr>
        <p:grpSpPr>
          <a:xfrm>
            <a:off x="5235082" y="214766"/>
            <a:ext cx="2857500" cy="2676525"/>
            <a:chOff x="6084168" y="188640"/>
            <a:chExt cx="2857500" cy="2676525"/>
          </a:xfrm>
        </p:grpSpPr>
        <p:pic>
          <p:nvPicPr>
            <p:cNvPr id="4" name="Obrázek 3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6084168" y="188640"/>
              <a:ext cx="2857500" cy="2676525"/>
            </a:xfrm>
            <a:prstGeom prst="rect">
              <a:avLst/>
            </a:prstGeom>
          </p:spPr>
        </p:pic>
        <p:sp>
          <p:nvSpPr>
            <p:cNvPr id="5" name="TextovéPole 4"/>
            <p:cNvSpPr txBox="1"/>
            <p:nvPr/>
          </p:nvSpPr>
          <p:spPr>
            <a:xfrm>
              <a:off x="6084168" y="2495833"/>
              <a:ext cx="864096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 smtClean="0">
                  <a:solidFill>
                    <a:schemeClr val="bg1"/>
                  </a:solidFill>
                </a:rPr>
                <a:t>Obr. </a:t>
              </a:r>
              <a:r>
                <a:rPr lang="cs-CZ" dirty="0">
                  <a:solidFill>
                    <a:schemeClr val="bg1"/>
                  </a:solidFill>
                </a:rPr>
                <a:t>6</a:t>
              </a:r>
            </a:p>
          </p:txBody>
        </p:sp>
      </p:grpSp>
      <p:grpSp>
        <p:nvGrpSpPr>
          <p:cNvPr id="10" name="Skupina 9"/>
          <p:cNvGrpSpPr/>
          <p:nvPr/>
        </p:nvGrpSpPr>
        <p:grpSpPr>
          <a:xfrm>
            <a:off x="5234474" y="2996952"/>
            <a:ext cx="3746248" cy="3638178"/>
            <a:chOff x="5234474" y="2996952"/>
            <a:chExt cx="3746248" cy="3638178"/>
          </a:xfrm>
        </p:grpSpPr>
        <p:pic>
          <p:nvPicPr>
            <p:cNvPr id="7" name="Obrázek 6"/>
            <p:cNvPicPr>
              <a:picLocks noChangeAspect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5234474" y="2996952"/>
              <a:ext cx="3719026" cy="3638178"/>
            </a:xfrm>
            <a:prstGeom prst="rect">
              <a:avLst/>
            </a:prstGeom>
          </p:spPr>
        </p:pic>
        <p:sp>
          <p:nvSpPr>
            <p:cNvPr id="9" name="TextovéPole 8"/>
            <p:cNvSpPr txBox="1"/>
            <p:nvPr/>
          </p:nvSpPr>
          <p:spPr>
            <a:xfrm>
              <a:off x="7900602" y="6232939"/>
              <a:ext cx="1080120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Obr. 7</a:t>
              </a:r>
              <a:endParaRPr lang="cs-CZ" dirty="0"/>
            </a:p>
          </p:txBody>
        </p:sp>
      </p:grpSp>
    </p:spTree>
    <p:extLst>
      <p:ext uri="{BB962C8B-B14F-4D97-AF65-F5344CB8AC3E}">
        <p14:creationId xmlns:p14="http://schemas.microsoft.com/office/powerpoint/2010/main" val="2440190955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Další uměle vytvořené formy uhlíku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611560" y="1484784"/>
            <a:ext cx="3816424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Wingdings" pitchFamily="2" charset="2"/>
              <a:buChar char="§"/>
            </a:pPr>
            <a:r>
              <a:rPr lang="cs-CZ" sz="2400" b="1" dirty="0" smtClean="0">
                <a:solidFill>
                  <a:schemeClr val="accent6">
                    <a:lumMod val="60000"/>
                    <a:lumOff val="40000"/>
                  </a:schemeClr>
                </a:solidFill>
              </a:rPr>
              <a:t>Saze</a:t>
            </a:r>
            <a:r>
              <a:rPr lang="cs-CZ" sz="2400" dirty="0" smtClean="0"/>
              <a:t> </a:t>
            </a:r>
            <a:r>
              <a:rPr lang="cs-CZ" sz="2400" dirty="0" smtClean="0">
                <a:solidFill>
                  <a:schemeClr val="tx1">
                    <a:lumMod val="85000"/>
                  </a:schemeClr>
                </a:solidFill>
              </a:rPr>
              <a:t>-&gt; výroba plastů a pryže na pneumatiky.</a:t>
            </a:r>
          </a:p>
          <a:p>
            <a:pPr marL="342900" indent="-342900">
              <a:buFont typeface="Wingdings" pitchFamily="2" charset="2"/>
              <a:buChar char="§"/>
            </a:pPr>
            <a:endParaRPr lang="cs-CZ" sz="2400" dirty="0"/>
          </a:p>
          <a:p>
            <a:pPr marL="342900" indent="-342900">
              <a:buFont typeface="Wingdings" pitchFamily="2" charset="2"/>
              <a:buChar char="§"/>
            </a:pPr>
            <a:endParaRPr lang="cs-CZ" sz="2400" b="1" dirty="0" smtClean="0">
              <a:solidFill>
                <a:schemeClr val="accent6">
                  <a:lumMod val="60000"/>
                  <a:lumOff val="40000"/>
                </a:schemeClr>
              </a:solidFill>
            </a:endParaRPr>
          </a:p>
          <a:p>
            <a:pPr marL="342900" indent="-342900">
              <a:buFont typeface="Wingdings" pitchFamily="2" charset="2"/>
              <a:buChar char="§"/>
            </a:pPr>
            <a:endParaRPr lang="cs-CZ" sz="2400" b="1" dirty="0">
              <a:solidFill>
                <a:schemeClr val="accent6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283968" y="3423776"/>
            <a:ext cx="4536504" cy="21236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Wingdings" pitchFamily="2" charset="2"/>
              <a:buChar char="§"/>
            </a:pPr>
            <a:endParaRPr lang="cs-CZ" sz="2400" b="1" dirty="0" smtClean="0">
              <a:solidFill>
                <a:schemeClr val="accent6">
                  <a:lumMod val="60000"/>
                  <a:lumOff val="40000"/>
                </a:schemeClr>
              </a:solidFill>
            </a:endParaRPr>
          </a:p>
          <a:p>
            <a:pPr marL="342900" indent="-342900">
              <a:buFont typeface="Wingdings" pitchFamily="2" charset="2"/>
              <a:buChar char="§"/>
            </a:pPr>
            <a:endParaRPr lang="cs-CZ" sz="2400" b="1" dirty="0">
              <a:solidFill>
                <a:schemeClr val="accent6">
                  <a:lumMod val="60000"/>
                  <a:lumOff val="40000"/>
                </a:schemeClr>
              </a:solidFill>
            </a:endParaRPr>
          </a:p>
          <a:p>
            <a:pPr marL="342900" indent="-342900">
              <a:buFont typeface="Wingdings" pitchFamily="2" charset="2"/>
              <a:buChar char="§"/>
            </a:pPr>
            <a:r>
              <a:rPr lang="cs-CZ" sz="2400" b="1" dirty="0" smtClean="0">
                <a:solidFill>
                  <a:schemeClr val="accent6">
                    <a:lumMod val="60000"/>
                    <a:lumOff val="40000"/>
                  </a:schemeClr>
                </a:solidFill>
              </a:rPr>
              <a:t>Koks</a:t>
            </a:r>
            <a:r>
              <a:rPr lang="cs-CZ" sz="2400" dirty="0" smtClean="0"/>
              <a:t> </a:t>
            </a:r>
            <a:r>
              <a:rPr lang="cs-CZ" sz="2400" dirty="0" smtClean="0">
                <a:solidFill>
                  <a:schemeClr val="tx1">
                    <a:lumMod val="85000"/>
                  </a:schemeClr>
                </a:solidFill>
              </a:rPr>
              <a:t>-&gt; pevné palivo, výroba surového železa</a:t>
            </a:r>
            <a:r>
              <a:rPr lang="cs-CZ" dirty="0" smtClean="0">
                <a:solidFill>
                  <a:schemeClr val="tx1">
                    <a:lumMod val="85000"/>
                  </a:schemeClr>
                </a:solidFill>
              </a:rPr>
              <a:t>.</a:t>
            </a:r>
          </a:p>
          <a:p>
            <a:pPr marL="342900" indent="-342900">
              <a:buFont typeface="Wingdings" pitchFamily="2" charset="2"/>
              <a:buChar char="§"/>
            </a:pPr>
            <a:endParaRPr lang="cs-CZ" dirty="0" smtClean="0"/>
          </a:p>
          <a:p>
            <a:endParaRPr lang="cs-CZ" dirty="0"/>
          </a:p>
        </p:txBody>
      </p:sp>
      <p:grpSp>
        <p:nvGrpSpPr>
          <p:cNvPr id="10" name="Skupina 9"/>
          <p:cNvGrpSpPr/>
          <p:nvPr/>
        </p:nvGrpSpPr>
        <p:grpSpPr>
          <a:xfrm>
            <a:off x="179512" y="3789040"/>
            <a:ext cx="3880696" cy="2910522"/>
            <a:chOff x="179512" y="3789040"/>
            <a:chExt cx="3880696" cy="2910522"/>
          </a:xfrm>
        </p:grpSpPr>
        <p:pic>
          <p:nvPicPr>
            <p:cNvPr id="8" name="Obrázek 7"/>
            <p:cNvPicPr>
              <a:picLocks noChangeAspect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79512" y="3789040"/>
              <a:ext cx="3880696" cy="2910522"/>
            </a:xfrm>
            <a:prstGeom prst="rect">
              <a:avLst/>
            </a:prstGeom>
          </p:spPr>
        </p:pic>
        <p:sp>
          <p:nvSpPr>
            <p:cNvPr id="9" name="TextovéPole 8"/>
            <p:cNvSpPr txBox="1"/>
            <p:nvPr/>
          </p:nvSpPr>
          <p:spPr>
            <a:xfrm>
              <a:off x="179512" y="3907775"/>
              <a:ext cx="1652316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 smtClean="0">
                  <a:solidFill>
                    <a:schemeClr val="bg1"/>
                  </a:solidFill>
                </a:rPr>
                <a:t>Obr. 9</a:t>
              </a:r>
              <a:endParaRPr lang="cs-CZ" dirty="0">
                <a:solidFill>
                  <a:schemeClr val="bg1"/>
                </a:solidFill>
              </a:endParaRPr>
            </a:p>
          </p:txBody>
        </p:sp>
      </p:grpSp>
      <p:grpSp>
        <p:nvGrpSpPr>
          <p:cNvPr id="13" name="Skupina 12"/>
          <p:cNvGrpSpPr/>
          <p:nvPr/>
        </p:nvGrpSpPr>
        <p:grpSpPr>
          <a:xfrm>
            <a:off x="4427984" y="1315849"/>
            <a:ext cx="4439832" cy="2776592"/>
            <a:chOff x="4427984" y="1315849"/>
            <a:chExt cx="4439832" cy="2776592"/>
          </a:xfrm>
        </p:grpSpPr>
        <p:pic>
          <p:nvPicPr>
            <p:cNvPr id="11" name="Obrázek 10"/>
            <p:cNvPicPr>
              <a:picLocks noChangeAspect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427984" y="1315849"/>
              <a:ext cx="4439832" cy="2776592"/>
            </a:xfrm>
            <a:prstGeom prst="rect">
              <a:avLst/>
            </a:prstGeom>
          </p:spPr>
        </p:pic>
        <p:sp>
          <p:nvSpPr>
            <p:cNvPr id="12" name="TextovéPole 11"/>
            <p:cNvSpPr txBox="1"/>
            <p:nvPr/>
          </p:nvSpPr>
          <p:spPr>
            <a:xfrm>
              <a:off x="4427984" y="3618248"/>
              <a:ext cx="1080120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 smtClean="0">
                  <a:solidFill>
                    <a:schemeClr val="bg1"/>
                  </a:solidFill>
                </a:rPr>
                <a:t>Obr. 8</a:t>
              </a:r>
              <a:endParaRPr lang="cs-CZ" dirty="0">
                <a:solidFill>
                  <a:schemeClr val="bg1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025605156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95536" y="1340768"/>
            <a:ext cx="8208912" cy="193899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>
              <a:buFont typeface="Wingdings" pitchFamily="2" charset="2"/>
              <a:buChar char="§"/>
            </a:pPr>
            <a:r>
              <a:rPr lang="cs-CZ" sz="2400" b="1" dirty="0" smtClean="0">
                <a:solidFill>
                  <a:schemeClr val="accent6">
                    <a:lumMod val="60000"/>
                    <a:lumOff val="40000"/>
                  </a:schemeClr>
                </a:solidFill>
              </a:rPr>
              <a:t>Aktivní uhlí  </a:t>
            </a:r>
            <a:r>
              <a:rPr lang="cs-CZ" sz="2400" dirty="0" smtClean="0">
                <a:solidFill>
                  <a:schemeClr val="tx1">
                    <a:lumMod val="85000"/>
                  </a:schemeClr>
                </a:solidFill>
              </a:rPr>
              <a:t>-&gt; schopnost absorpce = na povrchu schopné 		zachycovat barviva, plyny, páry.</a:t>
            </a:r>
          </a:p>
          <a:p>
            <a:r>
              <a:rPr lang="cs-CZ" sz="2400" dirty="0" smtClean="0">
                <a:solidFill>
                  <a:schemeClr val="tx1">
                    <a:lumMod val="85000"/>
                  </a:schemeClr>
                </a:solidFill>
              </a:rPr>
              <a:t>		-&gt; Využívá se při čištění roztoku cukru, lék při 		průjmových onemocněních, do filtrů ochranných 		masek…</a:t>
            </a:r>
          </a:p>
        </p:txBody>
      </p:sp>
      <p:grpSp>
        <p:nvGrpSpPr>
          <p:cNvPr id="5" name="Skupina 4"/>
          <p:cNvGrpSpPr/>
          <p:nvPr/>
        </p:nvGrpSpPr>
        <p:grpSpPr>
          <a:xfrm>
            <a:off x="4499992" y="3048000"/>
            <a:ext cx="3425958" cy="3045296"/>
            <a:chOff x="4499992" y="3048000"/>
            <a:chExt cx="3425958" cy="3045296"/>
          </a:xfrm>
        </p:grpSpPr>
        <p:pic>
          <p:nvPicPr>
            <p:cNvPr id="3" name="Obrázek 2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499992" y="3048000"/>
              <a:ext cx="3425958" cy="3045296"/>
            </a:xfrm>
            <a:prstGeom prst="rect">
              <a:avLst/>
            </a:prstGeom>
          </p:spPr>
        </p:pic>
        <p:sp>
          <p:nvSpPr>
            <p:cNvPr id="4" name="TextovéPole 3"/>
            <p:cNvSpPr txBox="1"/>
            <p:nvPr/>
          </p:nvSpPr>
          <p:spPr>
            <a:xfrm>
              <a:off x="4499992" y="3172326"/>
              <a:ext cx="1568963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 smtClean="0">
                  <a:solidFill>
                    <a:schemeClr val="bg1"/>
                  </a:solidFill>
                </a:rPr>
                <a:t>Obr. 10</a:t>
              </a:r>
              <a:endParaRPr lang="cs-CZ" dirty="0">
                <a:solidFill>
                  <a:schemeClr val="bg1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883022227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Otázky k procvičování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Porovnej vlastnosti tuhy a diamantu.</a:t>
            </a:r>
          </a:p>
          <a:p>
            <a:r>
              <a:rPr lang="cs-CZ" dirty="0" smtClean="0"/>
              <a:t>Co je briliant?</a:t>
            </a:r>
          </a:p>
          <a:p>
            <a:r>
              <a:rPr lang="cs-CZ" dirty="0" smtClean="0"/>
              <a:t>Vyjmenuj vyrobené formy uhlíku.</a:t>
            </a:r>
          </a:p>
          <a:p>
            <a:r>
              <a:rPr lang="cs-CZ" dirty="0" smtClean="0"/>
              <a:t>Proč se dá tuhou psát?</a:t>
            </a:r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69776622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Tuha</a:t>
            </a:r>
            <a:r>
              <a:rPr lang="cs-CZ" dirty="0" smtClean="0"/>
              <a:t> – měkká, křehká vodivá nerozpustná ve vodě, odolná vůči žíravinám, tmavě šedá, atomy ve vrstvách.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Diamant</a:t>
            </a:r>
            <a:r>
              <a:rPr lang="cs-CZ" dirty="0" smtClean="0"/>
              <a:t> – nejtvrdší nerost, bezbarvý, atomy nejsou ve vrstvách.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Briliant</a:t>
            </a:r>
            <a:r>
              <a:rPr lang="cs-CZ" dirty="0" smtClean="0"/>
              <a:t>- diamant vybroušený podle určitých pravidel, 57 brusných plošek.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Fullereny, saze, aktivní uhlí, koks.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Atomy srovnány ve vrstvách</a:t>
            </a:r>
            <a:r>
              <a:rPr lang="cs-CZ" dirty="0" smtClean="0"/>
              <a:t>, poutány velmi slabými silami, vrstvy se při psaní odlupují a zůstávají na papíru. 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08805734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 a citace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539552" y="1772816"/>
            <a:ext cx="7632848" cy="42473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tx1">
                    <a:lumMod val="85000"/>
                  </a:schemeClr>
                </a:solidFill>
              </a:rPr>
              <a:t>Obr. 1  AUTOR NEUVEDEN. </a:t>
            </a:r>
            <a:r>
              <a:rPr lang="cs-CZ" i="1" dirty="0" smtClean="0">
                <a:solidFill>
                  <a:schemeClr val="tx1">
                    <a:lumMod val="85000"/>
                  </a:schemeClr>
                </a:solidFill>
              </a:rPr>
              <a:t>PSE in </a:t>
            </a:r>
            <a:r>
              <a:rPr lang="cs-CZ" i="1" dirty="0" err="1" smtClean="0">
                <a:solidFill>
                  <a:schemeClr val="tx1">
                    <a:lumMod val="85000"/>
                  </a:schemeClr>
                </a:solidFill>
              </a:rPr>
              <a:t>Bildern</a:t>
            </a:r>
            <a:r>
              <a:rPr lang="cs-CZ" i="1" dirty="0" smtClean="0">
                <a:solidFill>
                  <a:schemeClr val="tx1">
                    <a:lumMod val="85000"/>
                  </a:schemeClr>
                </a:solidFill>
              </a:rPr>
              <a:t> - </a:t>
            </a:r>
            <a:r>
              <a:rPr lang="cs-CZ" i="1" dirty="0" err="1" smtClean="0">
                <a:solidFill>
                  <a:schemeClr val="tx1">
                    <a:lumMod val="85000"/>
                  </a:schemeClr>
                </a:solidFill>
              </a:rPr>
              <a:t>Hochauflösende</a:t>
            </a:r>
            <a:r>
              <a:rPr lang="cs-CZ" i="1" dirty="0" smtClean="0">
                <a:solidFill>
                  <a:schemeClr val="tx1">
                    <a:lumMod val="85000"/>
                  </a:schemeClr>
                </a:solidFill>
              </a:rPr>
              <a:t> </a:t>
            </a:r>
            <a:r>
              <a:rPr lang="cs-CZ" i="1" dirty="0" err="1" smtClean="0">
                <a:solidFill>
                  <a:schemeClr val="tx1">
                    <a:lumMod val="85000"/>
                  </a:schemeClr>
                </a:solidFill>
              </a:rPr>
              <a:t>Bilder</a:t>
            </a:r>
            <a:r>
              <a:rPr lang="cs-CZ" i="1" dirty="0" smtClean="0">
                <a:solidFill>
                  <a:schemeClr val="tx1">
                    <a:lumMod val="85000"/>
                  </a:schemeClr>
                </a:solidFill>
              </a:rPr>
              <a:t> </a:t>
            </a:r>
            <a:r>
              <a:rPr lang="cs-CZ" i="1" dirty="0" err="1" smtClean="0">
                <a:solidFill>
                  <a:schemeClr val="tx1">
                    <a:lumMod val="85000"/>
                  </a:schemeClr>
                </a:solidFill>
              </a:rPr>
              <a:t>chemischer</a:t>
            </a:r>
            <a:r>
              <a:rPr lang="cs-CZ" i="1" dirty="0" smtClean="0">
                <a:solidFill>
                  <a:schemeClr val="tx1">
                    <a:lumMod val="85000"/>
                  </a:schemeClr>
                </a:solidFill>
              </a:rPr>
              <a:t> Elemente</a:t>
            </a:r>
            <a:r>
              <a:rPr lang="cs-CZ" dirty="0" smtClean="0">
                <a:solidFill>
                  <a:schemeClr val="tx1">
                    <a:lumMod val="85000"/>
                  </a:schemeClr>
                </a:solidFill>
              </a:rPr>
              <a:t> [online]. [cit. 20.1.2013]. Dostupný na WWW: http://jumk.de/mein-pse/kohlenstoff-2.jpg </a:t>
            </a:r>
          </a:p>
          <a:p>
            <a:endParaRPr lang="cs-CZ" dirty="0">
              <a:solidFill>
                <a:schemeClr val="tx1">
                  <a:lumMod val="85000"/>
                </a:schemeClr>
              </a:solidFill>
            </a:endParaRPr>
          </a:p>
          <a:p>
            <a:r>
              <a:rPr lang="cs-CZ" dirty="0" smtClean="0">
                <a:solidFill>
                  <a:schemeClr val="tx1">
                    <a:lumMod val="85000"/>
                  </a:schemeClr>
                </a:solidFill>
              </a:rPr>
              <a:t>Obr. 2  AUTOR NEUVEDEN. </a:t>
            </a:r>
            <a:r>
              <a:rPr lang="cs-CZ" i="1" dirty="0" smtClean="0">
                <a:solidFill>
                  <a:schemeClr val="tx1">
                    <a:lumMod val="85000"/>
                  </a:schemeClr>
                </a:solidFill>
              </a:rPr>
              <a:t>E-</a:t>
            </a:r>
            <a:r>
              <a:rPr lang="cs-CZ" i="1" dirty="0" err="1" smtClean="0">
                <a:solidFill>
                  <a:schemeClr val="tx1">
                    <a:lumMod val="85000"/>
                  </a:schemeClr>
                </a:solidFill>
              </a:rPr>
              <a:t>ChemBook.Eu</a:t>
            </a:r>
            <a:r>
              <a:rPr lang="cs-CZ" dirty="0" smtClean="0">
                <a:solidFill>
                  <a:schemeClr val="tx1">
                    <a:lumMod val="85000"/>
                  </a:schemeClr>
                </a:solidFill>
              </a:rPr>
              <a:t> [online]. [cit. 20.1.2013]. Dostupný na WWW: http://www.e-chembook.eu/wp-content/uploads/Grafit-vzhled.jpg </a:t>
            </a:r>
          </a:p>
          <a:p>
            <a:endParaRPr lang="cs-CZ" dirty="0">
              <a:solidFill>
                <a:schemeClr val="tx1">
                  <a:lumMod val="85000"/>
                </a:schemeClr>
              </a:solidFill>
            </a:endParaRPr>
          </a:p>
          <a:p>
            <a:r>
              <a:rPr lang="cs-CZ" dirty="0" smtClean="0">
                <a:solidFill>
                  <a:schemeClr val="tx1">
                    <a:lumMod val="85000"/>
                  </a:schemeClr>
                </a:solidFill>
              </a:rPr>
              <a:t>Obr. 3  AUTOR NEUVEDEN. </a:t>
            </a:r>
            <a:r>
              <a:rPr lang="cs-CZ" i="1" dirty="0" smtClean="0">
                <a:solidFill>
                  <a:schemeClr val="tx1">
                    <a:lumMod val="85000"/>
                  </a:schemeClr>
                </a:solidFill>
              </a:rPr>
              <a:t>E-</a:t>
            </a:r>
            <a:r>
              <a:rPr lang="cs-CZ" i="1" dirty="0" err="1" smtClean="0">
                <a:solidFill>
                  <a:schemeClr val="tx1">
                    <a:lumMod val="85000"/>
                  </a:schemeClr>
                </a:solidFill>
              </a:rPr>
              <a:t>ChemBook.Eu</a:t>
            </a:r>
            <a:r>
              <a:rPr lang="cs-CZ" dirty="0" smtClean="0">
                <a:solidFill>
                  <a:schemeClr val="tx1">
                    <a:lumMod val="85000"/>
                  </a:schemeClr>
                </a:solidFill>
              </a:rPr>
              <a:t> [online]. [cit. 20.1.2013]. Dostupný na WWW: http://www.e-chembook.eu/wp-content/uploads/Grafit.gif</a:t>
            </a:r>
          </a:p>
          <a:p>
            <a:endParaRPr lang="cs-CZ" dirty="0">
              <a:solidFill>
                <a:schemeClr val="tx1">
                  <a:lumMod val="85000"/>
                </a:schemeClr>
              </a:solidFill>
            </a:endParaRPr>
          </a:p>
          <a:p>
            <a:r>
              <a:rPr lang="cs-CZ" dirty="0" smtClean="0">
                <a:solidFill>
                  <a:schemeClr val="tx1">
                    <a:lumMod val="85000"/>
                  </a:schemeClr>
                </a:solidFill>
              </a:rPr>
              <a:t>Obr. 4  AUTOR NEUVEDEN. </a:t>
            </a:r>
            <a:r>
              <a:rPr lang="cs-CZ" i="1" dirty="0" smtClean="0">
                <a:solidFill>
                  <a:schemeClr val="tx1">
                    <a:lumMod val="85000"/>
                  </a:schemeClr>
                </a:solidFill>
              </a:rPr>
              <a:t>E-</a:t>
            </a:r>
            <a:r>
              <a:rPr lang="cs-CZ" i="1" dirty="0" err="1" smtClean="0">
                <a:solidFill>
                  <a:schemeClr val="tx1">
                    <a:lumMod val="85000"/>
                  </a:schemeClr>
                </a:solidFill>
              </a:rPr>
              <a:t>ChemBook.Eu</a:t>
            </a:r>
            <a:r>
              <a:rPr lang="cs-CZ" dirty="0" smtClean="0">
                <a:solidFill>
                  <a:schemeClr val="tx1">
                    <a:lumMod val="85000"/>
                  </a:schemeClr>
                </a:solidFill>
              </a:rPr>
              <a:t> [online]. [cit. 20.1.2013]. Dostupný na WWW: http://www.e-chembook.eu/wp-content/uploads/Struktura-diamantu.gif</a:t>
            </a:r>
          </a:p>
          <a:p>
            <a:endParaRPr lang="cs-CZ" dirty="0">
              <a:solidFill>
                <a:schemeClr val="tx1">
                  <a:lumMod val="85000"/>
                </a:schemeClr>
              </a:solidFill>
            </a:endParaRPr>
          </a:p>
          <a:p>
            <a:r>
              <a:rPr lang="cs-CZ" dirty="0" smtClean="0">
                <a:solidFill>
                  <a:schemeClr val="tx1">
                    <a:lumMod val="85000"/>
                  </a:schemeClr>
                </a:solidFill>
              </a:rPr>
              <a:t>Obr. 5  AUTOR NEUVEDEN. </a:t>
            </a:r>
            <a:r>
              <a:rPr lang="cs-CZ" i="1" dirty="0" smtClean="0">
                <a:solidFill>
                  <a:schemeClr val="tx1">
                    <a:lumMod val="85000"/>
                  </a:schemeClr>
                </a:solidFill>
              </a:rPr>
              <a:t>E-</a:t>
            </a:r>
            <a:r>
              <a:rPr lang="cs-CZ" i="1" dirty="0" err="1" smtClean="0">
                <a:solidFill>
                  <a:schemeClr val="tx1">
                    <a:lumMod val="85000"/>
                  </a:schemeClr>
                </a:solidFill>
              </a:rPr>
              <a:t>ChemBook.Eu</a:t>
            </a:r>
            <a:r>
              <a:rPr lang="cs-CZ" dirty="0" smtClean="0">
                <a:solidFill>
                  <a:schemeClr val="tx1">
                    <a:lumMod val="85000"/>
                  </a:schemeClr>
                </a:solidFill>
              </a:rPr>
              <a:t> [online]. [cit. 20.1.2013]. Dostupný na WWW: http://www.e-chembook.eu/wp-content/uploads/Diamant.jpg </a:t>
            </a:r>
            <a:endParaRPr lang="cs-CZ" dirty="0">
              <a:solidFill>
                <a:schemeClr val="tx1">
                  <a:lumMod val="8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08777717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 a citace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611560" y="1916832"/>
            <a:ext cx="7128792" cy="480131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tx1">
                    <a:lumMod val="85000"/>
                  </a:schemeClr>
                </a:solidFill>
              </a:rPr>
              <a:t>Obr. 6  AUTOR NEUVEDEN. </a:t>
            </a:r>
            <a:r>
              <a:rPr lang="cs-CZ" i="1" dirty="0" smtClean="0">
                <a:solidFill>
                  <a:schemeClr val="tx1">
                    <a:lumMod val="85000"/>
                  </a:schemeClr>
                </a:solidFill>
              </a:rPr>
              <a:t>Učebnice chemie pro 8. ročník ZŠ</a:t>
            </a:r>
            <a:r>
              <a:rPr lang="cs-CZ" dirty="0" smtClean="0">
                <a:solidFill>
                  <a:schemeClr val="tx1">
                    <a:lumMod val="85000"/>
                  </a:schemeClr>
                </a:solidFill>
              </a:rPr>
              <a:t> [online]. [cit. 20.1.2013]. Dostupný na WWW: http://www.zschemie.euweb.cz/uhlik/fulleren.gif </a:t>
            </a:r>
          </a:p>
          <a:p>
            <a:endParaRPr lang="cs-CZ" dirty="0">
              <a:solidFill>
                <a:schemeClr val="tx1">
                  <a:lumMod val="85000"/>
                </a:schemeClr>
              </a:solidFill>
            </a:endParaRPr>
          </a:p>
          <a:p>
            <a:r>
              <a:rPr lang="cs-CZ" dirty="0" smtClean="0">
                <a:solidFill>
                  <a:schemeClr val="tx1">
                    <a:lumMod val="85000"/>
                  </a:schemeClr>
                </a:solidFill>
              </a:rPr>
              <a:t>Obr. 7  AUTOR NEUVEDEN. </a:t>
            </a:r>
            <a:r>
              <a:rPr lang="cs-CZ" i="1" dirty="0" smtClean="0">
                <a:solidFill>
                  <a:schemeClr val="tx1">
                    <a:lumMod val="85000"/>
                  </a:schemeClr>
                </a:solidFill>
              </a:rPr>
              <a:t>Hofmannovy cesty</a:t>
            </a:r>
            <a:r>
              <a:rPr lang="cs-CZ" dirty="0" smtClean="0">
                <a:solidFill>
                  <a:schemeClr val="tx1">
                    <a:lumMod val="85000"/>
                  </a:schemeClr>
                </a:solidFill>
              </a:rPr>
              <a:t> [online]. [cit. 20.1.2013]. Dostupný na WWW: http://www.hofmann.estranky.cz/img/mid/3733/612px-c60-fulleren-kristallin.jpg  </a:t>
            </a:r>
          </a:p>
          <a:p>
            <a:endParaRPr lang="cs-CZ" dirty="0">
              <a:solidFill>
                <a:schemeClr val="tx1">
                  <a:lumMod val="85000"/>
                </a:schemeClr>
              </a:solidFill>
            </a:endParaRPr>
          </a:p>
          <a:p>
            <a:r>
              <a:rPr lang="cs-CZ" dirty="0" smtClean="0"/>
              <a:t>Obr. 8  AUTOR NEUVEDEN. </a:t>
            </a:r>
            <a:r>
              <a:rPr lang="cs-CZ" i="1" dirty="0" smtClean="0"/>
              <a:t>HDSB </a:t>
            </a:r>
            <a:r>
              <a:rPr lang="cs-CZ" i="1" dirty="0" err="1" smtClean="0"/>
              <a:t>School</a:t>
            </a:r>
            <a:r>
              <a:rPr lang="cs-CZ" i="1" dirty="0" smtClean="0"/>
              <a:t> </a:t>
            </a:r>
            <a:r>
              <a:rPr lang="cs-CZ" i="1" dirty="0" err="1" smtClean="0"/>
              <a:t>Board</a:t>
            </a:r>
            <a:r>
              <a:rPr lang="cs-CZ" i="1" dirty="0" smtClean="0"/>
              <a:t>: </a:t>
            </a:r>
            <a:r>
              <a:rPr lang="cs-CZ" i="1" dirty="0" err="1" smtClean="0"/>
              <a:t>Home</a:t>
            </a:r>
            <a:r>
              <a:rPr lang="cs-CZ" dirty="0" smtClean="0"/>
              <a:t> [online]. [cit. 20.1.2013]. Dostupný na WWW: http://www.chatt.hdsb.ca/~1VASILAKASLU/S10796F87.1/88626_black_soot__85774_zoom.jpg </a:t>
            </a:r>
            <a:endParaRPr lang="cs-CZ" dirty="0">
              <a:solidFill>
                <a:schemeClr val="tx1">
                  <a:lumMod val="85000"/>
                </a:schemeClr>
              </a:solidFill>
            </a:endParaRPr>
          </a:p>
          <a:p>
            <a:endParaRPr lang="cs-CZ" smtClean="0">
              <a:solidFill>
                <a:schemeClr val="tx1">
                  <a:lumMod val="85000"/>
                </a:schemeClr>
              </a:solidFill>
            </a:endParaRPr>
          </a:p>
          <a:p>
            <a:r>
              <a:rPr lang="cs-CZ" smtClean="0">
                <a:solidFill>
                  <a:schemeClr val="tx1">
                    <a:lumMod val="85000"/>
                  </a:schemeClr>
                </a:solidFill>
              </a:rPr>
              <a:t>Obr</a:t>
            </a:r>
            <a:r>
              <a:rPr lang="cs-CZ" dirty="0" smtClean="0">
                <a:solidFill>
                  <a:schemeClr val="tx1">
                    <a:lumMod val="85000"/>
                  </a:schemeClr>
                </a:solidFill>
              </a:rPr>
              <a:t>. 9  AUTOR NEUVEDEN. </a:t>
            </a:r>
            <a:r>
              <a:rPr lang="cs-CZ" i="1" dirty="0" smtClean="0">
                <a:solidFill>
                  <a:schemeClr val="tx1">
                    <a:lumMod val="85000"/>
                  </a:schemeClr>
                </a:solidFill>
              </a:rPr>
              <a:t>BRENNSTOFFE TREGLER - PALIVA s.r.o.</a:t>
            </a:r>
            <a:r>
              <a:rPr lang="cs-CZ" dirty="0" smtClean="0">
                <a:solidFill>
                  <a:schemeClr val="tx1">
                    <a:lumMod val="85000"/>
                  </a:schemeClr>
                </a:solidFill>
              </a:rPr>
              <a:t> [online]. [cit. 20.1.2013]. Dostupný na WWW: http://tregler-paliva.cz/images/koks20.jpg </a:t>
            </a:r>
            <a:endParaRPr lang="cs-CZ" dirty="0">
              <a:solidFill>
                <a:schemeClr val="tx1">
                  <a:lumMod val="8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79970079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 a citace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611560" y="1916832"/>
            <a:ext cx="7704856" cy="36933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tx1">
                    <a:lumMod val="85000"/>
                  </a:schemeClr>
                </a:solidFill>
              </a:rPr>
              <a:t>Obr. 10  AUTOR NEUVEDEN. </a:t>
            </a:r>
            <a:r>
              <a:rPr lang="cs-CZ" i="1" dirty="0" err="1" smtClean="0">
                <a:solidFill>
                  <a:schemeClr val="tx1">
                    <a:lumMod val="85000"/>
                  </a:schemeClr>
                </a:solidFill>
              </a:rPr>
              <a:t>Growshop</a:t>
            </a:r>
            <a:r>
              <a:rPr lang="cs-CZ" i="1" dirty="0" smtClean="0">
                <a:solidFill>
                  <a:schemeClr val="tx1">
                    <a:lumMod val="85000"/>
                  </a:schemeClr>
                </a:solidFill>
              </a:rPr>
              <a:t>, </a:t>
            </a:r>
            <a:r>
              <a:rPr lang="cs-CZ" i="1" dirty="0" err="1" smtClean="0">
                <a:solidFill>
                  <a:schemeClr val="tx1">
                    <a:lumMod val="85000"/>
                  </a:schemeClr>
                </a:solidFill>
              </a:rPr>
              <a:t>Headshop</a:t>
            </a:r>
            <a:r>
              <a:rPr lang="cs-CZ" i="1" dirty="0" smtClean="0">
                <a:solidFill>
                  <a:schemeClr val="tx1">
                    <a:lumMod val="85000"/>
                  </a:schemeClr>
                </a:solidFill>
              </a:rPr>
              <a:t>, Semena - Velkoobchod</a:t>
            </a:r>
            <a:r>
              <a:rPr lang="cs-CZ" dirty="0" smtClean="0">
                <a:solidFill>
                  <a:schemeClr val="tx1">
                    <a:lumMod val="85000"/>
                  </a:schemeClr>
                </a:solidFill>
              </a:rPr>
              <a:t> [online]. [cit. 20.1.2013]. Dostupný na WWW: http://www.growshopvelkoobchod.cz/images/shop/610-carbonactivado.jpg   </a:t>
            </a:r>
          </a:p>
          <a:p>
            <a:endParaRPr lang="cs-CZ" dirty="0">
              <a:solidFill>
                <a:schemeClr val="tx1">
                  <a:lumMod val="85000"/>
                </a:schemeClr>
              </a:solidFill>
            </a:endParaRPr>
          </a:p>
          <a:p>
            <a:r>
              <a:rPr lang="cs-CZ" dirty="0" smtClean="0">
                <a:solidFill>
                  <a:schemeClr val="tx1">
                    <a:lumMod val="85000"/>
                  </a:schemeClr>
                </a:solidFill>
              </a:rPr>
              <a:t>ŠKODA, Jiří; DOULÍK, Pavel. </a:t>
            </a:r>
            <a:r>
              <a:rPr lang="cs-CZ" i="1" dirty="0" smtClean="0">
                <a:solidFill>
                  <a:schemeClr val="tx1">
                    <a:lumMod val="85000"/>
                  </a:schemeClr>
                </a:solidFill>
              </a:rPr>
              <a:t>Chemie 8 učebnice pro základní školy a víceletá gymnázia</a:t>
            </a:r>
            <a:r>
              <a:rPr lang="cs-CZ" dirty="0" smtClean="0">
                <a:solidFill>
                  <a:schemeClr val="tx1">
                    <a:lumMod val="85000"/>
                  </a:schemeClr>
                </a:solidFill>
              </a:rPr>
              <a:t>. Plzeň: Fraus, 2006, ISBN 80-7238-442-2.</a:t>
            </a:r>
          </a:p>
          <a:p>
            <a:endParaRPr lang="cs-CZ" dirty="0">
              <a:solidFill>
                <a:schemeClr val="tx1">
                  <a:lumMod val="85000"/>
                </a:schemeClr>
              </a:solidFill>
            </a:endParaRPr>
          </a:p>
          <a:p>
            <a:r>
              <a:rPr lang="cs-CZ" dirty="0" smtClean="0">
                <a:solidFill>
                  <a:schemeClr val="tx1">
                    <a:lumMod val="85000"/>
                  </a:schemeClr>
                </a:solidFill>
              </a:rPr>
              <a:t>BENEŠ, Pavel; PUMPR, Václav; BANÝR, Jiří. </a:t>
            </a:r>
            <a:r>
              <a:rPr lang="cs-CZ" i="1" dirty="0" smtClean="0">
                <a:solidFill>
                  <a:schemeClr val="tx1">
                    <a:lumMod val="85000"/>
                  </a:schemeClr>
                </a:solidFill>
              </a:rPr>
              <a:t>Základy chemie 1 pro 2. stupeň základní školy, nižší ročníky víceletých gymnázií a střední školy</a:t>
            </a:r>
            <a:r>
              <a:rPr lang="cs-CZ" dirty="0" smtClean="0">
                <a:solidFill>
                  <a:schemeClr val="tx1">
                    <a:lumMod val="85000"/>
                  </a:schemeClr>
                </a:solidFill>
              </a:rPr>
              <a:t>. Praha: Fortuna, 1993, ISBN 80-7168-043-5. </a:t>
            </a:r>
          </a:p>
          <a:p>
            <a:endParaRPr lang="cs-CZ" dirty="0">
              <a:solidFill>
                <a:schemeClr val="tx1">
                  <a:lumMod val="85000"/>
                </a:schemeClr>
              </a:solidFill>
            </a:endParaRPr>
          </a:p>
          <a:p>
            <a:endParaRPr lang="cs-CZ" dirty="0" smtClean="0">
              <a:solidFill>
                <a:schemeClr val="tx1">
                  <a:lumMod val="85000"/>
                </a:schemeClr>
              </a:solidFill>
            </a:endParaRPr>
          </a:p>
          <a:p>
            <a:endParaRPr lang="cs-CZ" dirty="0">
              <a:solidFill>
                <a:schemeClr val="tx1">
                  <a:lumMod val="8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35642609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ošky">
  <a:themeElements>
    <a:clrScheme name="Úhly">
      <a:dk1>
        <a:srgbClr val="000000"/>
      </a:dk1>
      <a:lt1>
        <a:srgbClr val="FFFFFF"/>
      </a:lt1>
      <a:dk2>
        <a:srgbClr val="434342"/>
      </a:dk2>
      <a:lt2>
        <a:srgbClr val="CDD7D9"/>
      </a:lt2>
      <a:accent1>
        <a:srgbClr val="797B7E"/>
      </a:accent1>
      <a:accent2>
        <a:srgbClr val="F96A1B"/>
      </a:accent2>
      <a:accent3>
        <a:srgbClr val="08A1D9"/>
      </a:accent3>
      <a:accent4>
        <a:srgbClr val="7C984A"/>
      </a:accent4>
      <a:accent5>
        <a:srgbClr val="C2AD8D"/>
      </a:accent5>
      <a:accent6>
        <a:srgbClr val="506E94"/>
      </a:accent6>
      <a:hlink>
        <a:srgbClr val="5F5F5F"/>
      </a:hlink>
      <a:folHlink>
        <a:srgbClr val="969696"/>
      </a:folHlink>
    </a:clrScheme>
    <a:fontScheme name="Medián">
      <a:majorFont>
        <a:latin typeface="Tw Cen MT"/>
        <a:ea typeface=""/>
        <a:cs typeface=""/>
        <a:font script="Grek" typeface="Calibri"/>
        <a:font script="Cyrl" typeface="Calibri"/>
        <a:font script="Jpan" typeface="HG創英角ｺﾞｼｯｸUB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w Cen MT"/>
        <a:ea typeface=""/>
        <a:cs typeface=""/>
        <a:font script="Grek" typeface="Calibri"/>
        <a:font script="Cyrl" typeface="Calibri"/>
        <a:font script="Jpan" typeface="HG創英角ｺﾞｼｯｸUB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Došky">
      <a:fillStyleLst>
        <a:solidFill>
          <a:schemeClr val="phClr"/>
        </a:solidFill>
        <a:gradFill rotWithShape="1">
          <a:gsLst>
            <a:gs pos="0">
              <a:schemeClr val="phClr">
                <a:tint val="79000"/>
                <a:satMod val="180000"/>
              </a:schemeClr>
            </a:gs>
            <a:gs pos="65000">
              <a:schemeClr val="phClr">
                <a:tint val="52000"/>
                <a:satMod val="250000"/>
              </a:schemeClr>
            </a:gs>
            <a:gs pos="100000">
              <a:schemeClr val="phClr">
                <a:tint val="29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  <a:scene3d>
            <a:camera prst="orthographicFront">
              <a:rot lat="0" lon="0" rev="0"/>
            </a:camera>
            <a:lightRig rig="brightRoom" dir="t">
              <a:rot lat="0" lon="0" rev="8700000"/>
            </a:lightRig>
          </a:scene3d>
          <a:sp3d contourW="12700" prstMaterial="dkEdge">
            <a:bevelT w="0" h="0" prst="relaxedInset"/>
            <a:contourClr>
              <a:schemeClr val="phClr">
                <a:shade val="65000"/>
                <a:satMod val="15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13200000"/>
            </a:lightRig>
          </a:scene3d>
          <a:sp3d prstMaterial="dkEdge">
            <a:bevelT w="63500" h="50800" prst="relaxedInse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5000"/>
                <a:shade val="95000"/>
                <a:satMod val="200000"/>
              </a:schemeClr>
            </a:gs>
            <a:gs pos="53000">
              <a:schemeClr val="phClr">
                <a:shade val="60000"/>
                <a:satMod val="220000"/>
              </a:schemeClr>
            </a:gs>
            <a:gs pos="100000">
              <a:schemeClr val="phClr">
                <a:shade val="45000"/>
                <a:satMod val="22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tint val="83000"/>
                <a:shade val="97000"/>
                <a:satMod val="230000"/>
              </a:schemeClr>
            </a:gs>
            <a:gs pos="100000">
              <a:schemeClr val="phClr">
                <a:shade val="35000"/>
                <a:satMod val="250000"/>
              </a:schemeClr>
            </a:gs>
          </a:gsLst>
          <a:path path="circle">
            <a:fillToRect l="15000" t="50000" r="85000" b="6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Thatch</Template>
  <TotalTime>241</TotalTime>
  <Words>800</Words>
  <Application>Microsoft Office PowerPoint</Application>
  <PresentationFormat>Předvádění na obrazovce (4:3)</PresentationFormat>
  <Paragraphs>105</Paragraphs>
  <Slides>15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Došky</vt:lpstr>
      <vt:lpstr>Prezentace aplikace PowerPoint</vt:lpstr>
      <vt:lpstr>UHLÍK</vt:lpstr>
      <vt:lpstr>Anotace</vt:lpstr>
      <vt:lpstr>UHLÍK</vt:lpstr>
      <vt:lpstr>Prezentace aplikace PowerPoint</vt:lpstr>
      <vt:lpstr>Tuha/ grafit</vt:lpstr>
      <vt:lpstr>Diamant</vt:lpstr>
      <vt:lpstr>Fullereny</vt:lpstr>
      <vt:lpstr>Další uměle vytvořené formy uhlíku</vt:lpstr>
      <vt:lpstr>Prezentace aplikace PowerPoint</vt:lpstr>
      <vt:lpstr>Otázky k procvičování</vt:lpstr>
      <vt:lpstr>Prezentace aplikace PowerPoint</vt:lpstr>
      <vt:lpstr>Zdroje a citace</vt:lpstr>
      <vt:lpstr>Zdroje a citace</vt:lpstr>
      <vt:lpstr>Zdroje a citace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UHLÍK</dc:title>
  <dc:creator>Káťa</dc:creator>
  <cp:lastModifiedBy>zdeněk</cp:lastModifiedBy>
  <cp:revision>52</cp:revision>
  <dcterms:created xsi:type="dcterms:W3CDTF">2013-01-20T13:38:02Z</dcterms:created>
  <dcterms:modified xsi:type="dcterms:W3CDTF">2013-01-30T15:48:06Z</dcterms:modified>
</cp:coreProperties>
</file>