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6" r:id="rId3"/>
    <p:sldId id="268" r:id="rId4"/>
    <p:sldId id="271" r:id="rId5"/>
    <p:sldId id="272" r:id="rId6"/>
    <p:sldId id="269" r:id="rId7"/>
    <p:sldId id="258" r:id="rId8"/>
    <p:sldId id="260" r:id="rId9"/>
    <p:sldId id="262" r:id="rId10"/>
    <p:sldId id="263" r:id="rId11"/>
    <p:sldId id="264" r:id="rId12"/>
    <p:sldId id="266" r:id="rId13"/>
    <p:sldId id="273" r:id="rId14"/>
    <p:sldId id="259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VY_32_INOVACE_11C_15_Nejpoužívanější kovy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C51F628-7C74-42AC-8385-B1D1A1E14A01}" type="presOf" srcId="{FBBFC3EA-9D9D-4F3A-BEA6-9C2C0E46BF20}" destId="{601CDFA2-8205-4060-95D5-B0A001D0D0E3}" srcOrd="0" destOrd="0" presId="urn:microsoft.com/office/officeart/2005/8/layout/target3"/>
    <dgm:cxn modelId="{FA76926D-B246-44A7-8EEF-FF24C29914E1}" type="presOf" srcId="{39F8B381-5807-488E-AC22-73DD4140ED4A}" destId="{71045F8C-00FA-488E-A7BD-E2E6753D979D}" srcOrd="0" destOrd="0" presId="urn:microsoft.com/office/officeart/2005/8/layout/target3"/>
    <dgm:cxn modelId="{BF8AB86E-669F-436E-834B-2750567268BD}" type="presOf" srcId="{445C7998-7549-48B0-BD68-D4F0167F02E5}" destId="{BC35EE03-4121-4EF9-923D-7CB6D30D358D}" srcOrd="0" destOrd="0" presId="urn:microsoft.com/office/officeart/2005/8/layout/target3"/>
    <dgm:cxn modelId="{5CB22ACF-4A6A-4A49-8234-764E6B6BE8D0}" type="presOf" srcId="{9F18DD90-522E-4A06-9EDB-3FF7C7EB6637}" destId="{932F2F5B-E5E6-4E00-9503-10413FFBA7E0}" srcOrd="1" destOrd="0" presId="urn:microsoft.com/office/officeart/2005/8/layout/target3"/>
    <dgm:cxn modelId="{6D6C6057-203F-4D64-9FA9-514A367E0EEA}" type="presOf" srcId="{019433A1-1324-4DE1-9E6F-32B851095F74}" destId="{CC1D5B29-8413-4412-9F6D-55E531B84639}" srcOrd="0" destOrd="0" presId="urn:microsoft.com/office/officeart/2005/8/layout/target3"/>
    <dgm:cxn modelId="{4F7C2DC7-0973-45AB-B5CE-9A11F1087358}" type="presOf" srcId="{C73C7642-F245-4585-8F88-243F9FAEF6CA}" destId="{0E0F4EFC-82FA-4EC4-801E-BC2F931EC339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25E7ECA-3C12-47EE-B1AC-47E053D00625}" type="presOf" srcId="{0C6E1E16-08A6-4B86-AB9F-749A7749D4C9}" destId="{D8344A4C-A59C-418B-AE84-1CF03F62012F}" srcOrd="0" destOrd="0" presId="urn:microsoft.com/office/officeart/2005/8/layout/target3"/>
    <dgm:cxn modelId="{1E10936B-C2DC-48AE-9F05-E6C3408BD532}" type="presOf" srcId="{EBC41103-E2E5-4D48-9B4B-425520D3D098}" destId="{F732C171-B6A8-40AC-BE86-9061B3C3D3B8}" srcOrd="0" destOrd="0" presId="urn:microsoft.com/office/officeart/2005/8/layout/target3"/>
    <dgm:cxn modelId="{149F2EF5-A8A3-4E67-AFEE-909CA008C094}" type="presOf" srcId="{FBBFC3EA-9D9D-4F3A-BEA6-9C2C0E46BF20}" destId="{3F478621-DC04-4E99-8ED0-6EF817E39D41}" srcOrd="1" destOrd="0" presId="urn:microsoft.com/office/officeart/2005/8/layout/target3"/>
    <dgm:cxn modelId="{9C937CCF-4785-4297-AE2F-0AFBA6FA3EC1}" type="presOf" srcId="{445C7998-7549-48B0-BD68-D4F0167F02E5}" destId="{4D19AB04-24FA-40C2-B203-52AE3D15E171}" srcOrd="1" destOrd="0" presId="urn:microsoft.com/office/officeart/2005/8/layout/target3"/>
    <dgm:cxn modelId="{E47D01C7-D9BF-4D0C-97BB-90201F971D9B}" type="presOf" srcId="{C73C7642-F245-4585-8F88-243F9FAEF6CA}" destId="{304CA11A-E17E-4999-A128-C72BF543B20D}" srcOrd="0" destOrd="0" presId="urn:microsoft.com/office/officeart/2005/8/layout/target3"/>
    <dgm:cxn modelId="{E8126E68-B7AB-4738-9337-FBA1D2460FDD}" type="presOf" srcId="{9F18DD90-522E-4A06-9EDB-3FF7C7EB6637}" destId="{D102FEF8-6917-41D2-AE5D-914C1EA8F84A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600E6EED-A204-4831-A51F-292E85EF8B85}" type="presOf" srcId="{0C6E1E16-08A6-4B86-AB9F-749A7749D4C9}" destId="{B7652895-8F40-40B1-8BC2-AD2A1592E4B6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D4356D4-800E-4C37-BCCD-2E93A1E589FA}" type="presOf" srcId="{019433A1-1324-4DE1-9E6F-32B851095F74}" destId="{83FE2C4A-F11C-43B1-9923-1AFAA324438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B196E395-A6DD-4D0E-ABAA-F5FB2D4AE437}" type="presOf" srcId="{EBC41103-E2E5-4D48-9B4B-425520D3D098}" destId="{D3CEBA79-51F7-49AC-8104-9DE2B978BFF4}" srcOrd="1" destOrd="0" presId="urn:microsoft.com/office/officeart/2005/8/layout/target3"/>
    <dgm:cxn modelId="{A8226DC6-66B7-4D06-A04C-EADEC9B50D96}" type="presParOf" srcId="{71045F8C-00FA-488E-A7BD-E2E6753D979D}" destId="{3577EC6B-C980-4F34-8C69-4365E7B8FC8C}" srcOrd="0" destOrd="0" presId="urn:microsoft.com/office/officeart/2005/8/layout/target3"/>
    <dgm:cxn modelId="{8799ED7A-75F6-4725-8462-EDA71D0BF982}" type="presParOf" srcId="{71045F8C-00FA-488E-A7BD-E2E6753D979D}" destId="{6940EB87-DC1D-4BC3-9408-9AC2E1FFC039}" srcOrd="1" destOrd="0" presId="urn:microsoft.com/office/officeart/2005/8/layout/target3"/>
    <dgm:cxn modelId="{C595E40B-887B-4BBF-973A-B1A1C086BBA5}" type="presParOf" srcId="{71045F8C-00FA-488E-A7BD-E2E6753D979D}" destId="{BC35EE03-4121-4EF9-923D-7CB6D30D358D}" srcOrd="2" destOrd="0" presId="urn:microsoft.com/office/officeart/2005/8/layout/target3"/>
    <dgm:cxn modelId="{76BBBD8A-AE06-4187-B849-767F7E486D5E}" type="presParOf" srcId="{71045F8C-00FA-488E-A7BD-E2E6753D979D}" destId="{D3840DFA-901C-4049-8AB2-27AC2BA34540}" srcOrd="3" destOrd="0" presId="urn:microsoft.com/office/officeart/2005/8/layout/target3"/>
    <dgm:cxn modelId="{1A637E96-0123-41B4-B476-EE3A60C208A9}" type="presParOf" srcId="{71045F8C-00FA-488E-A7BD-E2E6753D979D}" destId="{5BDA8D49-C64C-4FDF-ACCF-171444A32B21}" srcOrd="4" destOrd="0" presId="urn:microsoft.com/office/officeart/2005/8/layout/target3"/>
    <dgm:cxn modelId="{2ACBFAB2-BDA1-43FB-9FA5-4C2BDB9949D3}" type="presParOf" srcId="{71045F8C-00FA-488E-A7BD-E2E6753D979D}" destId="{D8344A4C-A59C-418B-AE84-1CF03F62012F}" srcOrd="5" destOrd="0" presId="urn:microsoft.com/office/officeart/2005/8/layout/target3"/>
    <dgm:cxn modelId="{A143190A-7DAD-49FE-A81E-4E5050DC5F5B}" type="presParOf" srcId="{71045F8C-00FA-488E-A7BD-E2E6753D979D}" destId="{57DDA582-354B-4295-AE97-083B34E96D1A}" srcOrd="6" destOrd="0" presId="urn:microsoft.com/office/officeart/2005/8/layout/target3"/>
    <dgm:cxn modelId="{299BDD9D-D498-4838-BE27-A91D0B27079F}" type="presParOf" srcId="{71045F8C-00FA-488E-A7BD-E2E6753D979D}" destId="{4A11C032-4DF2-44E5-8C80-1286B3D4B133}" srcOrd="7" destOrd="0" presId="urn:microsoft.com/office/officeart/2005/8/layout/target3"/>
    <dgm:cxn modelId="{624431B0-5C93-405C-8129-D5764EC5236C}" type="presParOf" srcId="{71045F8C-00FA-488E-A7BD-E2E6753D979D}" destId="{601CDFA2-8205-4060-95D5-B0A001D0D0E3}" srcOrd="8" destOrd="0" presId="urn:microsoft.com/office/officeart/2005/8/layout/target3"/>
    <dgm:cxn modelId="{06F7F0EC-EFAC-4CBD-BB8D-66568DF0D742}" type="presParOf" srcId="{71045F8C-00FA-488E-A7BD-E2E6753D979D}" destId="{EA95FEE9-5F68-48C7-93BB-0F8C419DA96D}" srcOrd="9" destOrd="0" presId="urn:microsoft.com/office/officeart/2005/8/layout/target3"/>
    <dgm:cxn modelId="{81A3DF1D-44F9-4A3A-92A7-4E80989C6F8A}" type="presParOf" srcId="{71045F8C-00FA-488E-A7BD-E2E6753D979D}" destId="{BB3828A8-1683-43A3-8BCA-2995B7EAE8F3}" srcOrd="10" destOrd="0" presId="urn:microsoft.com/office/officeart/2005/8/layout/target3"/>
    <dgm:cxn modelId="{BB89C708-04BE-4F4F-9609-B0B86483D649}" type="presParOf" srcId="{71045F8C-00FA-488E-A7BD-E2E6753D979D}" destId="{CC1D5B29-8413-4412-9F6D-55E531B84639}" srcOrd="11" destOrd="0" presId="urn:microsoft.com/office/officeart/2005/8/layout/target3"/>
    <dgm:cxn modelId="{A3CBBEB7-334A-4192-9389-65A142A508E4}" type="presParOf" srcId="{71045F8C-00FA-488E-A7BD-E2E6753D979D}" destId="{AEEDACE7-4427-455B-A155-2C3381828BD7}" srcOrd="12" destOrd="0" presId="urn:microsoft.com/office/officeart/2005/8/layout/target3"/>
    <dgm:cxn modelId="{262C1A29-BD63-4C4E-9CED-3315BAFDA634}" type="presParOf" srcId="{71045F8C-00FA-488E-A7BD-E2E6753D979D}" destId="{7C8531F2-00DF-4DB1-A6C6-AF46193E1BBF}" srcOrd="13" destOrd="0" presId="urn:microsoft.com/office/officeart/2005/8/layout/target3"/>
    <dgm:cxn modelId="{0B490888-24E3-4006-B981-EC6AF285C4FD}" type="presParOf" srcId="{71045F8C-00FA-488E-A7BD-E2E6753D979D}" destId="{304CA11A-E17E-4999-A128-C72BF543B20D}" srcOrd="14" destOrd="0" presId="urn:microsoft.com/office/officeart/2005/8/layout/target3"/>
    <dgm:cxn modelId="{929AA221-1F73-455C-A004-2889CE72CDCC}" type="presParOf" srcId="{71045F8C-00FA-488E-A7BD-E2E6753D979D}" destId="{C67EF5F7-B425-49AF-82F9-2446588ED851}" srcOrd="15" destOrd="0" presId="urn:microsoft.com/office/officeart/2005/8/layout/target3"/>
    <dgm:cxn modelId="{ADD23086-37DF-4DD5-BA36-1F1D141C0767}" type="presParOf" srcId="{71045F8C-00FA-488E-A7BD-E2E6753D979D}" destId="{14E80F71-B028-4CCE-8C5A-7AE67F9A28C6}" srcOrd="16" destOrd="0" presId="urn:microsoft.com/office/officeart/2005/8/layout/target3"/>
    <dgm:cxn modelId="{8EB043BD-2472-4814-824C-DC0941A0CF6A}" type="presParOf" srcId="{71045F8C-00FA-488E-A7BD-E2E6753D979D}" destId="{F732C171-B6A8-40AC-BE86-9061B3C3D3B8}" srcOrd="17" destOrd="0" presId="urn:microsoft.com/office/officeart/2005/8/layout/target3"/>
    <dgm:cxn modelId="{0E920983-7A17-45A2-AD6C-0BF380C1E60F}" type="presParOf" srcId="{71045F8C-00FA-488E-A7BD-E2E6753D979D}" destId="{D8C5187E-68B6-4E2E-86D0-57087190219B}" srcOrd="18" destOrd="0" presId="urn:microsoft.com/office/officeart/2005/8/layout/target3"/>
    <dgm:cxn modelId="{CC7CBE92-F316-4306-9DBC-F0924B22F95A}" type="presParOf" srcId="{71045F8C-00FA-488E-A7BD-E2E6753D979D}" destId="{1A909E4D-639C-4CB7-A7CE-FC1133FAA37E}" srcOrd="19" destOrd="0" presId="urn:microsoft.com/office/officeart/2005/8/layout/target3"/>
    <dgm:cxn modelId="{FC15E3C3-A987-4F83-A75E-C7ABA8B8E099}" type="presParOf" srcId="{71045F8C-00FA-488E-A7BD-E2E6753D979D}" destId="{D102FEF8-6917-41D2-AE5D-914C1EA8F84A}" srcOrd="20" destOrd="0" presId="urn:microsoft.com/office/officeart/2005/8/layout/target3"/>
    <dgm:cxn modelId="{5BEA4DB8-EA6A-4A35-A8FC-0A2845B531C0}" type="presParOf" srcId="{71045F8C-00FA-488E-A7BD-E2E6753D979D}" destId="{4D19AB04-24FA-40C2-B203-52AE3D15E171}" srcOrd="21" destOrd="0" presId="urn:microsoft.com/office/officeart/2005/8/layout/target3"/>
    <dgm:cxn modelId="{CD1E6360-9D97-4E39-BFD3-B87F5D4F6235}" type="presParOf" srcId="{71045F8C-00FA-488E-A7BD-E2E6753D979D}" destId="{B7652895-8F40-40B1-8BC2-AD2A1592E4B6}" srcOrd="22" destOrd="0" presId="urn:microsoft.com/office/officeart/2005/8/layout/target3"/>
    <dgm:cxn modelId="{C362A2E2-121E-4257-83DD-413328E83177}" type="presParOf" srcId="{71045F8C-00FA-488E-A7BD-E2E6753D979D}" destId="{3F478621-DC04-4E99-8ED0-6EF817E39D41}" srcOrd="23" destOrd="0" presId="urn:microsoft.com/office/officeart/2005/8/layout/target3"/>
    <dgm:cxn modelId="{F627AF31-E0DF-4BCA-BDC6-25DA7D7E37C5}" type="presParOf" srcId="{71045F8C-00FA-488E-A7BD-E2E6753D979D}" destId="{83FE2C4A-F11C-43B1-9923-1AFAA3244381}" srcOrd="24" destOrd="0" presId="urn:microsoft.com/office/officeart/2005/8/layout/target3"/>
    <dgm:cxn modelId="{8FE50093-6CB0-48B6-87FF-1EE172D766A8}" type="presParOf" srcId="{71045F8C-00FA-488E-A7BD-E2E6753D979D}" destId="{0E0F4EFC-82FA-4EC4-801E-BC2F931EC339}" srcOrd="25" destOrd="0" presId="urn:microsoft.com/office/officeart/2005/8/layout/target3"/>
    <dgm:cxn modelId="{4C96C91B-E28C-4EC3-BDE4-7FE999D9CCC9}" type="presParOf" srcId="{71045F8C-00FA-488E-A7BD-E2E6753D979D}" destId="{D3CEBA79-51F7-49AC-8104-9DE2B978BFF4}" srcOrd="26" destOrd="0" presId="urn:microsoft.com/office/officeart/2005/8/layout/target3"/>
    <dgm:cxn modelId="{1D43310B-A30F-4075-8D07-74B1C7DF96C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Stejskalová Hana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VY_32_INOVACE_11C_15_Nejpoužívanější kovy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Chemie 8. 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38100" dir="81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4423637-E026-4931-B461-EB032809220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3600A28-B1B0-4B88-ABCE-E195CE80F3DC}" type="datetimeFigureOut">
              <a:rPr lang="cs-CZ" smtClean="0"/>
              <a:t>30.1.2013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3378831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34679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780928"/>
            <a:ext cx="7543800" cy="1524000"/>
          </a:xfrm>
        </p:spPr>
        <p:txBody>
          <a:bodyPr/>
          <a:lstStyle/>
          <a:p>
            <a:r>
              <a:rPr lang="cs-CZ" sz="8000" dirty="0" smtClean="0"/>
              <a:t>Nejpoužívanější kovy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6951596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62005" y="908720"/>
            <a:ext cx="69847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</a:t>
            </a:r>
            <a:r>
              <a:rPr lang="cs-CZ" sz="2400" smtClean="0"/>
              <a:t>učiva </a:t>
            </a:r>
            <a:r>
              <a:rPr lang="cs-CZ" sz="2400" smtClean="0"/>
              <a:t>Nejpoužívanější </a:t>
            </a:r>
            <a:r>
              <a:rPr lang="cs-CZ" sz="2400" dirty="0" smtClean="0"/>
              <a:t>kovy v 8. ročníku a opakování učiva v 9. ročníku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Žáci dokážou charakterizovat základní vlastnosti železa, hliníku, mědi, zinku, olova, cínu.</a:t>
            </a:r>
          </a:p>
          <a:p>
            <a:r>
              <a:rPr lang="cs-CZ" sz="2400" dirty="0" smtClean="0"/>
              <a:t>Budou vědět, v jaké podobě se nachází železo, měď a hliník v přírodě.</a:t>
            </a:r>
          </a:p>
          <a:p>
            <a:r>
              <a:rPr lang="cs-CZ" sz="2400" dirty="0" smtClean="0"/>
              <a:t>Uvedou využití těchto kovů.</a:t>
            </a:r>
          </a:p>
          <a:p>
            <a:r>
              <a:rPr lang="cs-CZ" sz="2400" dirty="0" smtClean="0"/>
              <a:t>Vysvětlí pojmy: pasivace železa, litina, ocel.</a:t>
            </a:r>
          </a:p>
          <a:p>
            <a:r>
              <a:rPr lang="cs-CZ" sz="2400" dirty="0" smtClean="0"/>
              <a:t>Budou znát názvy některých slitin těchto prvků.</a:t>
            </a:r>
          </a:p>
          <a:p>
            <a:r>
              <a:rPr lang="cs-CZ" sz="2400" dirty="0" smtClean="0"/>
              <a:t>Určeno pro interaktivní výuku. 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45473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Chemická značka: </a:t>
            </a:r>
            <a:r>
              <a:rPr lang="cs-CZ" sz="2400" dirty="0" err="1"/>
              <a:t>Fe</a:t>
            </a:r>
            <a:endParaRPr lang="cs-CZ" sz="2400" dirty="0"/>
          </a:p>
          <a:p>
            <a:r>
              <a:rPr lang="cs-CZ" sz="2400" dirty="0"/>
              <a:t>Nejdůležitější, nejpoužívanější, patří mezi nejrozšířenější prvky na Zemi.</a:t>
            </a:r>
          </a:p>
          <a:p>
            <a:r>
              <a:rPr lang="cs-CZ" sz="2400" dirty="0"/>
              <a:t>Pevný, magnetický kov, podléhá korozi.</a:t>
            </a:r>
          </a:p>
          <a:p>
            <a:r>
              <a:rPr lang="cs-CZ" sz="2400" dirty="0"/>
              <a:t>V přírodě ve </a:t>
            </a:r>
            <a:r>
              <a:rPr lang="cs-CZ" sz="2400" dirty="0" smtClean="0"/>
              <a:t>sloučeninách (pyrit, hematit, magnetit…), v </a:t>
            </a:r>
            <a:r>
              <a:rPr lang="cs-CZ" sz="2400" dirty="0"/>
              <a:t>lidském organismu (součást hemoglobinu).</a:t>
            </a:r>
          </a:p>
          <a:p>
            <a:r>
              <a:rPr lang="cs-CZ" sz="2400" dirty="0"/>
              <a:t>Použití: hlavně výroba oceli, z ní se pak vyrábějí stroje, nástroje, kolejnice, konstrukce, mosty, chirurgické nástroje…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385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Výroba – ze železných rud ve vysokých pecích.</a:t>
            </a:r>
          </a:p>
          <a:p>
            <a:r>
              <a:rPr lang="cs-CZ" sz="2400" dirty="0" smtClean="0"/>
              <a:t>Tam reaguje oxid železitý obsažený v rudě s uhlíkem (z koksu – palivo).</a:t>
            </a:r>
          </a:p>
          <a:p>
            <a:r>
              <a:rPr lang="cs-CZ" sz="2400" dirty="0" smtClean="0"/>
              <a:t>Vzniká surové železo – litina.</a:t>
            </a:r>
          </a:p>
          <a:p>
            <a:r>
              <a:rPr lang="cs-CZ" sz="2400" dirty="0" smtClean="0"/>
              <a:t>Litina – pevná, křehká.</a:t>
            </a:r>
          </a:p>
          <a:p>
            <a:r>
              <a:rPr lang="cs-CZ" sz="2400" dirty="0" smtClean="0"/>
              <a:t>Použití: výroba kotlů, radiátorů, součástí těžkých strojů, poklopů na kanály…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0698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Pasivování železa = povrch se pokryje vrstvičkou oxidu železitého. Vrstva zabraňuje další reakci s kyselinou. Železo se pasivuje účinkem kyseliny </a:t>
            </a:r>
            <a:r>
              <a:rPr lang="cs-CZ" sz="2400" dirty="0" smtClean="0"/>
              <a:t>sírové.</a:t>
            </a:r>
          </a:p>
          <a:p>
            <a:r>
              <a:rPr lang="cs-CZ" sz="2400" dirty="0" smtClean="0"/>
              <a:t> Zkujňování </a:t>
            </a:r>
            <a:r>
              <a:rPr lang="cs-CZ" sz="2400" dirty="0"/>
              <a:t>= odstranění uhlíku a dalších prvků </a:t>
            </a:r>
            <a:r>
              <a:rPr lang="cs-CZ" sz="2400" dirty="0" smtClean="0"/>
              <a:t>z litiny spalováním se vzdušným kyslíkem, </a:t>
            </a:r>
            <a:r>
              <a:rPr lang="cs-CZ" sz="2400" dirty="0"/>
              <a:t>vzniká tak ocel.</a:t>
            </a:r>
          </a:p>
          <a:p>
            <a:r>
              <a:rPr lang="cs-CZ" sz="2400" dirty="0"/>
              <a:t>K oceli se přidávají další prvky (chrom), které zlepšují její vlastnosti</a:t>
            </a:r>
            <a:r>
              <a:rPr lang="cs-CZ" sz="2400" dirty="0" smtClean="0"/>
              <a:t>. Mnoho druhů – nástrojová, betonářská, nerezavějící, chirurgická…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2812443"/>
      </p:ext>
    </p:extLst>
  </p:cSld>
  <p:clrMapOvr>
    <a:masterClrMapping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771800" y="548680"/>
            <a:ext cx="2952328" cy="5373373"/>
            <a:chOff x="2267744" y="260649"/>
            <a:chExt cx="3456384" cy="6114793"/>
          </a:xfrm>
        </p:grpSpPr>
        <p:pic>
          <p:nvPicPr>
            <p:cNvPr id="1026" name="Picture 2" descr="http://www.zschemie.euweb.cz/zelezo/vysoka_pec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260649"/>
              <a:ext cx="3456384" cy="60638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267744" y="5955149"/>
              <a:ext cx="1224136" cy="4202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76220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Měď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548680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</a:t>
            </a:r>
            <a:r>
              <a:rPr lang="cs-CZ" sz="2400" dirty="0" err="1" smtClean="0"/>
              <a:t>Cu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Vodič tepla a elektřiny.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Červenohnědý kov.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ryzí i ve sloučeninách. Vyskytuje se také v tělech živých organismů (v krevním barvivu měkkýšů – hemocyanin).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výroba vodičů, tištěných spojů, střešní krytiny, okapů, mince (10Kč, 20Kč). Slitina mědi a cínu = </a:t>
            </a:r>
            <a:r>
              <a:rPr lang="cs-CZ" sz="2400" dirty="0" smtClean="0"/>
              <a:t>bronz (sochy, medaile…).                                                         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Slitina mědi a zinku                                                               </a:t>
            </a:r>
          </a:p>
          <a:p>
            <a:r>
              <a:rPr lang="cs-CZ" sz="2400" dirty="0" smtClean="0"/>
              <a:t>    = mosaz (kliky…).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820988" y="3789040"/>
            <a:ext cx="4279404" cy="2837087"/>
            <a:chOff x="3779912" y="3429000"/>
            <a:chExt cx="4279404" cy="2837087"/>
          </a:xfrm>
        </p:grpSpPr>
        <p:pic>
          <p:nvPicPr>
            <p:cNvPr id="2050" name="Picture 2" descr="http://files.ozahrade.webnode.cz/200000137-dd950de8ed/m%C4%9B%C4%8F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3429000"/>
              <a:ext cx="4279404" cy="28370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092280" y="5877272"/>
              <a:ext cx="967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777089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Hliník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6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Al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Vodič elektřiny.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přírodě ve sloučeninách.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záznamové médium (CD, DVD), alobal, výroba lehkých a pevných slitin (dural), chladiče procesorů a pamětí, nádobí</a:t>
            </a:r>
            <a:r>
              <a:rPr lang="cs-CZ" sz="2400" dirty="0" smtClean="0"/>
              <a:t>, </a:t>
            </a:r>
            <a:r>
              <a:rPr lang="cs-CZ" sz="2400" dirty="0" smtClean="0"/>
              <a:t>příbory…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572000" y="3429000"/>
            <a:ext cx="3024336" cy="3169993"/>
            <a:chOff x="4467779" y="3035961"/>
            <a:chExt cx="3384376" cy="3384376"/>
          </a:xfrm>
        </p:grpSpPr>
        <p:pic>
          <p:nvPicPr>
            <p:cNvPr id="3076" name="Picture 4" descr="File:Aluminium-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7779" y="3035961"/>
              <a:ext cx="3384376" cy="33843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572000" y="6021288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8857703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Zinek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620688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</a:t>
            </a:r>
            <a:r>
              <a:rPr lang="cs-CZ" sz="2400" dirty="0" err="1" smtClean="0"/>
              <a:t>Zn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Odolný prvek vůči povětrnostním vlivům.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pozinkovaný plech, výroba </a:t>
            </a:r>
            <a:r>
              <a:rPr lang="cs-CZ" sz="2400" dirty="0" smtClean="0"/>
              <a:t>mosazi (slitina).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Mosaz  - odolnější než zinek, lepší vzhled.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- výroba hudebních nástrojů.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95936" y="3429000"/>
            <a:ext cx="4077066" cy="2529572"/>
            <a:chOff x="3519270" y="3212976"/>
            <a:chExt cx="4077066" cy="2529572"/>
          </a:xfrm>
        </p:grpSpPr>
        <p:pic>
          <p:nvPicPr>
            <p:cNvPr id="4098" name="Picture 2" descr="Soubor:Zinc fragment sublimed and 1cm3 cub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9270" y="3212976"/>
              <a:ext cx="4077066" cy="24921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732240" y="5373216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684111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75608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</a:t>
            </a:r>
            <a:r>
              <a:rPr lang="cs-CZ" sz="2400" dirty="0" err="1" smtClean="0"/>
              <a:t>Pb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Šedobílý, měkký, snadno tavitelný kov.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Pohlcuje rentgenové a radioaktivní záření.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Výroba: ze sulfidu olovnatého.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omezuje se používání olova díky jeho toxicitě. Používá se do akumulátorů, nábojů, barev, slitin (pájka)...</a:t>
            </a:r>
          </a:p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355976" y="3933056"/>
            <a:ext cx="3672408" cy="2754306"/>
            <a:chOff x="4355976" y="2852936"/>
            <a:chExt cx="3672408" cy="2754306"/>
          </a:xfrm>
        </p:grpSpPr>
        <p:pic>
          <p:nvPicPr>
            <p:cNvPr id="5122" name="Picture 2" descr="http://www.formybrno.cz/user/shop/big/191(1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852936"/>
              <a:ext cx="3672408" cy="27543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236296" y="5229200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772657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764704"/>
            <a:ext cx="770485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</a:t>
            </a:r>
            <a:r>
              <a:rPr lang="cs-CZ" sz="2400" dirty="0" err="1" smtClean="0"/>
              <a:t>Sn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Stříbrolesklý, snadno tavitelný, na vzduchu stálý kov.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ochrana proti korozi, výroba slitin (bronz, pájka)…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211960" y="3284984"/>
            <a:ext cx="3179676" cy="2384757"/>
            <a:chOff x="4211960" y="3284984"/>
            <a:chExt cx="3179676" cy="2384757"/>
          </a:xfrm>
        </p:grpSpPr>
        <p:pic>
          <p:nvPicPr>
            <p:cNvPr id="1026" name="Picture 2" descr="http://www.zsholubyho.sk/c%C3%ADn3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3284984"/>
              <a:ext cx="3179676" cy="23847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372200" y="5301208"/>
              <a:ext cx="936104" cy="368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664012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Otázky k opakování a doplnění učiva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Jak se projeví nedostatek železa v lidském organismu?    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Jako anémie (chudokrevnost), je omezen přenos kyslíku, nemocní jsou bledší, rychleji se unaví.             </a:t>
            </a:r>
          </a:p>
          <a:p>
            <a:r>
              <a:rPr lang="cs-CZ" sz="2400" dirty="0" smtClean="0"/>
              <a:t>Jakou chorobu může způsobovat hliník?       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Může být příčinou Alzheimerovy choroby.             </a:t>
            </a:r>
          </a:p>
          <a:p>
            <a:r>
              <a:rPr lang="cs-CZ" sz="2400" dirty="0" smtClean="0"/>
              <a:t>Jak se může chránit železo (ocel) před rezivěním (korozí)?                                                        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Nátěrem, olejováním, pokovením jiným kovem (zinkem, chromem).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47331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548680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 AUTOR NEUVEDEN. </a:t>
            </a:r>
            <a:r>
              <a:rPr lang="cs-CZ" i="1" dirty="0" smtClean="0"/>
              <a:t>Učebnice chemie pro 8. ročník ZŠ</a:t>
            </a:r>
            <a:r>
              <a:rPr lang="cs-CZ" dirty="0" smtClean="0"/>
              <a:t> [online]. [cit. 22.1.2013]. Dostupný na WWW: http://www.zschemie.euweb.cz/zelezo/vysoka_pec.jpg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2  AUTOR NEUVEDEN. </a:t>
            </a:r>
            <a:r>
              <a:rPr lang="cs-CZ" i="1" dirty="0" smtClean="0"/>
              <a:t>Pěstování zeleniny, Druhy zeleniny</a:t>
            </a:r>
            <a:r>
              <a:rPr lang="cs-CZ" dirty="0" smtClean="0"/>
              <a:t> [online]. [cit. 22.1.2013]. Dostupný na WWW: http://files.ozahrade.webnode.cz/200000137-dd950de8ed/m%C4%9B%C4%8F.jpg 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3  AUTOR NEUVEDEN.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22.1.2013]. Dostupný na WWW: http://upload.wikimedia.org/wikipedia/commons/thumb/5/5d/Aluminium-4.jpg/250px-Aluminium-4.jpg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4  PNIOK, Heinrich.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22.1.2013]. Dostupný na WWW: http://upload.wikimedia.org/wikipedia/commons/f/f9/Zinc_fragment_sublimed_and_1cm3_cube.jpg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8452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548679"/>
            <a:ext cx="79928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5  AUTOR NEUVEDEN. </a:t>
            </a:r>
            <a:r>
              <a:rPr lang="cs-CZ" i="1" dirty="0" smtClean="0"/>
              <a:t>FORMY BRNO</a:t>
            </a:r>
            <a:r>
              <a:rPr lang="cs-CZ" dirty="0" smtClean="0"/>
              <a:t> [online]. [cit. 22.1.2013]. Dostupný na WWW: http://www.formybrno.cz/user/shop/big/191%281%29.jpg</a:t>
            </a:r>
          </a:p>
          <a:p>
            <a:endParaRPr lang="cs-CZ" dirty="0"/>
          </a:p>
          <a:p>
            <a:r>
              <a:rPr lang="cs-CZ" dirty="0" smtClean="0"/>
              <a:t>Obr. 6  </a:t>
            </a:r>
            <a:r>
              <a:rPr lang="pt-BR" dirty="0"/>
              <a:t>AUTOR NEUVEDEN. </a:t>
            </a:r>
            <a:r>
              <a:rPr lang="pt-BR" i="1" dirty="0"/>
              <a:t>zsholubyho</a:t>
            </a:r>
            <a:r>
              <a:rPr lang="pt-BR" dirty="0"/>
              <a:t> [online]. [cit. 22.1.2013]. Dostupný na WWW: http://www.zsholubyho.sk/c%C3%ADn3.jpg 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ŠKODA, Jiří; DOULÍK, Pavel.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Chemie 8 učebnice pro základní školy a víceletá gymnázia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Plzeň: Fraus, 2006, ISBN 80-7238-442-2.</a:t>
            </a:r>
          </a:p>
          <a:p>
            <a:endParaRPr lang="cs-CZ" dirty="0">
              <a:solidFill>
                <a:schemeClr val="tx1">
                  <a:lumMod val="85000"/>
                </a:schemeClr>
              </a:solidFill>
            </a:endParaRPr>
          </a:p>
          <a:p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5002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174</TotalTime>
  <Words>837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Thermal</vt:lpstr>
      <vt:lpstr>Prezentace aplikace PowerPoint</vt:lpstr>
      <vt:lpstr>Nejpoužívanější kovy</vt:lpstr>
      <vt:lpstr>Anotace</vt:lpstr>
      <vt:lpstr>Železo</vt:lpstr>
      <vt:lpstr>Prezentace aplikace PowerPoint</vt:lpstr>
      <vt:lpstr>Prezentace aplikace PowerPoint</vt:lpstr>
      <vt:lpstr>Prezentace aplikace PowerPoint</vt:lpstr>
      <vt:lpstr>Měď</vt:lpstr>
      <vt:lpstr>Hliník</vt:lpstr>
      <vt:lpstr>Zinek</vt:lpstr>
      <vt:lpstr>Olovo</vt:lpstr>
      <vt:lpstr>Cín</vt:lpstr>
      <vt:lpstr>Otázky k opakování a doplnění učiva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Nejpoužívanější kovy</dc:title>
  <dc:creator>zdeněk</dc:creator>
  <cp:lastModifiedBy>zdeněk</cp:lastModifiedBy>
  <cp:revision>75</cp:revision>
  <dcterms:created xsi:type="dcterms:W3CDTF">2013-01-22T14:09:30Z</dcterms:created>
  <dcterms:modified xsi:type="dcterms:W3CDTF">2013-01-30T17:58:11Z</dcterms:modified>
</cp:coreProperties>
</file>