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0" r:id="rId3"/>
    <p:sldId id="257" r:id="rId4"/>
    <p:sldId id="261" r:id="rId5"/>
    <p:sldId id="266" r:id="rId6"/>
    <p:sldId id="262" r:id="rId7"/>
    <p:sldId id="263" r:id="rId8"/>
    <p:sldId id="264" r:id="rId9"/>
    <p:sldId id="265" r:id="rId10"/>
    <p:sldId id="259" r:id="rId11"/>
    <p:sldId id="267" r:id="rId12"/>
    <p:sldId id="268" r:id="rId13"/>
    <p:sldId id="270" r:id="rId14"/>
    <p:sldId id="271" r:id="rId15"/>
    <p:sldId id="272" r:id="rId16"/>
    <p:sldId id="258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800" dirty="0"/>
            <a:t>Název : </a:t>
          </a:r>
          <a:r>
            <a:rPr lang="cs-CZ" sz="1800" dirty="0" smtClean="0"/>
            <a:t>VY_32_INOVACE_11C_17_Názvosloví dvouprvkových sloučenin</a:t>
          </a:r>
          <a:endParaRPr lang="cs-CZ" sz="18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ScaleY="108794" custLinFactNeighborX="154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Autor: </a:t>
          </a:r>
          <a:r>
            <a:rPr lang="cs-CZ" sz="2000" kern="1200" dirty="0" smtClean="0"/>
            <a:t>Stejskalová Hana</a:t>
          </a:r>
          <a:endParaRPr lang="cs-CZ" sz="20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126956"/>
          <a:ext cx="4687720" cy="24042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VY_32_INOVACE_11C_17_Názvosloví dvouprvkových sloučenin</a:t>
          </a:r>
          <a:endParaRPr lang="cs-CZ" sz="1800" kern="1200" dirty="0"/>
        </a:p>
      </dsp:txBody>
      <dsp:txXfrm>
        <a:off x="2009023" y="1126956"/>
        <a:ext cx="4687720" cy="437143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Chemie 8. ročník</a:t>
          </a:r>
          <a:endParaRPr lang="cs-CZ" sz="20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Číslo projektu</a:t>
          </a:r>
          <a:r>
            <a:rPr lang="cs-CZ" sz="2000" kern="1200" dirty="0" smtClean="0"/>
            <a:t>: CZ.1.07/1.4.00/21.1431</a:t>
          </a:r>
          <a:endParaRPr lang="cs-CZ" sz="20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5000"/>
                <a:satMod val="18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shade val="45000"/>
                <a:satMod val="17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tint val="99000"/>
                <a:shade val="65000"/>
                <a:satMod val="15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7773446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Názvosloví dvouprvkových sloučenin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043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dirty="0" smtClean="0"/>
              <a:t>Prezentace je určena k výkladu a procvičování učiva Názvosloví dvouprvkových sloučenin v 8. ročníku a opakování učiva v 9. ročníku.</a:t>
            </a:r>
          </a:p>
          <a:p>
            <a:r>
              <a:rPr lang="cs-CZ" dirty="0" smtClean="0"/>
              <a:t>Žáci dokážou chemicky vymezit skupinu látek označovanou jako halogenidy, oxidy a sulfidy.</a:t>
            </a:r>
          </a:p>
          <a:p>
            <a:r>
              <a:rPr lang="cs-CZ" dirty="0" smtClean="0"/>
              <a:t>Budou schopni určit oxidační čísla.</a:t>
            </a:r>
          </a:p>
          <a:p>
            <a:r>
              <a:rPr lang="cs-CZ" dirty="0" smtClean="0"/>
              <a:t>Naučí se vyjmenovat přípony přídavných jmen názvů halogenidů, oxidů a sulfidů podle oxidačního čísla prvků.</a:t>
            </a:r>
          </a:p>
          <a:p>
            <a:r>
              <a:rPr lang="cs-CZ" dirty="0" smtClean="0"/>
              <a:t>Při tvorbě vzorců dokážou použít křížové pravidlo.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Zvládnou zapsat dvouprvkové sloučeniny na základě jejich názvu chemickým vzorcem a z chemického vzorce vytvořit jejich název.</a:t>
            </a:r>
          </a:p>
          <a:p>
            <a:r>
              <a:rPr lang="cs-CZ" dirty="0" smtClean="0"/>
              <a:t>Určeno pro </a:t>
            </a:r>
            <a:r>
              <a:rPr lang="cs-CZ" smtClean="0"/>
              <a:t>interaktivní výuku.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487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Dvouprvkové sloučeniny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Sloučeniny složené z atomů dvou prvků.</a:t>
            </a:r>
          </a:p>
          <a:p>
            <a:r>
              <a:rPr lang="cs-CZ" dirty="0" smtClean="0">
                <a:solidFill>
                  <a:schemeClr val="accent5"/>
                </a:solidFill>
              </a:rPr>
              <a:t>Halogenidy</a:t>
            </a:r>
            <a:r>
              <a:rPr lang="cs-CZ" dirty="0" smtClean="0"/>
              <a:t> – sloučeniny </a:t>
            </a:r>
            <a:r>
              <a:rPr lang="cs-CZ" dirty="0" smtClean="0">
                <a:solidFill>
                  <a:schemeClr val="accent5"/>
                </a:solidFill>
              </a:rPr>
              <a:t>halogenů</a:t>
            </a:r>
            <a:r>
              <a:rPr lang="cs-CZ" dirty="0" smtClean="0"/>
              <a:t> (fluor, chlor, brom, jod) s jinými prvky, nejčastěji s kovy (</a:t>
            </a:r>
            <a:r>
              <a:rPr lang="cs-CZ" dirty="0" err="1" smtClean="0"/>
              <a:t>KCl</a:t>
            </a:r>
            <a:r>
              <a:rPr lang="cs-CZ" dirty="0" smtClean="0"/>
              <a:t>, </a:t>
            </a:r>
            <a:r>
              <a:rPr lang="cs-CZ" dirty="0" err="1" smtClean="0"/>
              <a:t>NaBr</a:t>
            </a:r>
            <a:r>
              <a:rPr lang="cs-CZ" dirty="0" smtClean="0"/>
              <a:t>, CaF</a:t>
            </a:r>
            <a:r>
              <a:rPr lang="cs-CZ" baseline="-25000" dirty="0" smtClean="0"/>
              <a:t>2</a:t>
            </a:r>
            <a:r>
              <a:rPr lang="cs-CZ" dirty="0" smtClean="0"/>
              <a:t>, PbI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  <a:endParaRPr lang="cs-CZ" baseline="-25000" dirty="0" smtClean="0"/>
          </a:p>
          <a:p>
            <a:r>
              <a:rPr lang="cs-CZ" dirty="0" smtClean="0">
                <a:solidFill>
                  <a:schemeClr val="accent5"/>
                </a:solidFill>
              </a:rPr>
              <a:t>Oxidy</a:t>
            </a:r>
            <a:r>
              <a:rPr lang="cs-CZ" dirty="0" smtClean="0"/>
              <a:t> – sloučeniny </a:t>
            </a:r>
            <a:r>
              <a:rPr lang="cs-CZ" dirty="0" smtClean="0">
                <a:solidFill>
                  <a:schemeClr val="accent5"/>
                </a:solidFill>
              </a:rPr>
              <a:t>kyslíku</a:t>
            </a:r>
            <a:r>
              <a:rPr lang="cs-CZ" dirty="0" smtClean="0"/>
              <a:t> s jinými prvky (N</a:t>
            </a:r>
            <a:r>
              <a:rPr lang="cs-CZ" baseline="-25000" dirty="0" smtClean="0"/>
              <a:t>2</a:t>
            </a:r>
            <a:r>
              <a:rPr lang="cs-CZ" dirty="0" smtClean="0"/>
              <a:t>O, Mn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  <a:r>
              <a:rPr lang="cs-CZ" baseline="-25000" dirty="0" smtClean="0"/>
              <a:t>7</a:t>
            </a:r>
            <a:r>
              <a:rPr lang="cs-CZ" dirty="0" smtClean="0"/>
              <a:t>, CO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  <a:endParaRPr lang="cs-CZ" baseline="-25000" dirty="0" smtClean="0"/>
          </a:p>
          <a:p>
            <a:r>
              <a:rPr lang="cs-CZ" dirty="0" smtClean="0">
                <a:solidFill>
                  <a:schemeClr val="accent5"/>
                </a:solidFill>
              </a:rPr>
              <a:t>Sulfidy</a:t>
            </a:r>
            <a:r>
              <a:rPr lang="cs-CZ" dirty="0" smtClean="0"/>
              <a:t> – sloučeniny </a:t>
            </a:r>
            <a:r>
              <a:rPr lang="cs-CZ" dirty="0" smtClean="0">
                <a:solidFill>
                  <a:schemeClr val="accent5"/>
                </a:solidFill>
              </a:rPr>
              <a:t>síry</a:t>
            </a:r>
            <a:r>
              <a:rPr lang="cs-CZ" dirty="0" smtClean="0"/>
              <a:t> s jinými prvky, obvykle s kovy nebo polokovy (Fe</a:t>
            </a:r>
            <a:r>
              <a:rPr lang="cs-CZ" baseline="-25000" dirty="0" smtClean="0"/>
              <a:t>2</a:t>
            </a:r>
            <a:r>
              <a:rPr lang="cs-CZ" dirty="0" smtClean="0"/>
              <a:t>S</a:t>
            </a:r>
            <a:r>
              <a:rPr lang="cs-CZ" baseline="-25000" dirty="0" smtClean="0"/>
              <a:t>3</a:t>
            </a:r>
            <a:r>
              <a:rPr lang="cs-CZ" dirty="0" smtClean="0"/>
              <a:t>, Na</a:t>
            </a:r>
            <a:r>
              <a:rPr lang="cs-CZ" baseline="-25000" dirty="0" smtClean="0"/>
              <a:t>2</a:t>
            </a:r>
            <a:r>
              <a:rPr lang="cs-CZ" dirty="0" smtClean="0"/>
              <a:t>S, </a:t>
            </a:r>
            <a:r>
              <a:rPr lang="cs-CZ" dirty="0" err="1" smtClean="0"/>
              <a:t>ZnS</a:t>
            </a:r>
            <a:r>
              <a:rPr lang="cs-CZ" dirty="0" smtClean="0"/>
              <a:t>)</a:t>
            </a:r>
            <a:endParaRPr lang="cs-CZ" baseline="-25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976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Názvosloví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Chemické názvosloví – soubor pravidel, podle kterého se tvoří názvy a vzorce sloučenin.</a:t>
            </a:r>
          </a:p>
          <a:p>
            <a:r>
              <a:rPr lang="cs-CZ" dirty="0" smtClean="0"/>
              <a:t>Emil Votoček (1872-1955) – profesor chemie na VŠCHT v Praze, tvůrce českého chemického názvosloví.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obr. 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356992"/>
            <a:ext cx="2124000" cy="2609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437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Oxidační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Zdánlivý náboj prvku ve sloučenině.</a:t>
            </a:r>
          </a:p>
          <a:p>
            <a:r>
              <a:rPr lang="cs-CZ" dirty="0" smtClean="0"/>
              <a:t>Může nabývat hodnoty kladné, záporné nulové (v případě volných atomů prvku nebo víceatomových molekul prvku).</a:t>
            </a:r>
          </a:p>
          <a:p>
            <a:r>
              <a:rPr lang="cs-CZ" dirty="0" smtClean="0"/>
              <a:t>Značí se římskou číslicí vpravo nahoře u chemické značky prvku, např. </a:t>
            </a:r>
            <a:r>
              <a:rPr lang="cs-CZ" dirty="0" err="1" smtClean="0"/>
              <a:t>Mg</a:t>
            </a:r>
            <a:r>
              <a:rPr lang="cs-CZ" baseline="30000" dirty="0" err="1" smtClean="0"/>
              <a:t>II</a:t>
            </a:r>
            <a:r>
              <a:rPr lang="cs-CZ" dirty="0" smtClean="0"/>
              <a:t> , K</a:t>
            </a:r>
            <a:r>
              <a:rPr lang="cs-CZ" baseline="30000" dirty="0" smtClean="0"/>
              <a:t>I</a:t>
            </a:r>
            <a:r>
              <a:rPr lang="cs-CZ" dirty="0" smtClean="0"/>
              <a:t>, S</a:t>
            </a:r>
            <a:r>
              <a:rPr lang="cs-CZ" baseline="30000" dirty="0" smtClean="0"/>
              <a:t>-II</a:t>
            </a:r>
            <a:r>
              <a:rPr lang="cs-CZ" dirty="0" smtClean="0"/>
              <a:t>, F</a:t>
            </a:r>
            <a:r>
              <a:rPr lang="cs-CZ" baseline="30000" dirty="0" smtClean="0"/>
              <a:t>-I</a:t>
            </a:r>
            <a:r>
              <a:rPr lang="cs-CZ" dirty="0" smtClean="0"/>
              <a:t>, H</a:t>
            </a:r>
            <a:r>
              <a:rPr lang="cs-CZ" baseline="30000" dirty="0" smtClean="0"/>
              <a:t>0</a:t>
            </a:r>
            <a:r>
              <a:rPr lang="cs-CZ" dirty="0" smtClean="0"/>
              <a:t>.</a:t>
            </a:r>
          </a:p>
          <a:p>
            <a:r>
              <a:rPr lang="cs-CZ" dirty="0" smtClean="0"/>
              <a:t>Záporné oxidační číslo ve sloučenině – prvek s vyšší hodnotou elektronegativity.</a:t>
            </a:r>
          </a:p>
          <a:p>
            <a:r>
              <a:rPr lang="cs-CZ" dirty="0" smtClean="0"/>
              <a:t>Kladné oxidační číslo ve sloučenině – prvek s nižší hodnotou elektronegativity.</a:t>
            </a:r>
          </a:p>
          <a:p>
            <a:r>
              <a:rPr lang="cs-CZ" dirty="0" smtClean="0"/>
              <a:t>Součet hodnot oxidačních čísel všech prvků ve sloučenině je roven nule. 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218491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dvouprvkových sloučenin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Názvy dvouprvkových sloučenin -  složeny z podstatného a přídavného jména.</a:t>
            </a:r>
          </a:p>
          <a:p>
            <a:r>
              <a:rPr lang="cs-CZ" dirty="0" smtClean="0"/>
              <a:t>Podstatné jméno – přípona  </a:t>
            </a:r>
            <a:r>
              <a:rPr lang="cs-CZ" dirty="0" smtClean="0">
                <a:solidFill>
                  <a:schemeClr val="accent5"/>
                </a:solidFill>
              </a:rPr>
              <a:t>-id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/>
              <a:t>(fluorid, chlorid, bromid, jodid, oxid, sulfid).</a:t>
            </a:r>
          </a:p>
          <a:p>
            <a:r>
              <a:rPr lang="cs-CZ" dirty="0" smtClean="0"/>
              <a:t>Přídavné jméno – podle názvu druhého prvku s příponou, která odpovídá příslušnému oxidačnímu číslu.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5"/>
                </a:solidFill>
              </a:rPr>
              <a:t>        </a:t>
            </a:r>
            <a:endParaRPr lang="cs-CZ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52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/>
                </a:solidFill>
              </a:rPr>
              <a:t>Oxidační číslo         Přípona</a:t>
            </a:r>
            <a:r>
              <a:rPr lang="cs-CZ" dirty="0" smtClean="0"/>
              <a:t>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I			-ný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II			-</a:t>
            </a:r>
            <a:r>
              <a:rPr lang="cs-CZ" dirty="0" err="1" smtClean="0"/>
              <a:t>natý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III			-</a:t>
            </a:r>
            <a:r>
              <a:rPr lang="cs-CZ" dirty="0" err="1" smtClean="0"/>
              <a:t>itý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IV		-</a:t>
            </a:r>
            <a:r>
              <a:rPr lang="cs-CZ" dirty="0" err="1" smtClean="0"/>
              <a:t>ičitý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V			-</a:t>
            </a:r>
            <a:r>
              <a:rPr lang="cs-CZ" dirty="0" err="1" smtClean="0"/>
              <a:t>ičný</a:t>
            </a:r>
            <a:r>
              <a:rPr lang="cs-CZ" dirty="0" smtClean="0"/>
              <a:t>, -</a:t>
            </a:r>
            <a:r>
              <a:rPr lang="cs-CZ" dirty="0" err="1" smtClean="0"/>
              <a:t>ečný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VI		-</a:t>
            </a:r>
            <a:r>
              <a:rPr lang="cs-CZ" dirty="0" err="1" smtClean="0"/>
              <a:t>ový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VII		-</a:t>
            </a:r>
            <a:r>
              <a:rPr lang="cs-CZ" dirty="0" err="1" smtClean="0"/>
              <a:t>istý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VIII		-</a:t>
            </a:r>
            <a:r>
              <a:rPr lang="cs-CZ" dirty="0" err="1" smtClean="0"/>
              <a:t>ičelý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0905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Ca</a:t>
            </a:r>
            <a:r>
              <a:rPr lang="cs-CZ" baseline="30000" dirty="0" smtClean="0">
                <a:solidFill>
                  <a:srgbClr val="FF0000"/>
                </a:solidFill>
              </a:rPr>
              <a:t>II</a:t>
            </a:r>
            <a:r>
              <a:rPr lang="cs-CZ" dirty="0" smtClean="0"/>
              <a:t>Cl</a:t>
            </a:r>
            <a:r>
              <a:rPr lang="cs-CZ" baseline="-25000" dirty="0" smtClean="0"/>
              <a:t>2</a:t>
            </a:r>
            <a:r>
              <a:rPr lang="cs-CZ" baseline="30000" dirty="0" smtClean="0">
                <a:solidFill>
                  <a:schemeClr val="accent5"/>
                </a:solidFill>
              </a:rPr>
              <a:t>-I</a:t>
            </a:r>
            <a:r>
              <a:rPr lang="cs-CZ" baseline="30000" dirty="0" smtClean="0"/>
              <a:t>   </a:t>
            </a:r>
            <a:r>
              <a:rPr lang="cs-CZ" dirty="0" smtClean="0"/>
              <a:t>atom halogenu v halogenidu má vždy </a:t>
            </a:r>
            <a:r>
              <a:rPr lang="cs-CZ" dirty="0" err="1" smtClean="0"/>
              <a:t>ox</a:t>
            </a:r>
            <a:r>
              <a:rPr lang="cs-CZ" dirty="0" smtClean="0"/>
              <a:t>. číslo </a:t>
            </a:r>
            <a:r>
              <a:rPr lang="cs-CZ" dirty="0" smtClean="0">
                <a:solidFill>
                  <a:schemeClr val="accent5"/>
                </a:solidFill>
              </a:rPr>
              <a:t>-I</a:t>
            </a:r>
            <a:r>
              <a:rPr lang="cs-CZ" dirty="0" smtClean="0"/>
              <a:t>, dva atomy chloru mají součet svých </a:t>
            </a:r>
            <a:r>
              <a:rPr lang="cs-CZ" dirty="0" err="1" smtClean="0"/>
              <a:t>ox</a:t>
            </a:r>
            <a:r>
              <a:rPr lang="cs-CZ" dirty="0" smtClean="0"/>
              <a:t>. čísel -II, proto musí mít atom vápníku oxidační číslo II.</a:t>
            </a:r>
          </a:p>
          <a:p>
            <a:r>
              <a:rPr lang="cs-CZ" dirty="0" smtClean="0"/>
              <a:t>V názvu je vždy první podstatné jméno a druhé přídavné jméno – chlorid vápe</a:t>
            </a:r>
            <a:r>
              <a:rPr lang="cs-CZ" dirty="0" smtClean="0">
                <a:solidFill>
                  <a:srgbClr val="FF0000"/>
                </a:solidFill>
              </a:rPr>
              <a:t>natý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Al</a:t>
            </a:r>
            <a:r>
              <a:rPr lang="cs-CZ" baseline="-25000" dirty="0" smtClean="0"/>
              <a:t>2</a:t>
            </a:r>
            <a:r>
              <a:rPr lang="cs-CZ" baseline="30000" dirty="0" smtClean="0">
                <a:solidFill>
                  <a:srgbClr val="FF0000"/>
                </a:solidFill>
              </a:rPr>
              <a:t>III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baseline="30000" dirty="0" smtClean="0">
                <a:solidFill>
                  <a:schemeClr val="accent5"/>
                </a:solidFill>
              </a:rPr>
              <a:t>-II</a:t>
            </a:r>
            <a:r>
              <a:rPr lang="cs-CZ" dirty="0" smtClean="0"/>
              <a:t> atom kyslíku v oxidu má vždy </a:t>
            </a:r>
            <a:r>
              <a:rPr lang="cs-CZ" dirty="0" err="1" smtClean="0"/>
              <a:t>ox</a:t>
            </a:r>
            <a:r>
              <a:rPr lang="cs-CZ" dirty="0" smtClean="0"/>
              <a:t>. číslo </a:t>
            </a:r>
            <a:r>
              <a:rPr lang="cs-CZ" dirty="0" smtClean="0">
                <a:solidFill>
                  <a:schemeClr val="accent5"/>
                </a:solidFill>
              </a:rPr>
              <a:t>-II</a:t>
            </a:r>
            <a:r>
              <a:rPr lang="cs-CZ" dirty="0" smtClean="0"/>
              <a:t>, tři atomy kyslíku dohromady -VI, proto dva atomy hliníku musí mít dohromady VI (každý III) – oxid hlin</a:t>
            </a:r>
            <a:r>
              <a:rPr lang="cs-CZ" dirty="0" smtClean="0">
                <a:solidFill>
                  <a:srgbClr val="FF0000"/>
                </a:solidFill>
              </a:rPr>
              <a:t>itý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Mn</a:t>
            </a:r>
            <a:r>
              <a:rPr lang="cs-CZ" baseline="30000" dirty="0" smtClean="0">
                <a:solidFill>
                  <a:srgbClr val="FF0000"/>
                </a:solidFill>
              </a:rPr>
              <a:t>IV</a:t>
            </a:r>
            <a:r>
              <a:rPr lang="cs-CZ" dirty="0" smtClean="0"/>
              <a:t>S</a:t>
            </a:r>
            <a:r>
              <a:rPr lang="cs-CZ" baseline="-25000" dirty="0" smtClean="0"/>
              <a:t>2</a:t>
            </a:r>
            <a:r>
              <a:rPr lang="cs-CZ" baseline="30000" dirty="0" smtClean="0">
                <a:solidFill>
                  <a:schemeClr val="accent5"/>
                </a:solidFill>
              </a:rPr>
              <a:t>-II</a:t>
            </a:r>
            <a:r>
              <a:rPr lang="cs-CZ" dirty="0" smtClean="0"/>
              <a:t> atom síry v sulfidu má vždy </a:t>
            </a:r>
            <a:r>
              <a:rPr lang="cs-CZ" dirty="0" err="1" smtClean="0"/>
              <a:t>ox</a:t>
            </a:r>
            <a:r>
              <a:rPr lang="cs-CZ" dirty="0" smtClean="0"/>
              <a:t>. číslo </a:t>
            </a:r>
            <a:r>
              <a:rPr lang="cs-CZ" dirty="0" smtClean="0">
                <a:solidFill>
                  <a:schemeClr val="accent5"/>
                </a:solidFill>
              </a:rPr>
              <a:t>-II</a:t>
            </a:r>
            <a:r>
              <a:rPr lang="cs-CZ" dirty="0" smtClean="0"/>
              <a:t>, dva atomy síry dohromady -IV, proto má atom manganu </a:t>
            </a:r>
            <a:r>
              <a:rPr lang="cs-CZ" dirty="0" err="1" smtClean="0"/>
              <a:t>ox</a:t>
            </a:r>
            <a:r>
              <a:rPr lang="cs-CZ" dirty="0" smtClean="0"/>
              <a:t>. číslo IV – sulfid mangan</a:t>
            </a:r>
            <a:r>
              <a:rPr lang="cs-CZ" dirty="0" smtClean="0">
                <a:solidFill>
                  <a:srgbClr val="FF0000"/>
                </a:solidFill>
              </a:rPr>
              <a:t>ičitý</a:t>
            </a:r>
            <a:r>
              <a:rPr lang="cs-CZ" dirty="0" smtClean="0"/>
              <a:t>.    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3125866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Vzorce dvouprvkových sloučenin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 vzorci píšeme nejdříve značku prvku s kladným oxidačním číslem, potom značku prvku se záporným oxidačním číslem.</a:t>
            </a:r>
          </a:p>
          <a:p>
            <a:r>
              <a:rPr lang="cs-CZ" dirty="0" smtClean="0"/>
              <a:t>Podle přípony přídavného jména zapíšeme kladné oxidační číslo, pak záporné oxidační číslo (podle předchozích pravidel).</a:t>
            </a:r>
          </a:p>
          <a:p>
            <a:r>
              <a:rPr lang="cs-CZ" dirty="0" smtClean="0"/>
              <a:t>Upravíme počet vázaných atomů tak, aby se součet oxidačních čísel atomů ve vzorci rovnal nule. Lze použít křížové pravidlo. Poměr vázaných atomů musí být vždy co nejmenší.</a:t>
            </a:r>
          </a:p>
          <a:p>
            <a:r>
              <a:rPr lang="cs-CZ" dirty="0" smtClean="0"/>
              <a:t>Bromid chrom</a:t>
            </a:r>
            <a:r>
              <a:rPr lang="cs-CZ" dirty="0" smtClean="0">
                <a:solidFill>
                  <a:srgbClr val="FF0000"/>
                </a:solidFill>
              </a:rPr>
              <a:t>ový</a:t>
            </a:r>
            <a:r>
              <a:rPr lang="cs-CZ" dirty="0" smtClean="0"/>
              <a:t>         </a:t>
            </a:r>
            <a:r>
              <a:rPr lang="cs-CZ" dirty="0" err="1" smtClean="0"/>
              <a:t>Cr</a:t>
            </a:r>
            <a:r>
              <a:rPr lang="cs-CZ" baseline="30000" dirty="0" err="1" smtClean="0">
                <a:solidFill>
                  <a:srgbClr val="FF0000"/>
                </a:solidFill>
              </a:rPr>
              <a:t>VI</a:t>
            </a:r>
            <a:r>
              <a:rPr lang="cs-CZ" baseline="30000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Br</a:t>
            </a:r>
            <a:r>
              <a:rPr lang="cs-CZ" baseline="-25000" dirty="0" smtClean="0">
                <a:solidFill>
                  <a:srgbClr val="FF0000"/>
                </a:solidFill>
              </a:rPr>
              <a:t>6</a:t>
            </a:r>
            <a:r>
              <a:rPr lang="cs-CZ" baseline="30000" dirty="0" smtClean="0">
                <a:solidFill>
                  <a:schemeClr val="accent5"/>
                </a:solidFill>
              </a:rPr>
              <a:t>-I</a:t>
            </a:r>
            <a:r>
              <a:rPr lang="cs-CZ" baseline="30000" dirty="0" smtClean="0"/>
              <a:t>                                                       </a:t>
            </a:r>
          </a:p>
          <a:p>
            <a:endParaRPr lang="cs-CZ" baseline="30000" dirty="0"/>
          </a:p>
          <a:p>
            <a:r>
              <a:rPr lang="cs-CZ" dirty="0" smtClean="0"/>
              <a:t>Oxid wolfram</a:t>
            </a:r>
            <a:r>
              <a:rPr lang="cs-CZ" dirty="0" smtClean="0">
                <a:solidFill>
                  <a:srgbClr val="FF0000"/>
                </a:solidFill>
              </a:rPr>
              <a:t>ový </a:t>
            </a:r>
            <a:r>
              <a:rPr lang="cs-CZ" dirty="0" smtClean="0"/>
              <a:t>        W</a:t>
            </a:r>
            <a:r>
              <a:rPr lang="cs-CZ" baseline="-25000" dirty="0" smtClean="0">
                <a:solidFill>
                  <a:schemeClr val="accent5"/>
                </a:solidFill>
              </a:rPr>
              <a:t>2</a:t>
            </a:r>
            <a:r>
              <a:rPr lang="cs-CZ" baseline="30000" dirty="0" smtClean="0">
                <a:solidFill>
                  <a:srgbClr val="FF0000"/>
                </a:solidFill>
              </a:rPr>
              <a:t>VI</a:t>
            </a:r>
            <a:r>
              <a:rPr lang="cs-CZ" baseline="30000" dirty="0" smtClean="0"/>
              <a:t>  </a:t>
            </a:r>
            <a:r>
              <a:rPr lang="cs-CZ" dirty="0" smtClean="0"/>
              <a:t>O</a:t>
            </a:r>
            <a:r>
              <a:rPr lang="cs-CZ" baseline="-25000" dirty="0" smtClean="0">
                <a:solidFill>
                  <a:srgbClr val="FF0000"/>
                </a:solidFill>
              </a:rPr>
              <a:t>6</a:t>
            </a:r>
            <a:r>
              <a:rPr lang="cs-CZ" baseline="30000" dirty="0" smtClean="0">
                <a:solidFill>
                  <a:schemeClr val="accent5"/>
                </a:solidFill>
              </a:rPr>
              <a:t>-II</a:t>
            </a:r>
            <a:r>
              <a:rPr lang="cs-CZ" dirty="0" smtClean="0">
                <a:solidFill>
                  <a:schemeClr val="accent5"/>
                </a:solidFill>
              </a:rPr>
              <a:t>    </a:t>
            </a:r>
            <a:r>
              <a:rPr lang="cs-CZ" dirty="0" smtClean="0"/>
              <a:t>krátíme   W</a:t>
            </a:r>
            <a:r>
              <a:rPr lang="cs-CZ" baseline="30000" dirty="0" smtClean="0"/>
              <a:t>VI</a:t>
            </a:r>
            <a:r>
              <a:rPr lang="cs-CZ" dirty="0" smtClean="0"/>
              <a:t>O</a:t>
            </a:r>
            <a:r>
              <a:rPr lang="cs-CZ" baseline="-25000" dirty="0" smtClean="0"/>
              <a:t>3</a:t>
            </a:r>
            <a:r>
              <a:rPr lang="cs-CZ" baseline="30000" dirty="0" smtClean="0"/>
              <a:t>-II                   </a:t>
            </a:r>
          </a:p>
          <a:p>
            <a:endParaRPr lang="cs-CZ" baseline="30000" dirty="0"/>
          </a:p>
          <a:p>
            <a:endParaRPr lang="cs-CZ" dirty="0" smtClean="0"/>
          </a:p>
          <a:p>
            <a:pPr marL="0" indent="0">
              <a:buNone/>
            </a:pPr>
            <a:endParaRPr lang="cs-CZ" baseline="30000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139952" y="4581128"/>
            <a:ext cx="432048" cy="144016"/>
          </a:xfrm>
          <a:prstGeom prst="straightConnector1">
            <a:avLst/>
          </a:prstGeom>
          <a:ln w="127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3995936" y="4581128"/>
            <a:ext cx="576064" cy="144016"/>
          </a:xfrm>
          <a:prstGeom prst="straightConnector1">
            <a:avLst/>
          </a:prstGeom>
          <a:ln w="127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283968" y="5301208"/>
            <a:ext cx="360040" cy="144016"/>
          </a:xfrm>
          <a:prstGeom prst="straightConnector1">
            <a:avLst/>
          </a:prstGeom>
          <a:ln w="127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139952" y="5301208"/>
            <a:ext cx="504056" cy="144016"/>
          </a:xfrm>
          <a:prstGeom prst="straightConnector1">
            <a:avLst/>
          </a:prstGeom>
          <a:ln w="127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4488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Sulfid antimon</a:t>
            </a:r>
            <a:r>
              <a:rPr lang="cs-CZ" dirty="0" smtClean="0">
                <a:solidFill>
                  <a:srgbClr val="FF0000"/>
                </a:solidFill>
              </a:rPr>
              <a:t>ičný</a:t>
            </a:r>
            <a:r>
              <a:rPr lang="cs-CZ" dirty="0" smtClean="0"/>
              <a:t>       Sb</a:t>
            </a:r>
            <a:r>
              <a:rPr lang="cs-CZ" baseline="30000" dirty="0" smtClean="0">
                <a:solidFill>
                  <a:srgbClr val="FF0000"/>
                </a:solidFill>
              </a:rPr>
              <a:t>V</a:t>
            </a:r>
            <a:r>
              <a:rPr lang="cs-CZ" baseline="-25000" dirty="0" smtClean="0">
                <a:solidFill>
                  <a:schemeClr val="accent5"/>
                </a:solidFill>
              </a:rPr>
              <a:t>2</a:t>
            </a:r>
            <a:r>
              <a:rPr lang="cs-CZ" baseline="-25000" dirty="0" smtClean="0"/>
              <a:t>   </a:t>
            </a:r>
            <a:r>
              <a:rPr lang="cs-CZ" dirty="0" smtClean="0"/>
              <a:t>S</a:t>
            </a:r>
            <a:r>
              <a:rPr lang="cs-CZ" baseline="30000" dirty="0" smtClean="0">
                <a:solidFill>
                  <a:schemeClr val="accent5"/>
                </a:solidFill>
              </a:rPr>
              <a:t>-II</a:t>
            </a:r>
            <a:r>
              <a:rPr lang="cs-CZ" baseline="-25000" dirty="0" smtClean="0">
                <a:solidFill>
                  <a:srgbClr val="FF0000"/>
                </a:solidFill>
              </a:rPr>
              <a:t>5</a:t>
            </a:r>
          </a:p>
          <a:p>
            <a:endParaRPr lang="cs-CZ" baseline="-25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600" dirty="0" smtClean="0"/>
              <a:t>      obr.</a:t>
            </a:r>
            <a:r>
              <a:rPr lang="cs-CZ" dirty="0" smtClean="0"/>
              <a:t> 2</a:t>
            </a:r>
            <a:r>
              <a:rPr lang="cs-CZ" baseline="-25000" dirty="0" smtClean="0">
                <a:solidFill>
                  <a:srgbClr val="FF0000"/>
                </a:solidFill>
              </a:rPr>
              <a:t>                                                                                             </a:t>
            </a:r>
            <a:r>
              <a:rPr lang="cs-CZ" dirty="0" smtClean="0"/>
              <a:t>obr. 3</a:t>
            </a:r>
            <a:r>
              <a:rPr lang="cs-CZ" baseline="-25000" dirty="0" smtClean="0">
                <a:solidFill>
                  <a:srgbClr val="FF0000"/>
                </a:solidFill>
              </a:rPr>
              <a:t>         </a:t>
            </a:r>
          </a:p>
          <a:p>
            <a:pPr marL="0" indent="0">
              <a:buNone/>
            </a:pPr>
            <a:r>
              <a:rPr lang="cs-CZ" baseline="-25000" dirty="0" smtClean="0">
                <a:solidFill>
                  <a:srgbClr val="FF0000"/>
                </a:solidFill>
              </a:rPr>
              <a:t>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baseline="-25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600" baseline="-25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aseline="-25000" dirty="0" smtClean="0"/>
              <a:t>                                                                                    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</a:t>
            </a:r>
            <a:r>
              <a:rPr lang="cs-CZ" sz="2600" dirty="0" smtClean="0"/>
              <a:t>obr. 4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995936" y="1772816"/>
            <a:ext cx="648072" cy="144016"/>
          </a:xfrm>
          <a:prstGeom prst="straightConnector1">
            <a:avLst/>
          </a:prstGeom>
          <a:ln w="127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139952" y="1844824"/>
            <a:ext cx="360040" cy="72008"/>
          </a:xfrm>
          <a:prstGeom prst="straightConnector1">
            <a:avLst/>
          </a:prstGeom>
          <a:ln w="127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972" y="2780928"/>
            <a:ext cx="3276000" cy="1283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4421" y="2924944"/>
            <a:ext cx="3420000" cy="1328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437111"/>
            <a:ext cx="4032000" cy="1540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5218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k procvičování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 názvům doplň vzorce:</a:t>
            </a:r>
          </a:p>
          <a:p>
            <a:pPr lvl="2"/>
            <a:r>
              <a:rPr lang="cs-CZ" sz="2400" dirty="0" smtClean="0"/>
              <a:t>chlorid hlinitý</a:t>
            </a:r>
          </a:p>
          <a:p>
            <a:pPr lvl="2"/>
            <a:r>
              <a:rPr lang="cs-CZ" sz="2400" dirty="0" smtClean="0">
                <a:solidFill>
                  <a:srgbClr val="FF0000"/>
                </a:solidFill>
              </a:rPr>
              <a:t>AlCl</a:t>
            </a:r>
            <a:r>
              <a:rPr lang="cs-CZ" sz="2400" baseline="-250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	</a:t>
            </a:r>
            <a:r>
              <a:rPr lang="cs-CZ" sz="2400" dirty="0" smtClean="0"/>
              <a:t>	</a:t>
            </a:r>
            <a:endParaRPr lang="cs-CZ" sz="2400" baseline="-25000" dirty="0" smtClean="0"/>
          </a:p>
          <a:p>
            <a:pPr lvl="2"/>
            <a:r>
              <a:rPr lang="cs-CZ" sz="2400" dirty="0" smtClean="0"/>
              <a:t>oxid sírový</a:t>
            </a:r>
          </a:p>
          <a:p>
            <a:pPr lvl="2"/>
            <a:r>
              <a:rPr lang="cs-CZ" sz="2400" dirty="0" smtClean="0">
                <a:solidFill>
                  <a:srgbClr val="FF0000"/>
                </a:solidFill>
              </a:rPr>
              <a:t>SO</a:t>
            </a:r>
            <a:r>
              <a:rPr lang="cs-CZ" sz="2400" baseline="-25000" dirty="0" smtClean="0">
                <a:solidFill>
                  <a:srgbClr val="FF0000"/>
                </a:solidFill>
              </a:rPr>
              <a:t>3</a:t>
            </a:r>
            <a:r>
              <a:rPr lang="cs-CZ" sz="2400" dirty="0" smtClean="0"/>
              <a:t>	</a:t>
            </a:r>
            <a:endParaRPr lang="cs-CZ" sz="2400" baseline="-25000" dirty="0" smtClean="0"/>
          </a:p>
          <a:p>
            <a:pPr lvl="2"/>
            <a:r>
              <a:rPr lang="cs-CZ" sz="2400" dirty="0" smtClean="0"/>
              <a:t>sulfid měďný</a:t>
            </a:r>
          </a:p>
          <a:p>
            <a:pPr lvl="2"/>
            <a:r>
              <a:rPr lang="cs-CZ" sz="2400" dirty="0" smtClean="0">
                <a:solidFill>
                  <a:srgbClr val="FF0000"/>
                </a:solidFill>
              </a:rPr>
              <a:t>Cu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	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4761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Ke vzorcům vytvoř název:</a:t>
            </a:r>
          </a:p>
          <a:p>
            <a:pPr lvl="2"/>
            <a:r>
              <a:rPr lang="cs-CZ" sz="2400" dirty="0" smtClean="0"/>
              <a:t>As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5</a:t>
            </a:r>
          </a:p>
          <a:p>
            <a:pPr lvl="2"/>
            <a:r>
              <a:rPr lang="cs-CZ" sz="2400" dirty="0" smtClean="0">
                <a:solidFill>
                  <a:srgbClr val="FF0000"/>
                </a:solidFill>
              </a:rPr>
              <a:t>oxid arzeničný</a:t>
            </a:r>
          </a:p>
          <a:p>
            <a:pPr lvl="2"/>
            <a:r>
              <a:rPr lang="cs-CZ" sz="2400" dirty="0" smtClean="0"/>
              <a:t>TiI</a:t>
            </a:r>
            <a:r>
              <a:rPr lang="cs-CZ" sz="2400" baseline="-25000" dirty="0" smtClean="0"/>
              <a:t>4</a:t>
            </a:r>
          </a:p>
          <a:p>
            <a:pPr lvl="2"/>
            <a:r>
              <a:rPr lang="cs-CZ" sz="2400" dirty="0" smtClean="0">
                <a:solidFill>
                  <a:srgbClr val="FF0000"/>
                </a:solidFill>
              </a:rPr>
              <a:t>jodid titaničitý</a:t>
            </a:r>
          </a:p>
          <a:p>
            <a:pPr lvl="2"/>
            <a:r>
              <a:rPr lang="cs-CZ" sz="2400" dirty="0" err="1" smtClean="0"/>
              <a:t>CoS</a:t>
            </a:r>
            <a:endParaRPr lang="cs-CZ" sz="2400" dirty="0" smtClean="0"/>
          </a:p>
          <a:p>
            <a:pPr lvl="2"/>
            <a:r>
              <a:rPr lang="cs-CZ" sz="2400" dirty="0" smtClean="0">
                <a:solidFill>
                  <a:srgbClr val="FF0000"/>
                </a:solidFill>
              </a:rPr>
              <a:t>sulfid kobaltnatý</a:t>
            </a:r>
          </a:p>
          <a:p>
            <a:pPr lvl="2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31073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3. K názvu oxidu přiřaď vzorec:</a:t>
            </a:r>
          </a:p>
          <a:p>
            <a:pPr lvl="2"/>
            <a:r>
              <a:rPr lang="cs-CZ" sz="2400" dirty="0" smtClean="0"/>
              <a:t>oxid dusnatý			N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r>
              <a:rPr lang="cs-CZ" sz="2400" baseline="-25000" dirty="0" smtClean="0"/>
              <a:t>5</a:t>
            </a:r>
          </a:p>
          <a:p>
            <a:pPr lvl="2"/>
            <a:r>
              <a:rPr lang="cs-CZ" sz="2400" dirty="0" smtClean="0"/>
              <a:t>oxid dusičitý			NO</a:t>
            </a:r>
          </a:p>
          <a:p>
            <a:pPr lvl="2"/>
            <a:r>
              <a:rPr lang="cs-CZ" sz="2400" dirty="0" smtClean="0"/>
              <a:t>oxid dusný			NO</a:t>
            </a:r>
            <a:r>
              <a:rPr lang="cs-CZ" sz="2400" baseline="-25000" dirty="0" smtClean="0"/>
              <a:t>2</a:t>
            </a:r>
          </a:p>
          <a:p>
            <a:pPr lvl="2"/>
            <a:r>
              <a:rPr lang="cs-CZ" sz="2400" dirty="0" smtClean="0"/>
              <a:t>oxid dusičný			N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987824" y="2708920"/>
            <a:ext cx="2088232" cy="432048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843808" y="3212976"/>
            <a:ext cx="2232248" cy="36004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059832" y="2348880"/>
            <a:ext cx="2016224" cy="1296144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059832" y="2348880"/>
            <a:ext cx="2016224" cy="360040"/>
          </a:xfrm>
          <a:prstGeom prst="straightConnector1">
            <a:avLst/>
          </a:prstGeom>
          <a:ln w="127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913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r>
              <a:rPr lang="cs-CZ" smtClean="0"/>
              <a:t>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BENEŠ, Pavel; PUMPR, Václav; BANÝR, Jiří.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</a:rPr>
              <a:t>Základy chemie 1 pro 2. stupeň základní školy, nižší ročníky víceletých gymnázií a střední školy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. Praha: Fortuna, 1993, ISBN 80-7168-043-5. </a:t>
            </a:r>
          </a:p>
          <a:p>
            <a:r>
              <a:rPr lang="cs-CZ" dirty="0" smtClean="0"/>
              <a:t>ŠKODA</a:t>
            </a:r>
            <a:r>
              <a:rPr lang="cs-CZ" dirty="0"/>
              <a:t>, Jiří; DOULÍK, Pavel. 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Obr. </a:t>
            </a:r>
            <a:r>
              <a:rPr lang="cs-CZ" dirty="0"/>
              <a:t>1 AUTOR NEUVEDEN. cvut.cz [online]. [cit. 28.1.2013]. Dostupný na WWW: http://www.cvut.cz/fotobanka/osobnosti/rektori/r58.jpg/image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Obr. </a:t>
            </a:r>
            <a:r>
              <a:rPr lang="cs-CZ" dirty="0"/>
              <a:t>2 MANGL. Wikipedia.cz [online]. [cit. 28.1.2013]. Dostupný na WWW: http://upload.wikimedia.org/wikipedia/commons/1/1b/Bromid_st%C5%99%C3%ADbrn%C3%BD.PNG 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3  MANGL. Wikipedia.cz [online]. [cit. 28.1.2013]. Dostupný na WWW: http://upload.wikimedia.org/wikipedia/commons/a/a2/Oxid_hlinit%C3%BD.PNG </a:t>
            </a:r>
            <a:endParaRPr lang="cs-CZ" dirty="0" smtClean="0"/>
          </a:p>
          <a:p>
            <a:r>
              <a:rPr lang="cs-CZ" dirty="0" smtClean="0"/>
              <a:t>Obr. </a:t>
            </a:r>
            <a:r>
              <a:rPr lang="cs-CZ" dirty="0"/>
              <a:t>4  MANGL. Wikipedia.cz [online]. [cit. 28.1.2013]. </a:t>
            </a:r>
            <a:r>
              <a:rPr lang="cs-CZ"/>
              <a:t>Dostupný na WWW: http://upload.wikimedia.org/wikipedia/commons/b/ba/Sulfid_%C5%BEeleznat%C3%BD.PNG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972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324</TotalTime>
  <Words>794</Words>
  <Application>Microsoft Office PowerPoint</Application>
  <PresentationFormat>Předvádění na obrazovce (4:3)</PresentationFormat>
  <Paragraphs>105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Došky</vt:lpstr>
      <vt:lpstr>Prezentace aplikace PowerPoint</vt:lpstr>
      <vt:lpstr>Názvosloví dvouprvkových sloučenin</vt:lpstr>
      <vt:lpstr>Anotace</vt:lpstr>
      <vt:lpstr>Anotace</vt:lpstr>
      <vt:lpstr>Dvouprvkové sloučeniny</vt:lpstr>
      <vt:lpstr>Názvosloví</vt:lpstr>
      <vt:lpstr>Oxidační číslo</vt:lpstr>
      <vt:lpstr>Názvy dvouprvkových sloučenin</vt:lpstr>
      <vt:lpstr>Prezentace aplikace PowerPoint</vt:lpstr>
      <vt:lpstr>Prezentace aplikace PowerPoint</vt:lpstr>
      <vt:lpstr>Vzorce dvouprvkových sloučenin</vt:lpstr>
      <vt:lpstr>Prezentace aplikace PowerPoint</vt:lpstr>
      <vt:lpstr>Úkoly k procvičování</vt:lpstr>
      <vt:lpstr>Prezentace aplikace PowerPoint</vt:lpstr>
      <vt:lpstr>Prezentace aplikace PowerPoint</vt:lpstr>
      <vt:lpstr>Zdroje a citace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zdeněk</cp:lastModifiedBy>
  <cp:revision>62</cp:revision>
  <dcterms:created xsi:type="dcterms:W3CDTF">2011-08-21T15:31:45Z</dcterms:created>
  <dcterms:modified xsi:type="dcterms:W3CDTF">2013-01-30T22:56:27Z</dcterms:modified>
</cp:coreProperties>
</file>