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56" r:id="rId3"/>
    <p:sldId id="267" r:id="rId4"/>
    <p:sldId id="262" r:id="rId5"/>
    <p:sldId id="259" r:id="rId6"/>
    <p:sldId id="260" r:id="rId7"/>
    <p:sldId id="263" r:id="rId8"/>
    <p:sldId id="264" r:id="rId9"/>
    <p:sldId id="268" r:id="rId10"/>
    <p:sldId id="269" r:id="rId11"/>
    <p:sldId id="261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Stejskalová Hana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VY_32_INOVACE_11C_20_Halogenidy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Chemie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D1096CFB-1D41-45C6-A671-B75DA5105EDB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2E6265B-5E46-4CD9-8E7B-11D513078905}" type="presOf" srcId="{EBC41103-E2E5-4D48-9B4B-425520D3D098}" destId="{D3CEBA79-51F7-49AC-8104-9DE2B978BFF4}" srcOrd="1" destOrd="0" presId="urn:microsoft.com/office/officeart/2005/8/layout/target3"/>
    <dgm:cxn modelId="{8F9BA930-E0D2-4913-827B-CF6731FAB2EF}" type="presOf" srcId="{EBC41103-E2E5-4D48-9B4B-425520D3D098}" destId="{F732C171-B6A8-40AC-BE86-9061B3C3D3B8}" srcOrd="0" destOrd="0" presId="urn:microsoft.com/office/officeart/2005/8/layout/target3"/>
    <dgm:cxn modelId="{155B7FF7-452E-4D8C-823F-2155846C5318}" type="presOf" srcId="{9F18DD90-522E-4A06-9EDB-3FF7C7EB6637}" destId="{932F2F5B-E5E6-4E00-9503-10413FFBA7E0}" srcOrd="1" destOrd="0" presId="urn:microsoft.com/office/officeart/2005/8/layout/target3"/>
    <dgm:cxn modelId="{FA505137-07DE-47CD-85AB-AF93FF9EE53C}" type="presOf" srcId="{019433A1-1324-4DE1-9E6F-32B851095F74}" destId="{83FE2C4A-F11C-43B1-9923-1AFAA3244381}" srcOrd="1" destOrd="0" presId="urn:microsoft.com/office/officeart/2005/8/layout/target3"/>
    <dgm:cxn modelId="{3683A920-2396-488A-A0DB-B7744C920FA5}" type="presOf" srcId="{019433A1-1324-4DE1-9E6F-32B851095F74}" destId="{CC1D5B29-8413-4412-9F6D-55E531B84639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3FF3FAA8-97AC-4429-A84D-CF483B8AC8DF}" type="presOf" srcId="{39F8B381-5807-488E-AC22-73DD4140ED4A}" destId="{71045F8C-00FA-488E-A7BD-E2E6753D979D}" srcOrd="0" destOrd="0" presId="urn:microsoft.com/office/officeart/2005/8/layout/target3"/>
    <dgm:cxn modelId="{23F516A0-4AFB-4461-9EE9-9A3DC3ADC39E}" type="presOf" srcId="{0C6E1E16-08A6-4B86-AB9F-749A7749D4C9}" destId="{B7652895-8F40-40B1-8BC2-AD2A1592E4B6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68C637-D9B3-483E-8545-75A9393DFD70}" type="presOf" srcId="{445C7998-7549-48B0-BD68-D4F0167F02E5}" destId="{4D19AB04-24FA-40C2-B203-52AE3D15E171}" srcOrd="1" destOrd="0" presId="urn:microsoft.com/office/officeart/2005/8/layout/target3"/>
    <dgm:cxn modelId="{EE227354-0C4F-4172-A552-B1E2BF776BEB}" type="presOf" srcId="{0C6E1E16-08A6-4B86-AB9F-749A7749D4C9}" destId="{D8344A4C-A59C-418B-AE84-1CF03F62012F}" srcOrd="0" destOrd="0" presId="urn:microsoft.com/office/officeart/2005/8/layout/target3"/>
    <dgm:cxn modelId="{B2E5D411-7FF6-443D-8DA9-9FA42A51C107}" type="presOf" srcId="{FBBFC3EA-9D9D-4F3A-BEA6-9C2C0E46BF20}" destId="{601CDFA2-8205-4060-95D5-B0A001D0D0E3}" srcOrd="0" destOrd="0" presId="urn:microsoft.com/office/officeart/2005/8/layout/target3"/>
    <dgm:cxn modelId="{842274E4-D062-4136-A033-38E94C46FB04}" type="presOf" srcId="{C73C7642-F245-4585-8F88-243F9FAEF6CA}" destId="{304CA11A-E17E-4999-A128-C72BF543B20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9A2CEFE-9AA2-44BF-82D4-44658BC0D009}" type="presOf" srcId="{9F18DD90-522E-4A06-9EDB-3FF7C7EB6637}" destId="{D102FEF8-6917-41D2-AE5D-914C1EA8F84A}" srcOrd="0" destOrd="0" presId="urn:microsoft.com/office/officeart/2005/8/layout/target3"/>
    <dgm:cxn modelId="{08AF731A-5E43-4C48-BC62-4D19A61FED44}" type="presOf" srcId="{FBBFC3EA-9D9D-4F3A-BEA6-9C2C0E46BF20}" destId="{3F478621-DC04-4E99-8ED0-6EF817E39D41}" srcOrd="1" destOrd="0" presId="urn:microsoft.com/office/officeart/2005/8/layout/target3"/>
    <dgm:cxn modelId="{9E7C5B28-8602-4545-9F24-FBE81C293B45}" type="presOf" srcId="{C73C7642-F245-4585-8F88-243F9FAEF6CA}" destId="{0E0F4EFC-82FA-4EC4-801E-BC2F931EC339}" srcOrd="1" destOrd="0" presId="urn:microsoft.com/office/officeart/2005/8/layout/target3"/>
    <dgm:cxn modelId="{2E9E75F0-0876-4B7F-BD0D-2169B5D0869E}" type="presParOf" srcId="{71045F8C-00FA-488E-A7BD-E2E6753D979D}" destId="{3577EC6B-C980-4F34-8C69-4365E7B8FC8C}" srcOrd="0" destOrd="0" presId="urn:microsoft.com/office/officeart/2005/8/layout/target3"/>
    <dgm:cxn modelId="{93AB763D-7021-415C-885F-C046B733D27B}" type="presParOf" srcId="{71045F8C-00FA-488E-A7BD-E2E6753D979D}" destId="{6940EB87-DC1D-4BC3-9408-9AC2E1FFC039}" srcOrd="1" destOrd="0" presId="urn:microsoft.com/office/officeart/2005/8/layout/target3"/>
    <dgm:cxn modelId="{7065440E-BC0B-41E9-AD44-6F892DA44F16}" type="presParOf" srcId="{71045F8C-00FA-488E-A7BD-E2E6753D979D}" destId="{BC35EE03-4121-4EF9-923D-7CB6D30D358D}" srcOrd="2" destOrd="0" presId="urn:microsoft.com/office/officeart/2005/8/layout/target3"/>
    <dgm:cxn modelId="{A908E76F-4679-485B-AE38-99F0BBED043F}" type="presParOf" srcId="{71045F8C-00FA-488E-A7BD-E2E6753D979D}" destId="{D3840DFA-901C-4049-8AB2-27AC2BA34540}" srcOrd="3" destOrd="0" presId="urn:microsoft.com/office/officeart/2005/8/layout/target3"/>
    <dgm:cxn modelId="{C788033A-4A68-4999-95EE-25B6AEB8CBF1}" type="presParOf" srcId="{71045F8C-00FA-488E-A7BD-E2E6753D979D}" destId="{5BDA8D49-C64C-4FDF-ACCF-171444A32B21}" srcOrd="4" destOrd="0" presId="urn:microsoft.com/office/officeart/2005/8/layout/target3"/>
    <dgm:cxn modelId="{CDFEBEC3-4E89-47D8-89DC-6824EAA025F0}" type="presParOf" srcId="{71045F8C-00FA-488E-A7BD-E2E6753D979D}" destId="{D8344A4C-A59C-418B-AE84-1CF03F62012F}" srcOrd="5" destOrd="0" presId="urn:microsoft.com/office/officeart/2005/8/layout/target3"/>
    <dgm:cxn modelId="{31FF3DE5-F9BE-4D67-B6E6-A7E49ABECE27}" type="presParOf" srcId="{71045F8C-00FA-488E-A7BD-E2E6753D979D}" destId="{57DDA582-354B-4295-AE97-083B34E96D1A}" srcOrd="6" destOrd="0" presId="urn:microsoft.com/office/officeart/2005/8/layout/target3"/>
    <dgm:cxn modelId="{22D36C85-C9B7-4F93-901E-C446CF021812}" type="presParOf" srcId="{71045F8C-00FA-488E-A7BD-E2E6753D979D}" destId="{4A11C032-4DF2-44E5-8C80-1286B3D4B133}" srcOrd="7" destOrd="0" presId="urn:microsoft.com/office/officeart/2005/8/layout/target3"/>
    <dgm:cxn modelId="{EAC1E4BC-C71B-4587-80F4-D47ECF3C68B7}" type="presParOf" srcId="{71045F8C-00FA-488E-A7BD-E2E6753D979D}" destId="{601CDFA2-8205-4060-95D5-B0A001D0D0E3}" srcOrd="8" destOrd="0" presId="urn:microsoft.com/office/officeart/2005/8/layout/target3"/>
    <dgm:cxn modelId="{DD6969D2-DC29-4FE1-B2FF-A793CAF47943}" type="presParOf" srcId="{71045F8C-00FA-488E-A7BD-E2E6753D979D}" destId="{EA95FEE9-5F68-48C7-93BB-0F8C419DA96D}" srcOrd="9" destOrd="0" presId="urn:microsoft.com/office/officeart/2005/8/layout/target3"/>
    <dgm:cxn modelId="{F3D9ABDD-4CA2-423E-9A61-446FE9AF1EFF}" type="presParOf" srcId="{71045F8C-00FA-488E-A7BD-E2E6753D979D}" destId="{BB3828A8-1683-43A3-8BCA-2995B7EAE8F3}" srcOrd="10" destOrd="0" presId="urn:microsoft.com/office/officeart/2005/8/layout/target3"/>
    <dgm:cxn modelId="{0480D0F5-2E12-45F5-BD30-0506BD7BC709}" type="presParOf" srcId="{71045F8C-00FA-488E-A7BD-E2E6753D979D}" destId="{CC1D5B29-8413-4412-9F6D-55E531B84639}" srcOrd="11" destOrd="0" presId="urn:microsoft.com/office/officeart/2005/8/layout/target3"/>
    <dgm:cxn modelId="{D345B38B-EA21-4967-9903-3327DC71EA1B}" type="presParOf" srcId="{71045F8C-00FA-488E-A7BD-E2E6753D979D}" destId="{AEEDACE7-4427-455B-A155-2C3381828BD7}" srcOrd="12" destOrd="0" presId="urn:microsoft.com/office/officeart/2005/8/layout/target3"/>
    <dgm:cxn modelId="{B3D4B2A9-96B7-4F18-B296-A03F39B6C3A3}" type="presParOf" srcId="{71045F8C-00FA-488E-A7BD-E2E6753D979D}" destId="{7C8531F2-00DF-4DB1-A6C6-AF46193E1BBF}" srcOrd="13" destOrd="0" presId="urn:microsoft.com/office/officeart/2005/8/layout/target3"/>
    <dgm:cxn modelId="{70D79020-3869-40E6-8B0F-1FCE08D00FB5}" type="presParOf" srcId="{71045F8C-00FA-488E-A7BD-E2E6753D979D}" destId="{304CA11A-E17E-4999-A128-C72BF543B20D}" srcOrd="14" destOrd="0" presId="urn:microsoft.com/office/officeart/2005/8/layout/target3"/>
    <dgm:cxn modelId="{5E669E8F-95CB-480C-B92B-721879639B2D}" type="presParOf" srcId="{71045F8C-00FA-488E-A7BD-E2E6753D979D}" destId="{C67EF5F7-B425-49AF-82F9-2446588ED851}" srcOrd="15" destOrd="0" presId="urn:microsoft.com/office/officeart/2005/8/layout/target3"/>
    <dgm:cxn modelId="{9412DA2D-1B66-496E-9062-863FBCAE7ECE}" type="presParOf" srcId="{71045F8C-00FA-488E-A7BD-E2E6753D979D}" destId="{14E80F71-B028-4CCE-8C5A-7AE67F9A28C6}" srcOrd="16" destOrd="0" presId="urn:microsoft.com/office/officeart/2005/8/layout/target3"/>
    <dgm:cxn modelId="{C7480FC8-1959-4C1E-9BE8-75F09D30CE8A}" type="presParOf" srcId="{71045F8C-00FA-488E-A7BD-E2E6753D979D}" destId="{F732C171-B6A8-40AC-BE86-9061B3C3D3B8}" srcOrd="17" destOrd="0" presId="urn:microsoft.com/office/officeart/2005/8/layout/target3"/>
    <dgm:cxn modelId="{70F9FFB1-ECD6-4D7A-8F0C-2C05C1384706}" type="presParOf" srcId="{71045F8C-00FA-488E-A7BD-E2E6753D979D}" destId="{D8C5187E-68B6-4E2E-86D0-57087190219B}" srcOrd="18" destOrd="0" presId="urn:microsoft.com/office/officeart/2005/8/layout/target3"/>
    <dgm:cxn modelId="{7D9A79A8-8032-4F43-9425-DC0D288182D2}" type="presParOf" srcId="{71045F8C-00FA-488E-A7BD-E2E6753D979D}" destId="{1A909E4D-639C-4CB7-A7CE-FC1133FAA37E}" srcOrd="19" destOrd="0" presId="urn:microsoft.com/office/officeart/2005/8/layout/target3"/>
    <dgm:cxn modelId="{E2AF02E4-BD36-49A2-813F-1286D99D0A20}" type="presParOf" srcId="{71045F8C-00FA-488E-A7BD-E2E6753D979D}" destId="{D102FEF8-6917-41D2-AE5D-914C1EA8F84A}" srcOrd="20" destOrd="0" presId="urn:microsoft.com/office/officeart/2005/8/layout/target3"/>
    <dgm:cxn modelId="{5CCBE080-9120-4F97-82AA-C702CCA7D0D2}" type="presParOf" srcId="{71045F8C-00FA-488E-A7BD-E2E6753D979D}" destId="{4D19AB04-24FA-40C2-B203-52AE3D15E171}" srcOrd="21" destOrd="0" presId="urn:microsoft.com/office/officeart/2005/8/layout/target3"/>
    <dgm:cxn modelId="{FC79FC1E-722B-404A-95B4-497F8A04B28F}" type="presParOf" srcId="{71045F8C-00FA-488E-A7BD-E2E6753D979D}" destId="{B7652895-8F40-40B1-8BC2-AD2A1592E4B6}" srcOrd="22" destOrd="0" presId="urn:microsoft.com/office/officeart/2005/8/layout/target3"/>
    <dgm:cxn modelId="{914DDB43-FFA4-4A76-B82A-2D479291C990}" type="presParOf" srcId="{71045F8C-00FA-488E-A7BD-E2E6753D979D}" destId="{3F478621-DC04-4E99-8ED0-6EF817E39D41}" srcOrd="23" destOrd="0" presId="urn:microsoft.com/office/officeart/2005/8/layout/target3"/>
    <dgm:cxn modelId="{82601C35-F465-495B-8B50-952577B09AA2}" type="presParOf" srcId="{71045F8C-00FA-488E-A7BD-E2E6753D979D}" destId="{83FE2C4A-F11C-43B1-9923-1AFAA3244381}" srcOrd="24" destOrd="0" presId="urn:microsoft.com/office/officeart/2005/8/layout/target3"/>
    <dgm:cxn modelId="{0CC6F903-4DCF-40DD-857F-FD5B72D64A34}" type="presParOf" srcId="{71045F8C-00FA-488E-A7BD-E2E6753D979D}" destId="{0E0F4EFC-82FA-4EC4-801E-BC2F931EC339}" srcOrd="25" destOrd="0" presId="urn:microsoft.com/office/officeart/2005/8/layout/target3"/>
    <dgm:cxn modelId="{71FA8F8E-B486-45F2-A7F6-2E0A37432CF6}" type="presParOf" srcId="{71045F8C-00FA-488E-A7BD-E2E6753D979D}" destId="{D3CEBA79-51F7-49AC-8104-9DE2B978BFF4}" srcOrd="26" destOrd="0" presId="urn:microsoft.com/office/officeart/2005/8/layout/target3"/>
    <dgm:cxn modelId="{AEDBE33F-E464-4541-9689-139A06170978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6">
                <a:alpha val="90000"/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6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48000"/>
                <a:satMod val="138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6667"/>
                <a:tint val="85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6667"/>
                <a:tint val="92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6667"/>
                <a:tint val="93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6667"/>
                <a:tint val="92000"/>
              </a:schemeClr>
            </a:gs>
            <a:gs pos="75000">
              <a:schemeClr val="accent6">
                <a:alpha val="90000"/>
                <a:hueOff val="0"/>
                <a:satOff val="0"/>
                <a:lumOff val="0"/>
                <a:alphaOff val="-6667"/>
                <a:tint val="83000"/>
                <a:satMod val="10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6">
              <a:alpha val="90000"/>
              <a:hueOff val="0"/>
              <a:satOff val="0"/>
              <a:lumOff val="0"/>
              <a:alphaOff val="-6667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48000"/>
                <a:satMod val="138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13333"/>
                <a:tint val="85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13333"/>
                <a:tint val="92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13333"/>
                <a:tint val="93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13333"/>
                <a:tint val="92000"/>
              </a:schemeClr>
            </a:gs>
            <a:gs pos="75000">
              <a:schemeClr val="accent6">
                <a:alpha val="90000"/>
                <a:hueOff val="0"/>
                <a:satOff val="0"/>
                <a:lumOff val="0"/>
                <a:alphaOff val="-13333"/>
                <a:tint val="83000"/>
                <a:satMod val="10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6">
              <a:alpha val="90000"/>
              <a:hueOff val="0"/>
              <a:satOff val="0"/>
              <a:lumOff val="0"/>
              <a:alphaOff val="-13333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Stejskalová Hana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48000"/>
                <a:satMod val="138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0000"/>
                <a:tint val="85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0000"/>
                <a:tint val="92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0000"/>
                <a:tint val="93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20000"/>
                <a:tint val="92000"/>
              </a:schemeClr>
            </a:gs>
            <a:gs pos="75000">
              <a:schemeClr val="accent6">
                <a:alpha val="90000"/>
                <a:hueOff val="0"/>
                <a:satOff val="0"/>
                <a:lumOff val="0"/>
                <a:alphaOff val="-20000"/>
                <a:tint val="83000"/>
                <a:satMod val="10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6">
              <a:alpha val="90000"/>
              <a:hueOff val="0"/>
              <a:satOff val="0"/>
              <a:lumOff val="0"/>
              <a:alphaOff val="-2000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VY_32_INOVACE_11C_20_Halogenidy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48000"/>
                <a:satMod val="138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6667"/>
                <a:tint val="85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6667"/>
                <a:tint val="92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6667"/>
                <a:tint val="93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26667"/>
                <a:tint val="92000"/>
              </a:schemeClr>
            </a:gs>
            <a:gs pos="75000">
              <a:schemeClr val="accent6">
                <a:alpha val="90000"/>
                <a:hueOff val="0"/>
                <a:satOff val="0"/>
                <a:lumOff val="0"/>
                <a:alphaOff val="-26667"/>
                <a:tint val="83000"/>
                <a:satMod val="10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6">
              <a:alpha val="90000"/>
              <a:hueOff val="0"/>
              <a:satOff val="0"/>
              <a:lumOff val="0"/>
              <a:alphaOff val="-26667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Chemie 8. ročník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48000"/>
                <a:satMod val="138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33333"/>
                <a:tint val="85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33333"/>
                <a:tint val="92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33333"/>
                <a:tint val="93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33333"/>
                <a:tint val="92000"/>
              </a:schemeClr>
            </a:gs>
            <a:gs pos="75000">
              <a:schemeClr val="accent6">
                <a:alpha val="90000"/>
                <a:hueOff val="0"/>
                <a:satOff val="0"/>
                <a:lumOff val="0"/>
                <a:alphaOff val="-33333"/>
                <a:tint val="83000"/>
                <a:satMod val="10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6">
              <a:alpha val="90000"/>
              <a:hueOff val="0"/>
              <a:satOff val="0"/>
              <a:lumOff val="0"/>
              <a:alphaOff val="-33333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48000"/>
                <a:satMod val="138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40000"/>
                <a:tint val="85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40000"/>
                <a:tint val="92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tint val="93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40000"/>
                <a:tint val="92000"/>
              </a:schemeClr>
            </a:gs>
            <a:gs pos="75000">
              <a:schemeClr val="accent6">
                <a:alpha val="90000"/>
                <a:hueOff val="0"/>
                <a:satOff val="0"/>
                <a:lumOff val="0"/>
                <a:alphaOff val="-40000"/>
                <a:tint val="83000"/>
                <a:satMod val="10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6">
              <a:alpha val="90000"/>
              <a:hueOff val="0"/>
              <a:satOff val="0"/>
              <a:lumOff val="0"/>
              <a:alphaOff val="-4000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0E4F28-9236-48BA-AF93-4D024EBD78C5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49A776-6905-4FEB-9854-98CE37184562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0E4F28-9236-48BA-AF93-4D024EBD78C5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49A776-6905-4FEB-9854-98CE371845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0E4F28-9236-48BA-AF93-4D024EBD78C5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49A776-6905-4FEB-9854-98CE3718456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0E4F28-9236-48BA-AF93-4D024EBD78C5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49A776-6905-4FEB-9854-98CE371845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0E4F28-9236-48BA-AF93-4D024EBD78C5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49A776-6905-4FEB-9854-98CE37184562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0E4F28-9236-48BA-AF93-4D024EBD78C5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49A776-6905-4FEB-9854-98CE371845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0E4F28-9236-48BA-AF93-4D024EBD78C5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49A776-6905-4FEB-9854-98CE371845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0E4F28-9236-48BA-AF93-4D024EBD78C5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49A776-6905-4FEB-9854-98CE371845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5F0E4F28-9236-48BA-AF93-4D024EBD78C5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6149A776-6905-4FEB-9854-98CE371845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0E4F28-9236-48BA-AF93-4D024EBD78C5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49A776-6905-4FEB-9854-98CE371845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0E4F28-9236-48BA-AF93-4D024EBD78C5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49A776-6905-4FEB-9854-98CE371845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F0E4F28-9236-48BA-AF93-4D024EBD78C5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6149A776-6905-4FEB-9854-98CE3718456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343841493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1501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Halogenidy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8278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Anotace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99592" y="1700808"/>
            <a:ext cx="705678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Prezentace je určena k výkladu a procvičování učiva Halogenidy v 8. ročníku a opakování učiva v 9. ročníku.</a:t>
            </a:r>
          </a:p>
          <a:p>
            <a:r>
              <a:rPr lang="cs-CZ" sz="2400" dirty="0" smtClean="0"/>
              <a:t>Žáci budou vědět, jaké látky se nazývají halogenidy, halogen v halogenidu má oxidační číslo –I.</a:t>
            </a:r>
          </a:p>
          <a:p>
            <a:r>
              <a:rPr lang="cs-CZ" sz="2400" dirty="0" smtClean="0"/>
              <a:t>Dokážou vyjmenovat zástupce halogenidů, jejich vlastnosti a využití.</a:t>
            </a:r>
          </a:p>
          <a:p>
            <a:r>
              <a:rPr lang="cs-CZ" sz="2400" dirty="0" smtClean="0"/>
              <a:t>Vysvětlí, jak se halogenidy stříbra chovají na světle a kde se toho využívá.</a:t>
            </a:r>
          </a:p>
          <a:p>
            <a:r>
              <a:rPr lang="cs-CZ" sz="2400" dirty="0" smtClean="0"/>
              <a:t>Který halogenid se využívá jako indikátor vlhkosti.</a:t>
            </a:r>
          </a:p>
          <a:p>
            <a:r>
              <a:rPr lang="cs-CZ" sz="2400" dirty="0" smtClean="0"/>
              <a:t>Určeno pro interaktivní výuku.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99027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Halogenidy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24496" y="1988840"/>
            <a:ext cx="770485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Dvouprvkové sloučeniny halogenů s jiným prvkem, nejčastěji kovem</a:t>
            </a:r>
            <a:r>
              <a:rPr lang="cs-CZ" sz="2400" dirty="0" smtClean="0"/>
              <a:t>. Halogen má oxidační číslo –I.</a:t>
            </a:r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Převážně rozpustné ve vodě.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Název je dvouslovný. Je tvořený podstatným a přídavným jménem.</a:t>
            </a:r>
          </a:p>
          <a:p>
            <a:r>
              <a:rPr lang="cs-CZ" sz="2400" dirty="0" smtClean="0"/>
              <a:t>                                                  -&gt; Podstatné jméno je tvořeno halogenem, k němuž se 		         přidává přípona –id.</a:t>
            </a:r>
          </a:p>
          <a:p>
            <a:r>
              <a:rPr lang="cs-CZ" sz="2400" dirty="0" smtClean="0"/>
              <a:t>		          -&gt; Přídavné jméno je tvořeno názvem druhého prvku s 		         příponou podle odpovídajícího oxidačního čísla.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81263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5642067" y="4307017"/>
            <a:ext cx="3502842" cy="2550983"/>
            <a:chOff x="5642067" y="4307017"/>
            <a:chExt cx="3502842" cy="2550983"/>
          </a:xfrm>
        </p:grpSpPr>
        <p:pic>
          <p:nvPicPr>
            <p:cNvPr id="1028" name="Picture 4" descr="http://www.katoliss.estranky.cz/img/mid/18317/chlorid-sodny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42067" y="4307017"/>
              <a:ext cx="3502842" cy="25509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8244408" y="4509120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1</a:t>
              </a: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halogenidy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556792"/>
            <a:ext cx="7632848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Chlorid sodný </a:t>
            </a:r>
            <a:r>
              <a:rPr lang="cs-CZ" sz="2400" dirty="0" smtClean="0"/>
              <a:t>– </a:t>
            </a:r>
            <a:r>
              <a:rPr lang="cs-CZ" sz="2400" dirty="0" err="1" smtClean="0"/>
              <a:t>NaCl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Bezbarvá, krystalická látka.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Dobře rozpustný ve vodě.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 přírodě jako sůl kamenná (halit), známá jako kuchyňská sůl.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Získává se těžbou z ložisek v zemi nebo odpařováním mořské vody.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Použití: konzervace potravin, výroba mýdla, zpracování kůží, odstranění námrazy z vozovky, výroba hydroxidu sodného, </a:t>
            </a:r>
            <a:r>
              <a:rPr lang="cs-CZ" sz="2400" dirty="0" smtClean="0"/>
              <a:t>chloru</a:t>
            </a:r>
            <a:r>
              <a:rPr lang="cs-CZ" sz="2400" dirty="0" smtClean="0"/>
              <a:t>…</a:t>
            </a:r>
          </a:p>
          <a:p>
            <a:pPr marL="1657350" lvl="3" indent="-285750">
              <a:buFont typeface="Arial" pitchFamily="34" charset="0"/>
              <a:buChar char="•"/>
            </a:pPr>
            <a:endParaRPr lang="cs-CZ" dirty="0"/>
          </a:p>
          <a:p>
            <a:pPr marL="1657350" lvl="3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4911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1628800"/>
            <a:ext cx="777686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Fluorid vápenatý </a:t>
            </a:r>
            <a:r>
              <a:rPr lang="cs-CZ" sz="2400" dirty="0" smtClean="0"/>
              <a:t>– CaF2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 smtClean="0"/>
              <a:t>Bílá, krystalická látka.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 smtClean="0"/>
              <a:t>Dobře rozpustný ve vodě.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 smtClean="0"/>
              <a:t>V přírodě jako fialový nebo zelenomodrý nerost (kazivec), známý jako fluorit.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 smtClean="0"/>
              <a:t>Použití: hutnictví, výroba fluorovodíku HF.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5580112" y="4060006"/>
            <a:ext cx="3563887" cy="2803591"/>
            <a:chOff x="5580112" y="4060006"/>
            <a:chExt cx="3563887" cy="2803591"/>
          </a:xfrm>
        </p:grpSpPr>
        <p:pic>
          <p:nvPicPr>
            <p:cNvPr id="2050" name="Picture 2" descr="http://fluorit.granat.at/spanien/bildergalerie/fluorite/fluorit%20schwimmer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80112" y="4060006"/>
              <a:ext cx="3563887" cy="28035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5724128" y="4149080"/>
              <a:ext cx="86409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815275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556792"/>
            <a:ext cx="748883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Bromid stříbrný </a:t>
            </a:r>
            <a:r>
              <a:rPr lang="cs-CZ" sz="2400" dirty="0" smtClean="0"/>
              <a:t>– </a:t>
            </a:r>
            <a:r>
              <a:rPr lang="cs-CZ" sz="2400" dirty="0" err="1" smtClean="0"/>
              <a:t>AgBr</a:t>
            </a:r>
            <a:endParaRPr lang="cs-CZ" sz="2400" dirty="0"/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 smtClean="0"/>
              <a:t>Žlutá, krystalická látka.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 smtClean="0"/>
              <a:t>Nerozpustný ve </a:t>
            </a:r>
            <a:r>
              <a:rPr lang="cs-CZ" sz="2400" dirty="0" smtClean="0"/>
              <a:t>vodě, jeho sraženina na světle tmavne (černá).</a:t>
            </a:r>
            <a:endParaRPr lang="cs-CZ" sz="2400" dirty="0" smtClean="0"/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 smtClean="0"/>
              <a:t>Použití: fotografický průmysl.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 smtClean="0"/>
              <a:t>Výroba: reakcí roztoku bromidu sodného (nebo draselného) s roztokem dusičnanu stříbrného</a:t>
            </a:r>
            <a:r>
              <a:rPr lang="cs-CZ" dirty="0" smtClean="0"/>
              <a:t>. 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3142084" y="4498494"/>
            <a:ext cx="5981700" cy="2343151"/>
            <a:chOff x="3142084" y="4498494"/>
            <a:chExt cx="5981700" cy="2343151"/>
          </a:xfrm>
        </p:grpSpPr>
        <p:pic>
          <p:nvPicPr>
            <p:cNvPr id="3076" name="Picture 4" descr="Soubor:Bromid st&amp;rcaron;íbrný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2084" y="4498494"/>
              <a:ext cx="5981700" cy="23431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3142084" y="4581128"/>
              <a:ext cx="8538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Obr.3</a:t>
              </a:r>
              <a:r>
                <a:rPr lang="cs-CZ" dirty="0" smtClean="0"/>
                <a:t> 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567958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1484784"/>
            <a:ext cx="81369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Chlorid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kobalnatý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– CoCl2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 smtClean="0"/>
              <a:t>Barva různá podle toho, s kolika molekulami vody se váže                (2 molekuly = modrý, 6 molekul = červený).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 smtClean="0"/>
              <a:t>Rozpustný ve vodě.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sz="2400" dirty="0" smtClean="0"/>
              <a:t>Použití: indikátor vlhkosti (silikagel), textilní barviva.</a:t>
            </a:r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4283968" y="3760192"/>
            <a:ext cx="2304257" cy="3074053"/>
            <a:chOff x="2303747" y="3573015"/>
            <a:chExt cx="2304257" cy="3074053"/>
          </a:xfrm>
        </p:grpSpPr>
        <p:pic>
          <p:nvPicPr>
            <p:cNvPr id="4100" name="Picture 4" descr="Soubor:Cobaltous chloride anhydrous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747" y="3573015"/>
              <a:ext cx="2304257" cy="3074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303747" y="3789040"/>
              <a:ext cx="97210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4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660232" y="3756248"/>
            <a:ext cx="2304256" cy="3074053"/>
            <a:chOff x="4604391" y="3573016"/>
            <a:chExt cx="2304256" cy="3074053"/>
          </a:xfrm>
        </p:grpSpPr>
        <p:pic>
          <p:nvPicPr>
            <p:cNvPr id="4102" name="Picture 6" descr="Soubor:Cobaltous chloride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04391" y="3573016"/>
              <a:ext cx="2304256" cy="3074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4716016" y="3789040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5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01942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Vysvětli stručně princip černobílé fotografie.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Na fotofilmu s vrstvičkou bromidu stříbrného  se  vylučuje tmavé stříbro na nejvíce osvětlených plochách. Výsledkem je negativ, kde nejvíce osvícené plochy jsou nejtmavší.</a:t>
            </a:r>
          </a:p>
          <a:p>
            <a:r>
              <a:rPr lang="cs-CZ" sz="2400" dirty="0" smtClean="0"/>
              <a:t>Jak se chová chlorid kobaltnatý s vodou, kde se toho využívá?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V závislosti na množství vázané  vody mění svoji barvu z modré na červenou. Pomocí toho se dá zjistit, zda vysoušedlo (silikagel) je ještě schopno pohlcovat vodu.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71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Jaký je mineralogický název kamenné soli a jak se získává?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Halit, odpařováním mořské vody nebo se těží z ložisek v zemi.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461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700808"/>
            <a:ext cx="777686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1  </a:t>
            </a:r>
            <a:r>
              <a:rPr lang="en-US" dirty="0" smtClean="0"/>
              <a:t>AUTOR NEUVEDEN. </a:t>
            </a:r>
            <a:r>
              <a:rPr lang="en-US" i="1" dirty="0" smtClean="0"/>
              <a:t>The way...</a:t>
            </a:r>
            <a:r>
              <a:rPr lang="en-US" dirty="0" smtClean="0"/>
              <a:t> [online]. [cit. 22.1.2013].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http://www.katoliss.estranky.cz/img/mid/18317/chlorid-sodny.jpg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2  AUTOR NEUVEDEN. </a:t>
            </a:r>
            <a:r>
              <a:rPr lang="cs-CZ" i="1" dirty="0" smtClean="0"/>
              <a:t>Dášin blog o všem možným</a:t>
            </a:r>
            <a:r>
              <a:rPr lang="cs-CZ" dirty="0" smtClean="0"/>
              <a:t> [online]. [cit. 22.1.2013]. Dostupný na WWW: http://fluorit.granat.at/spanien/bildergalerie/fluorite/fluorit%20schwimmer.jpg </a:t>
            </a:r>
            <a:r>
              <a:rPr lang="en-US" dirty="0" smtClean="0"/>
              <a:t> </a:t>
            </a:r>
            <a:r>
              <a:rPr lang="cs-CZ" dirty="0" smtClean="0"/>
              <a:t> 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3  MANGL, Ondřej. </a:t>
            </a:r>
            <a:r>
              <a:rPr lang="cs-CZ" i="1" dirty="0" smtClean="0"/>
              <a:t>Wikipedia.cz</a:t>
            </a:r>
            <a:r>
              <a:rPr lang="cs-CZ" dirty="0" smtClean="0"/>
              <a:t> [online]. [cit. 22.1.2013]. Dostupný na WWW: http://upload.wikimedia.org/wikipedia/commons/1/1b/Bromid_st%C5%99%C3%ADbrn%C3%BD.PNG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4  </a:t>
            </a:r>
            <a:r>
              <a:rPr lang="nl-NL" dirty="0" smtClean="0"/>
              <a:t>OELEN, W.. </a:t>
            </a:r>
            <a:r>
              <a:rPr lang="nl-NL" i="1" dirty="0" smtClean="0"/>
              <a:t>Wikipedia.cz</a:t>
            </a:r>
            <a:r>
              <a:rPr lang="nl-NL" dirty="0" smtClean="0"/>
              <a:t> [online]. [cit. 22.1.2013]. Dostupný na WWW: http://upload.wikimedia.org/wikipedia/commons/4/44/Cobaltous_chloride_anhydrous.jpg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209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1916832"/>
            <a:ext cx="784887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5  </a:t>
            </a:r>
            <a:r>
              <a:rPr lang="nl-NL" dirty="0" smtClean="0"/>
              <a:t>OELEN, W.. </a:t>
            </a:r>
            <a:r>
              <a:rPr lang="nl-NL" i="1" dirty="0" smtClean="0"/>
              <a:t>Wikipedia.cz</a:t>
            </a:r>
            <a:r>
              <a:rPr lang="nl-NL" dirty="0" smtClean="0"/>
              <a:t> [online]. [cit. 22.1.2013]. Dostupný na WWW</a:t>
            </a:r>
            <a:r>
              <a:rPr lang="nl-NL" dirty="0"/>
              <a:t>: http://upload.wikimedia.org/wikipedia/commons/thumb/f/fc/Cobaltous_chloride.jpg/135px-Cobaltous_chloride.jpg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ŠKODA, Jiří; DOULÍK, Pavel. </a:t>
            </a:r>
            <a:r>
              <a:rPr lang="cs-CZ" i="1" dirty="0">
                <a:solidFill>
                  <a:schemeClr val="tx1">
                    <a:lumMod val="85000"/>
                  </a:schemeClr>
                </a:solidFill>
              </a:rPr>
              <a:t>Chemie 8 učebnice pro základní školy a víceletá gymnázia</a:t>
            </a:r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. Plzeň: Fraus, 2006, ISBN 80-7238-442-2.</a:t>
            </a:r>
          </a:p>
          <a:p>
            <a:endParaRPr lang="cs-CZ" dirty="0">
              <a:solidFill>
                <a:schemeClr val="tx1">
                  <a:lumMod val="8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BENEŠ, Pavel; PUMPR, Václav; BANÝR, Jiří. </a:t>
            </a:r>
            <a:r>
              <a:rPr lang="cs-CZ" i="1" dirty="0">
                <a:solidFill>
                  <a:schemeClr val="tx1">
                    <a:lumMod val="85000"/>
                  </a:schemeClr>
                </a:solidFill>
              </a:rPr>
              <a:t>Základy chemie 1 pro 2. stupeň základní školy, nižší ročníky víceletých gymnázií a střední školy</a:t>
            </a:r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. Praha: Fortuna, 1993, ISBN 80-7168-043-5.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2053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103</TotalTime>
  <Words>644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Metro</vt:lpstr>
      <vt:lpstr>Prezentace aplikace PowerPoint</vt:lpstr>
      <vt:lpstr>Halogenidy</vt:lpstr>
      <vt:lpstr>Anotace</vt:lpstr>
      <vt:lpstr>Halogenidy</vt:lpstr>
      <vt:lpstr>Významné halogenidy</vt:lpstr>
      <vt:lpstr>Prezentace aplikace PowerPoint</vt:lpstr>
      <vt:lpstr>Prezentace aplikace PowerPoint</vt:lpstr>
      <vt:lpstr>Prezentace aplikace PowerPoint</vt:lpstr>
      <vt:lpstr>Úkoly k procvičování</vt:lpstr>
      <vt:lpstr>Prezentace aplikace PowerPoint</vt:lpstr>
      <vt:lpstr>Zdroje a citace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Halogenidy</dc:title>
  <dc:creator>zdeněk</dc:creator>
  <cp:lastModifiedBy>zdeněk</cp:lastModifiedBy>
  <cp:revision>52</cp:revision>
  <dcterms:created xsi:type="dcterms:W3CDTF">2013-01-22T10:03:50Z</dcterms:created>
  <dcterms:modified xsi:type="dcterms:W3CDTF">2013-01-30T21:28:55Z</dcterms:modified>
</cp:coreProperties>
</file>