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4" r:id="rId2"/>
    <p:sldId id="281" r:id="rId3"/>
    <p:sldId id="279" r:id="rId4"/>
    <p:sldId id="280" r:id="rId5"/>
    <p:sldId id="282" r:id="rId6"/>
    <p:sldId id="258" r:id="rId7"/>
    <p:sldId id="283" r:id="rId8"/>
    <p:sldId id="257" r:id="rId9"/>
    <p:sldId id="259" r:id="rId10"/>
    <p:sldId id="266" r:id="rId11"/>
    <p:sldId id="285" r:id="rId12"/>
    <p:sldId id="286" r:id="rId13"/>
    <p:sldId id="287" r:id="rId14"/>
    <p:sldId id="289" r:id="rId15"/>
    <p:sldId id="268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09" autoAdjust="0"/>
  </p:normalViewPr>
  <p:slideViewPr>
    <p:cSldViewPr>
      <p:cViewPr>
        <p:scale>
          <a:sx n="66" d="100"/>
          <a:sy n="66" d="100"/>
        </p:scale>
        <p:origin x="-132" y="-9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372477-D7EE-4E0A-B82C-2414A108772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E11EC-8318-4983-BC42-46DB6C91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A5F52-62EB-400A-AC8C-3863B104992B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B0D5C-972F-4777-8C36-43EE77CD0B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dirty="0" smtClean="0"/>
              <a:t>Digitální</a:t>
            </a:r>
            <a:r>
              <a:rPr lang="cs-CZ" sz="2400" dirty="0" smtClean="0"/>
              <a:t> </a:t>
            </a:r>
            <a:r>
              <a:rPr lang="cs-CZ" sz="2800" dirty="0" smtClean="0"/>
              <a:t>učební</a:t>
            </a:r>
            <a:r>
              <a:rPr lang="cs-CZ" sz="2400" dirty="0" smtClean="0"/>
              <a:t> </a:t>
            </a:r>
            <a:r>
              <a:rPr lang="cs-CZ" sz="2800" dirty="0" smtClean="0"/>
              <a:t>materiál</a:t>
            </a:r>
            <a:endParaRPr lang="cs-CZ" sz="2400" dirty="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640638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647575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Pravidla psaní velkých písmen ve vlastních jménech 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živých bytostí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pravopisu – zopakování pravidel pro psaní velkých písmen ve vlastních jménech živých bytostí, vysvětlení na příkladech víceslovných i jednoslovných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a obecná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600" dirty="0" smtClean="0"/>
              <a:t>  v českém jazyce       rozlišujeme jména </a:t>
            </a:r>
            <a:r>
              <a:rPr lang="cs-CZ" sz="6600" dirty="0" smtClean="0">
                <a:solidFill>
                  <a:srgbClr val="FF0000"/>
                </a:solidFill>
              </a:rPr>
              <a:t>obecná a vlastní</a:t>
            </a:r>
          </a:p>
          <a:p>
            <a:pPr>
              <a:buNone/>
            </a:pP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označují </a:t>
            </a:r>
            <a:r>
              <a:rPr lang="cs-CZ" sz="3600" dirty="0" smtClean="0">
                <a:solidFill>
                  <a:srgbClr val="FF0000"/>
                </a:solidFill>
              </a:rPr>
              <a:t>jednu </a:t>
            </a:r>
            <a:r>
              <a:rPr lang="cs-CZ" sz="3600" dirty="0" smtClean="0"/>
              <a:t>určitou osobu, zvíře, </a:t>
            </a:r>
            <a:br>
              <a:rPr lang="cs-CZ" sz="3600" dirty="0" smtClean="0"/>
            </a:br>
            <a:r>
              <a:rPr lang="cs-CZ" sz="3600" dirty="0" smtClean="0"/>
              <a:t>věc nebo skutečnost</a:t>
            </a:r>
          </a:p>
          <a:p>
            <a:r>
              <a:rPr lang="cs-CZ" sz="3600" dirty="0" smtClean="0"/>
              <a:t>píšou se </a:t>
            </a:r>
            <a:r>
              <a:rPr lang="cs-CZ" sz="3600" dirty="0" smtClean="0">
                <a:solidFill>
                  <a:srgbClr val="FF0000"/>
                </a:solidFill>
              </a:rPr>
              <a:t>s velkým počátečním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písmenem</a:t>
            </a:r>
          </a:p>
          <a:p>
            <a:r>
              <a:rPr lang="cs-CZ" sz="3600" dirty="0" smtClean="0"/>
              <a:t>mohou být </a:t>
            </a:r>
            <a:r>
              <a:rPr lang="cs-CZ" sz="3600" dirty="0" smtClean="0">
                <a:solidFill>
                  <a:srgbClr val="FF0000"/>
                </a:solidFill>
              </a:rPr>
              <a:t>jednoslovná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nebo víceslovná</a:t>
            </a:r>
          </a:p>
          <a:p>
            <a:r>
              <a:rPr lang="cs-CZ" sz="3600" dirty="0" smtClean="0"/>
              <a:t>jejich základem je vždy </a:t>
            </a:r>
            <a:br>
              <a:rPr lang="cs-CZ" sz="3600" dirty="0" smtClean="0"/>
            </a:br>
            <a:r>
              <a:rPr lang="cs-CZ" sz="3600" dirty="0" smtClean="0"/>
              <a:t>podstatné jméno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nemění číslo </a:t>
            </a:r>
          </a:p>
          <a:p>
            <a:r>
              <a:rPr lang="cs-CZ" sz="4800" dirty="0" smtClean="0"/>
              <a:t>jsou buď v jednotném čísle – Alena, Plzeň, Labe</a:t>
            </a:r>
          </a:p>
          <a:p>
            <a:r>
              <a:rPr lang="cs-CZ" sz="4800" dirty="0" smtClean="0"/>
              <a:t>nebo v množném čísle – Karpaty, Vánoce, Benešovy dekrety, Velikonoce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označují </a:t>
            </a:r>
            <a:r>
              <a:rPr lang="cs-CZ" sz="4000" dirty="0" smtClean="0">
                <a:solidFill>
                  <a:srgbClr val="FF0000"/>
                </a:solidFill>
              </a:rPr>
              <a:t>všechny</a:t>
            </a:r>
            <a:r>
              <a:rPr lang="cs-CZ" sz="4000" dirty="0" smtClean="0"/>
              <a:t> osoby, zvířata, věci a skutečnosti patřící ke stejnému druhu </a:t>
            </a:r>
            <a:br>
              <a:rPr lang="cs-CZ" sz="4000" dirty="0" smtClean="0"/>
            </a:br>
            <a:r>
              <a:rPr lang="cs-CZ" sz="4000" dirty="0" smtClean="0"/>
              <a:t>(město – kterékoli lidské sídlo </a:t>
            </a:r>
            <a:br>
              <a:rPr lang="cs-CZ" sz="4000" dirty="0" smtClean="0"/>
            </a:br>
            <a:r>
              <a:rPr lang="cs-CZ" sz="4000" dirty="0" smtClean="0"/>
              <a:t>s vyšším počtem obyvatel)</a:t>
            </a:r>
          </a:p>
          <a:p>
            <a:r>
              <a:rPr lang="cs-CZ" sz="4000" dirty="0" smtClean="0"/>
              <a:t>píšou se </a:t>
            </a:r>
            <a:r>
              <a:rPr lang="cs-CZ" sz="4000" dirty="0" smtClean="0">
                <a:solidFill>
                  <a:srgbClr val="FF0000"/>
                </a:solidFill>
              </a:rPr>
              <a:t>s malým počátečním písmenem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identifikují označený jev - </a:t>
            </a:r>
            <a:br>
              <a:rPr lang="cs-CZ" sz="4000" dirty="0" smtClean="0"/>
            </a:br>
            <a:r>
              <a:rPr lang="cs-CZ" sz="4000" dirty="0" smtClean="0"/>
              <a:t>Jiří, Litoměřice, Afrika </a:t>
            </a:r>
          </a:p>
          <a:p>
            <a:r>
              <a:rPr lang="cs-CZ" sz="4000" dirty="0" smtClean="0"/>
              <a:t>mají nějaký obecný význam, který </a:t>
            </a:r>
            <a:br>
              <a:rPr lang="cs-CZ" sz="4000" dirty="0" smtClean="0"/>
            </a:br>
            <a:r>
              <a:rPr lang="cs-CZ" sz="4000" dirty="0" smtClean="0"/>
              <a:t>ale přesné identifikaci jevu výrazně nepomáhá –</a:t>
            </a:r>
            <a:br>
              <a:rPr lang="cs-CZ" sz="4000" dirty="0" smtClean="0"/>
            </a:br>
            <a:r>
              <a:rPr lang="cs-CZ" sz="4000" dirty="0" smtClean="0"/>
              <a:t>Nizozemí, Sokol, Žitná ulice, příjmení Truhlář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obecná jako vlastní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900" dirty="0" smtClean="0"/>
              <a:t>některá jména obecná </a:t>
            </a:r>
            <a:br>
              <a:rPr lang="cs-CZ" sz="3900" dirty="0" smtClean="0"/>
            </a:br>
            <a:r>
              <a:rPr lang="cs-CZ" sz="3900" dirty="0" smtClean="0"/>
              <a:t>se začala v určitých souvislostech </a:t>
            </a:r>
            <a:br>
              <a:rPr lang="cs-CZ" sz="3900" dirty="0" smtClean="0"/>
            </a:br>
            <a:r>
              <a:rPr lang="cs-CZ" sz="3900" dirty="0" smtClean="0"/>
              <a:t>užívat jako jména vlastní </a:t>
            </a:r>
            <a:br>
              <a:rPr lang="cs-CZ" sz="3900" dirty="0" smtClean="0"/>
            </a:br>
            <a:r>
              <a:rPr lang="cs-CZ" sz="3900" dirty="0" smtClean="0"/>
              <a:t>(obecný význam přitom označenému předmětu vůbec nemusí odpovídat)</a:t>
            </a:r>
          </a:p>
          <a:p>
            <a:r>
              <a:rPr lang="cs-CZ" sz="3900" dirty="0" smtClean="0"/>
              <a:t>praděd – </a:t>
            </a:r>
            <a:r>
              <a:rPr lang="cs-CZ" sz="3900" dirty="0" err="1" smtClean="0"/>
              <a:t>Praděd</a:t>
            </a:r>
            <a:r>
              <a:rPr lang="cs-CZ" sz="3900" dirty="0" smtClean="0"/>
              <a:t> (nejvyšší hora Jeseníků)</a:t>
            </a:r>
            <a:br>
              <a:rPr lang="cs-CZ" sz="3900" dirty="0" smtClean="0"/>
            </a:br>
            <a:r>
              <a:rPr lang="cs-CZ" sz="3900" dirty="0" smtClean="0"/>
              <a:t>kotva – </a:t>
            </a:r>
            <a:r>
              <a:rPr lang="cs-CZ" sz="3900" dirty="0" err="1" smtClean="0"/>
              <a:t>Kotva</a:t>
            </a:r>
            <a:r>
              <a:rPr lang="cs-CZ" sz="3900" dirty="0" smtClean="0"/>
              <a:t> (obchodní dům)</a:t>
            </a:r>
            <a:br>
              <a:rPr lang="cs-CZ" sz="3900" dirty="0" smtClean="0"/>
            </a:br>
            <a:r>
              <a:rPr lang="cs-CZ" sz="3900" dirty="0" smtClean="0"/>
              <a:t>most – </a:t>
            </a:r>
            <a:r>
              <a:rPr lang="cs-CZ" sz="3900" dirty="0" err="1" smtClean="0"/>
              <a:t>Most</a:t>
            </a:r>
            <a:r>
              <a:rPr lang="cs-CZ" sz="3900" dirty="0" smtClean="0"/>
              <a:t> (název města) 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dirty="0" smtClean="0"/>
              <a:t>Velké písmeno píšeme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u vlastních jmen – osobních </a:t>
            </a:r>
            <a:br>
              <a:rPr lang="cs-CZ" sz="4800" dirty="0" smtClean="0"/>
            </a:br>
            <a:r>
              <a:rPr lang="cs-CZ" sz="4800" dirty="0" smtClean="0"/>
              <a:t>a zeměpisných</a:t>
            </a:r>
          </a:p>
          <a:p>
            <a:r>
              <a:rPr lang="cs-CZ" sz="4800" dirty="0" smtClean="0"/>
              <a:t>u slov, která pisatel hodnotí jako významná, úctyhodná</a:t>
            </a:r>
          </a:p>
          <a:p>
            <a:r>
              <a:rPr lang="cs-CZ" sz="4800" dirty="0" smtClean="0"/>
              <a:t>u slova, kterým </a:t>
            </a:r>
            <a:r>
              <a:rPr lang="cs-CZ" sz="4800" dirty="0"/>
              <a:t>začíná větný </a:t>
            </a:r>
            <a:r>
              <a:rPr lang="cs-CZ" sz="4800" dirty="0" smtClean="0"/>
              <a:t>celek</a:t>
            </a:r>
            <a:endParaRPr lang="cs-CZ" sz="4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Velká písmena u vlastních jmen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v jednoslovných vlastních jménech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se píše počáteční písmeno </a:t>
            </a:r>
            <a:r>
              <a:rPr lang="cs-CZ" sz="3600" dirty="0" smtClean="0">
                <a:solidFill>
                  <a:srgbClr val="FF0000"/>
                </a:solidFill>
              </a:rPr>
              <a:t>velké</a:t>
            </a:r>
            <a:r>
              <a:rPr lang="cs-CZ" sz="3600" dirty="0" smtClean="0"/>
              <a:t>: </a:t>
            </a:r>
            <a:br>
              <a:rPr lang="cs-CZ" sz="3600" dirty="0" smtClean="0"/>
            </a:br>
            <a:r>
              <a:rPr lang="cs-CZ" sz="3600" dirty="0" smtClean="0"/>
              <a:t>Jiří, Vltava, Plzeň, Polsko, Afrika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 cizích jménech</a:t>
            </a:r>
            <a:r>
              <a:rPr lang="cs-CZ" sz="3600" dirty="0" smtClean="0"/>
              <a:t>, zejména osobních, </a:t>
            </a:r>
            <a:br>
              <a:rPr lang="cs-CZ" sz="3600" dirty="0" smtClean="0"/>
            </a:br>
            <a:r>
              <a:rPr lang="cs-CZ" sz="3600" dirty="0" smtClean="0"/>
              <a:t>se však zpravidla dodržují</a:t>
            </a:r>
            <a:r>
              <a:rPr lang="cs-CZ" sz="3600" dirty="0" smtClean="0">
                <a:solidFill>
                  <a:srgbClr val="FF0000"/>
                </a:solidFill>
              </a:rPr>
              <a:t> jisté zvyklosti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/>
              <a:t>příslušného jazyka: </a:t>
            </a:r>
            <a:br>
              <a:rPr lang="cs-CZ" sz="3600" dirty="0" smtClean="0"/>
            </a:br>
            <a:r>
              <a:rPr lang="cs-CZ" sz="3600" dirty="0" smtClean="0"/>
              <a:t>d'</a:t>
            </a:r>
            <a:r>
              <a:rPr lang="cs-CZ" sz="3600" dirty="0" err="1" smtClean="0"/>
              <a:t>Artagnan</a:t>
            </a:r>
            <a:r>
              <a:rPr lang="cs-CZ" sz="3600" dirty="0" smtClean="0"/>
              <a:t>, </a:t>
            </a:r>
            <a:r>
              <a:rPr lang="cs-CZ" sz="3600" dirty="0" err="1" smtClean="0"/>
              <a:t>McDonald</a:t>
            </a:r>
            <a:endParaRPr lang="cs-CZ" sz="3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Typy vlastních jmen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200" dirty="0" smtClean="0"/>
              <a:t>rozdělujeme je podle pojmenovaných skutečností </a:t>
            </a:r>
          </a:p>
          <a:p>
            <a:r>
              <a:rPr lang="cs-CZ" sz="5200" dirty="0" smtClean="0"/>
              <a:t>jde o jména živých bytostí </a:t>
            </a:r>
            <a:br>
              <a:rPr lang="cs-CZ" sz="5200" dirty="0" smtClean="0"/>
            </a:br>
            <a:r>
              <a:rPr lang="cs-CZ" sz="5200" dirty="0" smtClean="0"/>
              <a:t>nebo bytostí tak pojatých </a:t>
            </a:r>
          </a:p>
          <a:p>
            <a:r>
              <a:rPr lang="cs-CZ" sz="5200" dirty="0" smtClean="0"/>
              <a:t>jde o přídavná jména </a:t>
            </a:r>
            <a:br>
              <a:rPr lang="cs-CZ" sz="5200" dirty="0" smtClean="0"/>
            </a:br>
            <a:r>
              <a:rPr lang="cs-CZ" sz="5200" dirty="0" smtClean="0"/>
              <a:t>přivlastňovací utvořená příponami -</a:t>
            </a:r>
            <a:r>
              <a:rPr lang="cs-CZ" sz="5200" dirty="0" err="1" smtClean="0"/>
              <a:t>ův</a:t>
            </a:r>
            <a:r>
              <a:rPr lang="cs-CZ" sz="5200" dirty="0" smtClean="0"/>
              <a:t>, -</a:t>
            </a:r>
            <a:r>
              <a:rPr lang="cs-CZ" sz="5200" dirty="0" err="1" smtClean="0"/>
              <a:t>ova</a:t>
            </a:r>
            <a:r>
              <a:rPr lang="cs-CZ" sz="5200" dirty="0" smtClean="0"/>
              <a:t>, -</a:t>
            </a:r>
            <a:r>
              <a:rPr lang="cs-CZ" sz="5200" dirty="0" err="1" smtClean="0"/>
              <a:t>ovo</a:t>
            </a:r>
            <a:r>
              <a:rPr lang="cs-CZ" sz="5200" dirty="0" smtClean="0"/>
              <a:t>, -in, -</a:t>
            </a:r>
            <a:r>
              <a:rPr lang="cs-CZ" sz="5200" dirty="0" err="1" smtClean="0"/>
              <a:t>ina</a:t>
            </a:r>
            <a:r>
              <a:rPr lang="cs-CZ" sz="5200" dirty="0" smtClean="0"/>
              <a:t>, -</a:t>
            </a:r>
            <a:r>
              <a:rPr lang="cs-CZ" sz="5200" dirty="0" err="1" smtClean="0"/>
              <a:t>ino</a:t>
            </a:r>
            <a:r>
              <a:rPr lang="cs-CZ" sz="5200" dirty="0" smtClean="0"/>
              <a:t> </a:t>
            </a:r>
          </a:p>
          <a:p>
            <a:r>
              <a:rPr lang="cs-CZ" sz="5200" dirty="0" smtClean="0"/>
              <a:t>jsou jimi označena, (-y, -i): </a:t>
            </a:r>
            <a:br>
              <a:rPr lang="cs-CZ" sz="5200" dirty="0" smtClean="0"/>
            </a:br>
            <a:endParaRPr lang="cs-CZ" sz="5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rodná (křestní) a příjmení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dirty="0" smtClean="0"/>
              <a:t>Jan (Janův), Libuše (Libušin), Marie</a:t>
            </a:r>
          </a:p>
          <a:p>
            <a:r>
              <a:rPr lang="cs-CZ" sz="4400" dirty="0" smtClean="0"/>
              <a:t>Mácha (Máchův), Dvořák, Lhotský, Novotná</a:t>
            </a:r>
          </a:p>
          <a:p>
            <a:r>
              <a:rPr lang="cs-CZ" sz="4400" dirty="0" smtClean="0"/>
              <a:t>Bohuslav Martinů, Antonín Dvořák,</a:t>
            </a:r>
            <a:br>
              <a:rPr lang="cs-CZ" sz="4400" dirty="0" smtClean="0"/>
            </a:br>
            <a:r>
              <a:rPr lang="cs-CZ" sz="4400" dirty="0" smtClean="0"/>
              <a:t>Jana Nová-Malá, Karel Hynek Mácha</a:t>
            </a:r>
            <a:endParaRPr lang="cs-CZ" sz="4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Přídomky, tj. bližší určení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Celsiova stupnice (22 stupňů Celsia), </a:t>
            </a:r>
            <a:br>
              <a:rPr lang="cs-CZ" sz="3600" dirty="0" smtClean="0"/>
            </a:br>
            <a:r>
              <a:rPr lang="cs-CZ" sz="3600" dirty="0" smtClean="0"/>
              <a:t>Petr Veliký, Karel IV. (Čtvrtý), </a:t>
            </a:r>
            <a:br>
              <a:rPr lang="cs-CZ" sz="3600" dirty="0" smtClean="0"/>
            </a:br>
            <a:r>
              <a:rPr lang="cs-CZ" sz="3600" dirty="0" smtClean="0"/>
              <a:t>Ladislav Pohrobek,  Jiří z Poděbrad, </a:t>
            </a:r>
            <a:br>
              <a:rPr lang="cs-CZ" sz="3600" dirty="0" smtClean="0"/>
            </a:br>
            <a:r>
              <a:rPr lang="cs-CZ" sz="3600" dirty="0" smtClean="0"/>
              <a:t>Učitel národů (J. A. Komenský), </a:t>
            </a:r>
            <a:br>
              <a:rPr lang="cs-CZ" sz="3600" dirty="0" smtClean="0"/>
            </a:br>
            <a:r>
              <a:rPr lang="cs-CZ" sz="3600" dirty="0" smtClean="0"/>
              <a:t>Karel Havlíček Borovský, </a:t>
            </a:r>
            <a:br>
              <a:rPr lang="cs-CZ" sz="3600" dirty="0" smtClean="0"/>
            </a:br>
            <a:r>
              <a:rPr lang="cs-CZ" sz="3600" dirty="0" smtClean="0"/>
              <a:t>Panna orleánská, Svatý otec Jan Pavel II. (papež), náčelník Orlí pero</a:t>
            </a:r>
            <a:endParaRPr lang="cs-CZ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Jedinečné pohádkové a literární postavy, přezdívky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/>
              <a:t>Sněhurka, Krakonoš, </a:t>
            </a:r>
            <a:r>
              <a:rPr lang="cs-CZ" sz="3600" dirty="0" err="1" smtClean="0"/>
              <a:t>Rampepurda</a:t>
            </a:r>
            <a:r>
              <a:rPr lang="cs-CZ" sz="3600" dirty="0" smtClean="0"/>
              <a:t>, Šahrazád</a:t>
            </a:r>
            <a:br>
              <a:rPr lang="cs-CZ" sz="3600" dirty="0" smtClean="0"/>
            </a:br>
            <a:r>
              <a:rPr lang="cs-CZ" sz="3600" dirty="0" smtClean="0"/>
              <a:t>Spejbl a Hurvínek, Král duchů,  Křemílek, </a:t>
            </a:r>
            <a:br>
              <a:rPr lang="cs-CZ" sz="3600" dirty="0" smtClean="0"/>
            </a:br>
            <a:r>
              <a:rPr lang="cs-CZ" sz="3600" dirty="0" smtClean="0"/>
              <a:t>Švejk, Červená karkulka (též jenom Karkulka)</a:t>
            </a:r>
          </a:p>
          <a:p>
            <a:r>
              <a:rPr lang="cs-CZ" sz="3600" dirty="0" smtClean="0"/>
              <a:t>Otec vlasti, Richard Lví srdce</a:t>
            </a:r>
          </a:p>
          <a:p>
            <a:r>
              <a:rPr lang="cs-CZ" sz="3600" dirty="0" smtClean="0"/>
              <a:t>jména obecná (druhová), když v dramatu, nebo jiném uměleckém díle označují jedinečné bytosti: </a:t>
            </a:r>
            <a:br>
              <a:rPr lang="cs-CZ" sz="3600" dirty="0" smtClean="0"/>
            </a:br>
            <a:r>
              <a:rPr lang="cs-CZ" sz="3600" dirty="0" smtClean="0"/>
              <a:t>Rusalka, Velký mág, Druhý posel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obecná jména pohádkových bytostí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se píšou </a:t>
            </a:r>
            <a:r>
              <a:rPr lang="cs-CZ" sz="3600" dirty="0" smtClean="0">
                <a:solidFill>
                  <a:srgbClr val="FF0000"/>
                </a:solidFill>
              </a:rPr>
              <a:t>s malým písmenem </a:t>
            </a:r>
            <a:r>
              <a:rPr lang="cs-CZ" sz="3600" dirty="0" smtClean="0"/>
              <a:t>– </a:t>
            </a:r>
            <a:br>
              <a:rPr lang="cs-CZ" sz="3600" dirty="0" smtClean="0"/>
            </a:br>
            <a:r>
              <a:rPr lang="cs-CZ" sz="3600" dirty="0" smtClean="0"/>
              <a:t>víla, čert, anděl,… </a:t>
            </a:r>
            <a:br>
              <a:rPr lang="cs-CZ" sz="3600" dirty="0" smtClean="0"/>
            </a:br>
            <a:r>
              <a:rPr lang="cs-CZ" sz="3600" dirty="0" smtClean="0"/>
              <a:t>– víla Amálka, čert </a:t>
            </a:r>
            <a:r>
              <a:rPr lang="cs-CZ" sz="3600" dirty="0" err="1" smtClean="0"/>
              <a:t>Lucifer</a:t>
            </a:r>
            <a:r>
              <a:rPr lang="cs-CZ" sz="3600" dirty="0" smtClean="0"/>
              <a:t>, ďábel Mefisto, trpaslík </a:t>
            </a:r>
            <a:r>
              <a:rPr lang="cs-CZ" sz="3600" dirty="0" err="1" smtClean="0"/>
              <a:t>Profous</a:t>
            </a:r>
            <a:r>
              <a:rPr lang="cs-CZ" sz="3600" dirty="0" smtClean="0"/>
              <a:t>, drak </a:t>
            </a:r>
            <a:r>
              <a:rPr lang="cs-CZ" sz="3600" dirty="0" err="1" smtClean="0"/>
              <a:t>Bucifal</a:t>
            </a:r>
            <a:r>
              <a:rPr lang="cs-CZ" sz="3600" dirty="0" smtClean="0"/>
              <a:t>, jeskyňky, hejkal, devítihlavá saň, </a:t>
            </a:r>
            <a:br>
              <a:rPr lang="cs-CZ" sz="3600" dirty="0" smtClean="0"/>
            </a:br>
            <a:r>
              <a:rPr lang="cs-CZ" sz="3600" dirty="0" smtClean="0"/>
              <a:t>rusalka (ale Dvořákova Rusalka)</a:t>
            </a:r>
            <a:endParaRPr lang="cs-CZ" sz="3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Ustálená jména neznámých autorů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zejména středověkých literárních </a:t>
            </a:r>
            <a:br>
              <a:rPr lang="cs-CZ" sz="4000" dirty="0" smtClean="0"/>
            </a:br>
            <a:r>
              <a:rPr lang="cs-CZ" sz="4000" dirty="0" smtClean="0"/>
              <a:t>a výtvarných děl</a:t>
            </a:r>
            <a:br>
              <a:rPr lang="cs-CZ" sz="4000" dirty="0" smtClean="0"/>
            </a:br>
            <a:r>
              <a:rPr lang="cs-CZ" sz="4000" dirty="0" smtClean="0"/>
              <a:t>Anonym perský, Mnich sázavský, Mistr vyšebrodský (i Vyšebrodský mistr)</a:t>
            </a:r>
            <a:endParaRPr lang="cs-CZ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EISLEROVÁ, Jana. </a:t>
            </a:r>
            <a:r>
              <a:rPr lang="cs-CZ" i="1" dirty="0" smtClean="0"/>
              <a:t>Píše se VELKÉ/malé písmeno?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80 s. Já na to mám--, --já se to naučím. ISBN 80-720-0951-6.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343</Words>
  <Application>Microsoft Office PowerPoint</Application>
  <PresentationFormat>Předvádění na obrazovce (4:3)</PresentationFormat>
  <Paragraphs>66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Vlastní a obecná jména</vt:lpstr>
      <vt:lpstr>Vlastní jména</vt:lpstr>
      <vt:lpstr>Vlastní jména</vt:lpstr>
      <vt:lpstr>Obecná jména</vt:lpstr>
      <vt:lpstr>Vlastní jména</vt:lpstr>
      <vt:lpstr>Jména obecná jako vlastní</vt:lpstr>
      <vt:lpstr>Velké písmeno píšeme  </vt:lpstr>
      <vt:lpstr>Velká písmena u vlastních jmen </vt:lpstr>
      <vt:lpstr>Typy vlastních jmen</vt:lpstr>
      <vt:lpstr>Jména rodná (křestní) a příjmení</vt:lpstr>
      <vt:lpstr>Přídomky, tj. bližší určení jména</vt:lpstr>
      <vt:lpstr>Jedinečné pohádkové a literární postavy, přezdívky</vt:lpstr>
      <vt:lpstr>Poznámka</vt:lpstr>
      <vt:lpstr>Ustálená jména neznámých autorů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38</cp:revision>
  <dcterms:created xsi:type="dcterms:W3CDTF">2013-09-29T11:00:57Z</dcterms:created>
  <dcterms:modified xsi:type="dcterms:W3CDTF">2013-10-17T17:29:04Z</dcterms:modified>
</cp:coreProperties>
</file>