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0" r:id="rId2"/>
    <p:sldId id="258" r:id="rId3"/>
    <p:sldId id="259" r:id="rId4"/>
    <p:sldId id="260" r:id="rId5"/>
    <p:sldId id="261" r:id="rId6"/>
    <p:sldId id="262" r:id="rId7"/>
    <p:sldId id="263" r:id="rId8"/>
    <p:sldId id="271" r:id="rId9"/>
    <p:sldId id="264" r:id="rId10"/>
    <p:sldId id="265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1FC42-6E1A-4E4A-8450-369B089DD9CC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A0464D-12DB-4F71-8D9E-4A0AE70D7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EBC4E-3FD0-44BB-AC44-99C07FA54C9E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132C-FD9B-4476-BF50-E4C315EF8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2400" dirty="0" smtClean="0"/>
                        <a:t>Velká</a:t>
                      </a:r>
                      <a:r>
                        <a:rPr lang="cs-CZ" sz="2400" baseline="0" dirty="0" smtClean="0"/>
                        <a:t> písmena </a:t>
                      </a:r>
                      <a:r>
                        <a:rPr lang="cs-CZ" sz="2400" baseline="0" dirty="0" smtClean="0"/>
                        <a:t>u </a:t>
                      </a:r>
                      <a:r>
                        <a:rPr lang="cs-CZ" sz="2400" baseline="0" dirty="0" smtClean="0"/>
                        <a:t>jmen obyvatel </a:t>
                      </a:r>
                      <a:br>
                        <a:rPr lang="cs-CZ" sz="2400" baseline="0" dirty="0" smtClean="0"/>
                      </a:br>
                      <a:r>
                        <a:rPr lang="cs-CZ" sz="2400" baseline="0" dirty="0" smtClean="0"/>
                        <a:t>a příslušníků </a:t>
                      </a:r>
                      <a:r>
                        <a:rPr lang="cs-CZ" sz="2400" baseline="0" dirty="0" smtClean="0"/>
                        <a:t>skupin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pravidel pro psaní velkých písmen u jmen příslušníků skupin a jmen obyvatelských, vysvětlení na příkladech víceslovných i jednoslovných jmen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Příslušníci rodů, rodin a skupin </a:t>
            </a:r>
            <a:br>
              <a:rPr lang="cs-CZ" dirty="0" smtClean="0"/>
            </a:br>
            <a:r>
              <a:rPr lang="cs-CZ" dirty="0" smtClean="0"/>
              <a:t>osob téhož jména  - velké písmeno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Přemyslovec, Přemyslovci, </a:t>
            </a:r>
            <a:r>
              <a:rPr lang="cs-CZ" sz="3600" dirty="0" err="1" smtClean="0"/>
              <a:t>Slavníkovec</a:t>
            </a:r>
            <a:r>
              <a:rPr lang="cs-CZ" sz="3600" dirty="0" smtClean="0"/>
              <a:t>, </a:t>
            </a:r>
            <a:r>
              <a:rPr lang="cs-CZ" sz="3600" dirty="0" err="1" smtClean="0"/>
              <a:t>Slavníkovci</a:t>
            </a:r>
            <a:r>
              <a:rPr lang="cs-CZ" sz="3600" dirty="0" smtClean="0"/>
              <a:t>, Habsburkové</a:t>
            </a:r>
          </a:p>
          <a:p>
            <a:r>
              <a:rPr lang="cs-CZ" sz="3600" dirty="0" smtClean="0"/>
              <a:t>Novákovi (členové rodiny Nováků), </a:t>
            </a:r>
            <a:br>
              <a:rPr lang="cs-CZ" sz="3600" dirty="0" smtClean="0"/>
            </a:br>
            <a:r>
              <a:rPr lang="cs-CZ" sz="3600" dirty="0" smtClean="0"/>
              <a:t>Horský – Horští, </a:t>
            </a:r>
            <a:r>
              <a:rPr lang="cs-CZ" sz="3600" dirty="0" err="1" smtClean="0"/>
              <a:t>Kinský</a:t>
            </a:r>
            <a:r>
              <a:rPr lang="cs-CZ" sz="3600" dirty="0" smtClean="0"/>
              <a:t> – </a:t>
            </a:r>
            <a:r>
              <a:rPr lang="cs-CZ" sz="3600" dirty="0" err="1" smtClean="0"/>
              <a:t>Kinští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Kučera – Kučerovi, Novotný - Novotní</a:t>
            </a:r>
          </a:p>
          <a:p>
            <a:r>
              <a:rPr lang="cs-CZ" sz="3600" dirty="0" smtClean="0"/>
              <a:t>Novákové (nositelé jména Novák)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Příslušníci národů a kmenů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Čech, Bělorus, Lužický Srb, </a:t>
            </a:r>
            <a:br>
              <a:rPr lang="cs-CZ" sz="4400" dirty="0" smtClean="0"/>
            </a:br>
            <a:r>
              <a:rPr lang="cs-CZ" sz="4400" dirty="0" smtClean="0"/>
              <a:t>Čechoameričan, Mongol (jako obyvatel Mongolska), Ind (obyvatel Indie), </a:t>
            </a:r>
            <a:br>
              <a:rPr lang="cs-CZ" sz="4400" dirty="0" smtClean="0"/>
            </a:br>
            <a:r>
              <a:rPr lang="cs-CZ" sz="4400" dirty="0" smtClean="0"/>
              <a:t>Brit, Apač, Avar, Hun</a:t>
            </a:r>
            <a:br>
              <a:rPr lang="cs-CZ" sz="4400" dirty="0" smtClean="0"/>
            </a:br>
            <a:r>
              <a:rPr lang="cs-CZ" sz="4400" dirty="0" smtClean="0"/>
              <a:t>Chod, Moravský Slovák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příslušníků etnických skupin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jméno související s etnikem (národ, kmen) často </a:t>
            </a:r>
            <a:r>
              <a:rPr lang="cs-CZ" sz="4400" dirty="0" smtClean="0">
                <a:solidFill>
                  <a:srgbClr val="FF0000"/>
                </a:solidFill>
              </a:rPr>
              <a:t>ve významu národnostní</a:t>
            </a:r>
            <a:r>
              <a:rPr lang="cs-CZ" sz="4400" dirty="0" smtClean="0"/>
              <a:t>, národní</a:t>
            </a:r>
          </a:p>
          <a:p>
            <a:r>
              <a:rPr lang="cs-CZ" sz="4400" dirty="0" smtClean="0"/>
              <a:t>se píše </a:t>
            </a:r>
            <a:r>
              <a:rPr lang="cs-CZ" sz="4400" dirty="0" smtClean="0">
                <a:solidFill>
                  <a:srgbClr val="FF0000"/>
                </a:solidFill>
              </a:rPr>
              <a:t>s velkým písmenem</a:t>
            </a:r>
          </a:p>
          <a:p>
            <a:r>
              <a:rPr lang="cs-CZ" sz="4400" dirty="0" smtClean="0"/>
              <a:t>Rom, Eskymák, Indián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   </a:t>
            </a:r>
            <a:r>
              <a:rPr lang="cs-CZ" dirty="0" smtClean="0"/>
              <a:t>-  jména příslušníků </a:t>
            </a:r>
            <a:br>
              <a:rPr lang="cs-CZ" dirty="0" smtClean="0"/>
            </a:br>
            <a:r>
              <a:rPr lang="cs-CZ" dirty="0" smtClean="0"/>
              <a:t>antropologických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jedná-li se pouze o rozlišení z hlediska antropologického</a:t>
            </a:r>
            <a:r>
              <a:rPr lang="cs-CZ" b="1" dirty="0" smtClean="0"/>
              <a:t> </a:t>
            </a:r>
            <a:r>
              <a:rPr lang="cs-CZ" dirty="0" smtClean="0"/>
              <a:t>(vztahující se k člověku </a:t>
            </a:r>
            <a:br>
              <a:rPr lang="cs-CZ" dirty="0" smtClean="0"/>
            </a:br>
            <a:r>
              <a:rPr lang="cs-CZ" dirty="0" smtClean="0"/>
              <a:t>v nejširším slova smyslu), </a:t>
            </a:r>
            <a:br>
              <a:rPr lang="cs-CZ" dirty="0" smtClean="0"/>
            </a:br>
            <a:r>
              <a:rPr lang="cs-CZ" dirty="0" smtClean="0"/>
              <a:t>pak píšeme malé písmeno, tudíž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jména příslušníků antropologických skupin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se píšou </a:t>
            </a:r>
            <a:r>
              <a:rPr lang="cs-CZ" dirty="0" smtClean="0">
                <a:solidFill>
                  <a:srgbClr val="FF0000"/>
                </a:solidFill>
              </a:rPr>
              <a:t>s písmenem malým </a:t>
            </a:r>
            <a:r>
              <a:rPr lang="cs-CZ" dirty="0" smtClean="0"/>
              <a:t>-  </a:t>
            </a:r>
            <a:br>
              <a:rPr lang="cs-CZ" dirty="0" smtClean="0"/>
            </a:br>
            <a:r>
              <a:rPr lang="cs-CZ" dirty="0" smtClean="0"/>
              <a:t>černoch, rudoch, indián, mulat, indián </a:t>
            </a:r>
            <a:br>
              <a:rPr lang="cs-CZ" dirty="0" smtClean="0"/>
            </a:br>
            <a:r>
              <a:rPr lang="cs-CZ" dirty="0" err="1" smtClean="0"/>
              <a:t>mongol</a:t>
            </a:r>
            <a:r>
              <a:rPr lang="cs-CZ" dirty="0" smtClean="0"/>
              <a:t> (ale Mongol - občan Mongolska)</a:t>
            </a:r>
            <a:br>
              <a:rPr lang="cs-CZ" dirty="0" smtClean="0"/>
            </a:br>
            <a:r>
              <a:rPr lang="cs-CZ" dirty="0" smtClean="0"/>
              <a:t>podobně cikán (ne však jako národnost)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Obyvatelé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obyvatelé místa nazývaného vlast. jménem:</a:t>
            </a:r>
            <a:br>
              <a:rPr lang="cs-CZ" dirty="0" smtClean="0"/>
            </a:br>
            <a:r>
              <a:rPr lang="cs-CZ" dirty="0" smtClean="0"/>
              <a:t>Evropan, Seveřan (tj. Skandinávec), Hanák (Haná), Pražan, </a:t>
            </a:r>
            <a:r>
              <a:rPr lang="cs-CZ" dirty="0" err="1" smtClean="0"/>
              <a:t>Mnichovohradišťan</a:t>
            </a:r>
            <a:r>
              <a:rPr lang="cs-CZ" dirty="0" smtClean="0"/>
              <a:t>, </a:t>
            </a:r>
            <a:r>
              <a:rPr lang="cs-CZ" dirty="0" err="1" smtClean="0"/>
              <a:t>Podskalák</a:t>
            </a:r>
            <a:r>
              <a:rPr lang="cs-CZ" dirty="0" smtClean="0"/>
              <a:t> (Podskalí); Novozélanďan, Sibiřan</a:t>
            </a:r>
            <a:br>
              <a:rPr lang="cs-CZ" dirty="0" smtClean="0"/>
            </a:br>
            <a:r>
              <a:rPr lang="cs-CZ" dirty="0" smtClean="0"/>
              <a:t>Kladenští – obyvatelé Kladna (ale kladenští horníci), Staroměstští </a:t>
            </a:r>
            <a:br>
              <a:rPr lang="cs-CZ" dirty="0" smtClean="0"/>
            </a:br>
            <a:r>
              <a:rPr lang="cs-CZ" dirty="0" smtClean="0"/>
              <a:t>Marťan </a:t>
            </a:r>
            <a:br>
              <a:rPr lang="cs-CZ" dirty="0" smtClean="0"/>
            </a:br>
            <a:r>
              <a:rPr lang="cs-CZ" dirty="0" smtClean="0"/>
              <a:t>(ale nebešťan, pozemšťan, mimozemšťan – neexistuje totiž žádná </a:t>
            </a:r>
            <a:r>
              <a:rPr lang="cs-CZ" dirty="0" err="1" smtClean="0"/>
              <a:t>mimozemě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 </a:t>
            </a:r>
            <a:r>
              <a:rPr lang="cs-CZ" dirty="0" smtClean="0"/>
              <a:t>- příslušníci skupin – s malým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příslušníci jiných společenství - členové skupin a organizací, </a:t>
            </a:r>
            <a:r>
              <a:rPr lang="cs-CZ" sz="4400" dirty="0" smtClean="0"/>
              <a:t>zaměstnanci závodů, přívrženci sport. klubů, účastníci akcí, příslušníci </a:t>
            </a:r>
            <a:r>
              <a:rPr lang="cs-CZ" sz="4400" dirty="0" err="1" smtClean="0"/>
              <a:t>nábož</a:t>
            </a:r>
            <a:r>
              <a:rPr lang="cs-CZ" sz="4400" dirty="0" smtClean="0"/>
              <a:t>. vyznání, mnišských řádů atd. </a:t>
            </a:r>
            <a:br>
              <a:rPr lang="cs-CZ" sz="4400" dirty="0" smtClean="0"/>
            </a:br>
            <a:r>
              <a:rPr lang="cs-CZ" sz="4400" dirty="0" smtClean="0">
                <a:solidFill>
                  <a:srgbClr val="FF0000"/>
                </a:solidFill>
              </a:rPr>
              <a:t>píšeme s malým písmenem </a:t>
            </a:r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ALE </a:t>
            </a:r>
            <a:r>
              <a:rPr lang="cs-CZ" dirty="0" smtClean="0"/>
              <a:t>- příslušníci skupin – s malým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chápeme je totiž jako </a:t>
            </a:r>
            <a:r>
              <a:rPr lang="cs-CZ" dirty="0" smtClean="0">
                <a:solidFill>
                  <a:srgbClr val="FF0000"/>
                </a:solidFill>
              </a:rPr>
              <a:t>jména obecná odvozená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od jmen vlastních </a:t>
            </a:r>
            <a:r>
              <a:rPr lang="cs-CZ" dirty="0" smtClean="0"/>
              <a:t>-</a:t>
            </a:r>
            <a:br>
              <a:rPr lang="cs-CZ" dirty="0" smtClean="0"/>
            </a:br>
            <a:r>
              <a:rPr lang="cs-CZ" dirty="0" err="1" smtClean="0"/>
              <a:t>masarykovec</a:t>
            </a:r>
            <a:r>
              <a:rPr lang="cs-CZ" dirty="0" smtClean="0"/>
              <a:t>, marxista, mladočech, lumírovec; </a:t>
            </a:r>
            <a:br>
              <a:rPr lang="cs-CZ" dirty="0" smtClean="0"/>
            </a:br>
            <a:r>
              <a:rPr lang="cs-CZ" dirty="0" smtClean="0"/>
              <a:t>jižané (přívrženci Jihu ve válce proti Severu </a:t>
            </a:r>
            <a:br>
              <a:rPr lang="cs-CZ" dirty="0" smtClean="0"/>
            </a:br>
            <a:r>
              <a:rPr lang="cs-CZ" dirty="0" smtClean="0"/>
              <a:t>v USA)</a:t>
            </a:r>
            <a:br>
              <a:rPr lang="cs-CZ" dirty="0" smtClean="0"/>
            </a:br>
            <a:r>
              <a:rPr lang="cs-CZ" dirty="0" smtClean="0"/>
              <a:t>sokol, filharmonik (člen České filharmonie); </a:t>
            </a:r>
            <a:br>
              <a:rPr lang="cs-CZ" dirty="0" smtClean="0"/>
            </a:br>
            <a:r>
              <a:rPr lang="cs-CZ" dirty="0" smtClean="0"/>
              <a:t>slávista, sparťan, husita, </a:t>
            </a:r>
            <a:r>
              <a:rPr lang="cs-CZ" dirty="0" err="1" smtClean="0"/>
              <a:t>táboři</a:t>
            </a:r>
            <a:r>
              <a:rPr lang="cs-CZ" dirty="0" smtClean="0"/>
              <a:t> nebo táborité, mohamedán, jezuita, luterán, františkán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Postavy náboženské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zpravidla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 velkým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postavy náboženské, mytologické a alegorické, zosobnění přírodních jevů, lidských vlastností </a:t>
            </a:r>
            <a:r>
              <a:rPr lang="cs-CZ" dirty="0" smtClean="0"/>
              <a:t>-</a:t>
            </a:r>
            <a:br>
              <a:rPr lang="cs-CZ" dirty="0" smtClean="0"/>
            </a:br>
            <a:r>
              <a:rPr lang="cs-CZ" dirty="0" smtClean="0"/>
              <a:t>Bůh, Pán Bůh, Vykupitel, Syn boží (o Kristovi); jméno Páně ve smyslu "boží"; </a:t>
            </a:r>
            <a:br>
              <a:rPr lang="cs-CZ" dirty="0" smtClean="0"/>
            </a:br>
            <a:r>
              <a:rPr lang="cs-CZ" dirty="0" smtClean="0"/>
              <a:t>Panna, Madona Ochranitelka (ale madona jako druh výtvarného díla), Duch svatý (svatý Duch), svatá Trojice, svatý (sv.) Josef, Otcové (církevní); </a:t>
            </a:r>
            <a:br>
              <a:rPr lang="cs-CZ" dirty="0" smtClean="0"/>
            </a:br>
            <a:r>
              <a:rPr lang="cs-CZ" dirty="0" smtClean="0"/>
              <a:t>Zeus, Perun, děd Vševěd; </a:t>
            </a:r>
            <a:br>
              <a:rPr lang="cs-CZ" dirty="0" smtClean="0"/>
            </a:br>
            <a:r>
              <a:rPr lang="cs-CZ" dirty="0" smtClean="0"/>
              <a:t>Svoboda (např. ve spojení socha Svobody), </a:t>
            </a:r>
            <a:br>
              <a:rPr lang="cs-CZ" dirty="0" smtClean="0"/>
            </a:br>
            <a:r>
              <a:rPr lang="cs-CZ" dirty="0" smtClean="0"/>
              <a:t>Rozum a Štěstí (postavy v pohádce)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náboženských postav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píšou se </a:t>
            </a:r>
            <a:r>
              <a:rPr lang="cs-CZ" dirty="0" smtClean="0">
                <a:solidFill>
                  <a:srgbClr val="FF0000"/>
                </a:solidFill>
              </a:rPr>
              <a:t>s velkým písmenem </a:t>
            </a:r>
            <a:r>
              <a:rPr lang="cs-CZ" dirty="0" smtClean="0"/>
              <a:t>tehdy, </a:t>
            </a:r>
            <a:r>
              <a:rPr lang="cs-CZ" dirty="0" smtClean="0">
                <a:solidFill>
                  <a:srgbClr val="FF0000"/>
                </a:solidFill>
              </a:rPr>
              <a:t>vyjadřují-li určitost, jedinost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 Prorok (označení Mohameda) ALE podstatné jméno prorok (věštec) </a:t>
            </a:r>
            <a:br>
              <a:rPr lang="cs-CZ" dirty="0" smtClean="0"/>
            </a:br>
            <a:r>
              <a:rPr lang="cs-CZ" dirty="0" smtClean="0"/>
              <a:t>Bůh (křesťanský a zároveň jako projev náboženské úcty)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ALE - jinak užíváme malé písmeno!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Lidé si prý vytvořili boha/bohy personifikací přírodních sil. - Ale pro pánaboha, co si s tím počneme?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když se vlastní jména užívají ve smyslu obecném, píšou se s malým počátečním písmenem </a:t>
            </a: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 smtClean="0"/>
              <a:t>švejk (mazaný, vychytralý </a:t>
            </a:r>
            <a:r>
              <a:rPr lang="cs-CZ" dirty="0" err="1" smtClean="0"/>
              <a:t>ulejvák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 err="1" smtClean="0"/>
              <a:t>jidáš</a:t>
            </a:r>
            <a:r>
              <a:rPr lang="cs-CZ" dirty="0" smtClean="0"/>
              <a:t> (zrádce)</a:t>
            </a:r>
            <a:br>
              <a:rPr lang="cs-CZ" dirty="0" smtClean="0"/>
            </a:br>
            <a:r>
              <a:rPr lang="cs-CZ" dirty="0" smtClean="0"/>
              <a:t>donchuán (svůdce)</a:t>
            </a:r>
            <a:br>
              <a:rPr lang="cs-CZ" dirty="0" smtClean="0"/>
            </a:br>
            <a:r>
              <a:rPr lang="cs-CZ" dirty="0" smtClean="0"/>
              <a:t>lazar (nemocný, ubohý člověk)</a:t>
            </a:r>
          </a:p>
          <a:p>
            <a:r>
              <a:rPr lang="cs-CZ" dirty="0" smtClean="0"/>
              <a:t>malé písmeno se píše i v ustálených obratech (poradit se s </a:t>
            </a:r>
            <a:r>
              <a:rPr lang="cs-CZ" dirty="0" err="1" smtClean="0"/>
              <a:t>vaňkem</a:t>
            </a:r>
            <a:r>
              <a:rPr lang="cs-CZ" dirty="0" smtClean="0"/>
              <a:t>) a v slovních hříčkách (pamatovat na navrátila)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Jména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Rek, Vořech (psi), Zrzečka (veverka), </a:t>
            </a:r>
            <a:br>
              <a:rPr lang="cs-CZ" dirty="0" smtClean="0"/>
            </a:br>
            <a:r>
              <a:rPr lang="cs-CZ" dirty="0" smtClean="0"/>
              <a:t>Dukát (kůň) pták Ohnivák, </a:t>
            </a:r>
            <a:br>
              <a:rPr lang="cs-CZ" dirty="0" smtClean="0"/>
            </a:br>
            <a:r>
              <a:rPr lang="cs-CZ" dirty="0" smtClean="0"/>
              <a:t>kačer Donald, racek Bílá peruť, </a:t>
            </a:r>
          </a:p>
          <a:p>
            <a:r>
              <a:rPr lang="cs-CZ" dirty="0" smtClean="0"/>
              <a:t>Šemíkův skok, Bystrouščiny námluvy </a:t>
            </a:r>
          </a:p>
          <a:p>
            <a:r>
              <a:rPr lang="cs-CZ" dirty="0" smtClean="0"/>
              <a:t>Liška a Jeřáb, Žabákova dobrodružství (postavy v bajce, pohádce ap.)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př. jmen přivlastňovacích utvořených od vlastních jmen píšeme vždy velké písmeno</a:t>
            </a:r>
          </a:p>
          <a:p>
            <a:r>
              <a:rPr lang="cs-CZ" dirty="0" smtClean="0"/>
              <a:t>tvoříme je příponami -</a:t>
            </a:r>
            <a:r>
              <a:rPr lang="cs-CZ" dirty="0" err="1" smtClean="0"/>
              <a:t>ův</a:t>
            </a:r>
            <a:r>
              <a:rPr lang="cs-CZ" dirty="0" smtClean="0"/>
              <a:t>, -</a:t>
            </a:r>
            <a:r>
              <a:rPr lang="cs-CZ" dirty="0" err="1" smtClean="0"/>
              <a:t>ova</a:t>
            </a:r>
            <a:r>
              <a:rPr lang="cs-CZ" dirty="0" smtClean="0"/>
              <a:t>, -</a:t>
            </a:r>
            <a:r>
              <a:rPr lang="cs-CZ" dirty="0" err="1" smtClean="0"/>
              <a:t>ovo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-in, -</a:t>
            </a:r>
            <a:r>
              <a:rPr lang="cs-CZ" dirty="0" err="1" smtClean="0"/>
              <a:t>ina</a:t>
            </a:r>
            <a:r>
              <a:rPr lang="cs-CZ" dirty="0" smtClean="0"/>
              <a:t>, -</a:t>
            </a:r>
            <a:r>
              <a:rPr lang="cs-CZ" dirty="0" err="1" smtClean="0"/>
              <a:t>ino</a:t>
            </a:r>
            <a:endParaRPr lang="cs-CZ" dirty="0" smtClean="0"/>
          </a:p>
          <a:p>
            <a:r>
              <a:rPr lang="cs-CZ" dirty="0" smtClean="0"/>
              <a:t>např.: </a:t>
            </a:r>
            <a:br>
              <a:rPr lang="cs-CZ" dirty="0" smtClean="0"/>
            </a:br>
            <a:r>
              <a:rPr lang="cs-CZ" dirty="0" smtClean="0"/>
              <a:t>Nerudovy sbírky, Čapkovy povídky, Pythagorova věta, Archimédův zákon, </a:t>
            </a:r>
            <a:br>
              <a:rPr lang="cs-CZ" dirty="0" smtClean="0"/>
            </a:br>
            <a:r>
              <a:rPr lang="cs-CZ" dirty="0" smtClean="0"/>
              <a:t>Libušino proroctví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EISLEROVÁ, Jana. </a:t>
            </a:r>
            <a:r>
              <a:rPr lang="cs-CZ" i="1" dirty="0" smtClean="0"/>
              <a:t>Píše se VELKÉ/malé písmeno?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80 s. Já na to mám--, --já se to naučím. ISBN 80-720-0951-6.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399</Words>
  <Application>Microsoft Office PowerPoint</Application>
  <PresentationFormat>Předvádění na obrazovce (4:3)</PresentationFormat>
  <Paragraphs>54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Příslušníci rodů, rodin a skupin  osob téhož jména  - velké písmeno</vt:lpstr>
      <vt:lpstr>Příslušníci národů a kmenů</vt:lpstr>
      <vt:lpstr>Jména příslušníků etnických skupin </vt:lpstr>
      <vt:lpstr>ALE   -  jména příslušníků  antropologických skupin</vt:lpstr>
      <vt:lpstr>Obyvatelé místa</vt:lpstr>
      <vt:lpstr>ALE - příslušníci skupin – s malým písmenem</vt:lpstr>
      <vt:lpstr>ALE - příslušníci skupin – s malým písmenem</vt:lpstr>
      <vt:lpstr>Postavy náboženské  zpravidla s velkým písmenem</vt:lpstr>
      <vt:lpstr>Jména náboženských postav</vt:lpstr>
      <vt:lpstr>Poznámka</vt:lpstr>
      <vt:lpstr>Jména zvířat</vt:lpstr>
      <vt:lpstr>Přídavná jména přivlastňovací</vt:lpstr>
      <vt:lpstr>Snímek 14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6</cp:revision>
  <dcterms:created xsi:type="dcterms:W3CDTF">2013-10-16T08:44:11Z</dcterms:created>
  <dcterms:modified xsi:type="dcterms:W3CDTF">2013-10-17T17:31:20Z</dcterms:modified>
</cp:coreProperties>
</file>